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1.5432098765432098E-3"/>
                  <c:y val="0.1403016330447244"/>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4764E-3"/>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0.71</c:v>
                </c:pt>
                <c:pt idx="1">
                  <c:v>0.28999999999999998</c:v>
                </c:pt>
              </c:numCache>
            </c:numRef>
          </c:val>
        </c:ser>
        <c:ser>
          <c:idx val="1"/>
          <c:order val="1"/>
          <c:tx>
            <c:strRef>
              <c:f>Sheet1!$C$1</c:f>
              <c:strCache>
                <c:ptCount val="1"/>
                <c:pt idx="0">
                  <c:v>All Students</c:v>
                </c:pt>
              </c:strCache>
            </c:strRef>
          </c:tx>
          <c:invertIfNegative val="0"/>
          <c:dLbls>
            <c:dLbl>
              <c:idx val="0"/>
              <c:layout>
                <c:manualLayout>
                  <c:x val="0"/>
                  <c:y val="0.12627146974025194"/>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3632E-3"/>
                  <c:y val="0.1206594044184631"/>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0.83</c:v>
                </c:pt>
                <c:pt idx="1">
                  <c:v>0.17</c:v>
                </c:pt>
              </c:numCache>
            </c:numRef>
          </c:val>
        </c:ser>
        <c:ser>
          <c:idx val="2"/>
          <c:order val="2"/>
          <c:tx>
            <c:strRef>
              <c:f>Sheet1!$D$1</c:f>
              <c:strCache>
                <c:ptCount val="1"/>
                <c:pt idx="0">
                  <c:v>Student Residents</c:v>
                </c:pt>
              </c:strCache>
            </c:strRef>
          </c:tx>
          <c:invertIfNegative val="0"/>
          <c:dLbls>
            <c:dLbl>
              <c:idx val="0"/>
              <c:layout>
                <c:manualLayout>
                  <c:x val="0"/>
                  <c:y val="0.12907750240114646"/>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2098E-3"/>
                  <c:y val="0.1234654370793575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0.85</c:v>
                </c:pt>
                <c:pt idx="1">
                  <c:v>0.15</c:v>
                </c:pt>
              </c:numCache>
            </c:numRef>
          </c:val>
        </c:ser>
        <c:ser>
          <c:idx val="3"/>
          <c:order val="3"/>
          <c:tx>
            <c:strRef>
              <c:f>Sheet1!$E$1</c:f>
              <c:strCache>
                <c:ptCount val="1"/>
                <c:pt idx="0">
                  <c:v>Student Commuters</c:v>
                </c:pt>
              </c:strCache>
            </c:strRef>
          </c:tx>
          <c:invertIfNegative val="0"/>
          <c:dLbls>
            <c:dLbl>
              <c:idx val="0"/>
              <c:layout>
                <c:manualLayout>
                  <c:x val="1.5432098765432098E-3"/>
                  <c:y val="0.12627146974025194"/>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2065940441846289"/>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Sheet1!$E$2:$E$3</c:f>
              <c:numCache>
                <c:formatCode>0%</c:formatCode>
                <c:ptCount val="2"/>
                <c:pt idx="0">
                  <c:v>0.83</c:v>
                </c:pt>
                <c:pt idx="1">
                  <c:v>0.17</c:v>
                </c:pt>
              </c:numCache>
            </c:numRef>
          </c:val>
        </c:ser>
        <c:dLbls>
          <c:showLegendKey val="0"/>
          <c:showVal val="0"/>
          <c:showCatName val="0"/>
          <c:showSerName val="0"/>
          <c:showPercent val="0"/>
          <c:showBubbleSize val="0"/>
        </c:dLbls>
        <c:gapWidth val="150"/>
        <c:axId val="166324576"/>
        <c:axId val="166324968"/>
      </c:barChart>
      <c:catAx>
        <c:axId val="166324576"/>
        <c:scaling>
          <c:orientation val="minMax"/>
        </c:scaling>
        <c:delete val="0"/>
        <c:axPos val="b"/>
        <c:numFmt formatCode="General" sourceLinked="0"/>
        <c:majorTickMark val="out"/>
        <c:minorTickMark val="none"/>
        <c:tickLblPos val="nextTo"/>
        <c:crossAx val="166324968"/>
        <c:crosses val="autoZero"/>
        <c:auto val="1"/>
        <c:lblAlgn val="ctr"/>
        <c:lblOffset val="100"/>
        <c:noMultiLvlLbl val="0"/>
      </c:catAx>
      <c:valAx>
        <c:axId val="166324968"/>
        <c:scaling>
          <c:orientation val="minMax"/>
          <c:max val="1"/>
        </c:scaling>
        <c:delete val="0"/>
        <c:axPos val="l"/>
        <c:majorGridlines/>
        <c:numFmt formatCode="0%" sourceLinked="1"/>
        <c:majorTickMark val="out"/>
        <c:minorTickMark val="none"/>
        <c:tickLblPos val="nextTo"/>
        <c:crossAx val="16632457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0"/>
                  <c:y val="0.1206594044184629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7.716049382716049E-3"/>
                  <c:y val="9.5404889522958974E-2"/>
                </c:manualLayout>
              </c:layout>
              <c:tx>
                <c:rich>
                  <a:bodyPr/>
                  <a:lstStyle/>
                  <a:p>
                    <a:r>
                      <a:rPr lang="en-US" sz="1400" b="1" dirty="0"/>
                      <a:t>10%</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0.9</c:v>
                </c:pt>
                <c:pt idx="1">
                  <c:v>0.1</c:v>
                </c:pt>
              </c:numCache>
            </c:numRef>
          </c:val>
        </c:ser>
        <c:ser>
          <c:idx val="1"/>
          <c:order val="1"/>
          <c:tx>
            <c:strRef>
              <c:f>Sheet1!$C$1</c:f>
              <c:strCache>
                <c:ptCount val="1"/>
                <c:pt idx="0">
                  <c:v>All Students</c:v>
                </c:pt>
              </c:strCache>
            </c:strRef>
          </c:tx>
          <c:invertIfNegative val="0"/>
          <c:dLbls>
            <c:dLbl>
              <c:idx val="0"/>
              <c:layout>
                <c:manualLayout>
                  <c:x val="0"/>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9.8210922183853466E-2"/>
                </c:manualLayout>
              </c:layout>
              <c:tx>
                <c:rich>
                  <a:bodyPr/>
                  <a:lstStyle/>
                  <a:p>
                    <a:r>
                      <a:rPr lang="en-US" sz="1400" b="1" dirty="0"/>
                      <a:t>10%</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0.9</c:v>
                </c:pt>
                <c:pt idx="1">
                  <c:v>0.1</c:v>
                </c:pt>
              </c:numCache>
            </c:numRef>
          </c:val>
        </c:ser>
        <c:ser>
          <c:idx val="2"/>
          <c:order val="2"/>
          <c:tx>
            <c:strRef>
              <c:f>Sheet1!$D$1</c:f>
              <c:strCache>
                <c:ptCount val="1"/>
                <c:pt idx="0">
                  <c:v>Student Residents</c:v>
                </c:pt>
              </c:strCache>
            </c:strRef>
          </c:tx>
          <c:invertIfNegative val="0"/>
          <c:dLbls>
            <c:dLbl>
              <c:idx val="0"/>
              <c:layout>
                <c:manualLayout>
                  <c:x val="0"/>
                  <c:y val="0.1206594044184629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2098E-3"/>
                  <c:y val="9.5405110470412696E-2"/>
                </c:manualLayout>
              </c:layout>
              <c:tx>
                <c:rich>
                  <a:bodyPr/>
                  <a:lstStyle/>
                  <a:p>
                    <a:r>
                      <a:rPr lang="en-US" sz="1400" b="1" dirty="0"/>
                      <a:t>10%</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0.9</c:v>
                </c:pt>
                <c:pt idx="1">
                  <c:v>0.1</c:v>
                </c:pt>
              </c:numCache>
            </c:numRef>
          </c:val>
        </c:ser>
        <c:ser>
          <c:idx val="3"/>
          <c:order val="3"/>
          <c:tx>
            <c:strRef>
              <c:f>Sheet1!$E$1</c:f>
              <c:strCache>
                <c:ptCount val="1"/>
                <c:pt idx="0">
                  <c:v>Student Commuters</c:v>
                </c:pt>
              </c:strCache>
            </c:strRef>
          </c:tx>
          <c:invertIfNegative val="0"/>
          <c:dLbls>
            <c:dLbl>
              <c:idx val="0"/>
              <c:layout>
                <c:manualLayout>
                  <c:x val="1.5432098765432098E-3"/>
                  <c:y val="0.12907750240114646"/>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2098E-3"/>
                  <c:y val="0.10382320845309606"/>
                </c:manualLayout>
              </c:layout>
              <c:tx>
                <c:rich>
                  <a:bodyPr/>
                  <a:lstStyle/>
                  <a:p>
                    <a:r>
                      <a:rPr lang="en-US" sz="1400" b="1" dirty="0"/>
                      <a:t>11%</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Sheet1!$E$2:$E$3</c:f>
              <c:numCache>
                <c:formatCode>0%</c:formatCode>
                <c:ptCount val="2"/>
                <c:pt idx="0">
                  <c:v>0.89</c:v>
                </c:pt>
                <c:pt idx="1">
                  <c:v>0.11</c:v>
                </c:pt>
              </c:numCache>
            </c:numRef>
          </c:val>
        </c:ser>
        <c:dLbls>
          <c:showLegendKey val="0"/>
          <c:showVal val="0"/>
          <c:showCatName val="0"/>
          <c:showSerName val="0"/>
          <c:showPercent val="0"/>
          <c:showBubbleSize val="0"/>
        </c:dLbls>
        <c:gapWidth val="150"/>
        <c:axId val="305422280"/>
        <c:axId val="305422672"/>
      </c:barChart>
      <c:catAx>
        <c:axId val="305422280"/>
        <c:scaling>
          <c:orientation val="minMax"/>
        </c:scaling>
        <c:delete val="0"/>
        <c:axPos val="b"/>
        <c:numFmt formatCode="General" sourceLinked="1"/>
        <c:majorTickMark val="out"/>
        <c:minorTickMark val="none"/>
        <c:tickLblPos val="nextTo"/>
        <c:crossAx val="305422672"/>
        <c:crosses val="autoZero"/>
        <c:auto val="1"/>
        <c:lblAlgn val="ctr"/>
        <c:lblOffset val="100"/>
        <c:noMultiLvlLbl val="0"/>
      </c:catAx>
      <c:valAx>
        <c:axId val="305422672"/>
        <c:scaling>
          <c:orientation val="minMax"/>
        </c:scaling>
        <c:delete val="0"/>
        <c:axPos val="l"/>
        <c:majorGridlines/>
        <c:numFmt formatCode="0%" sourceLinked="1"/>
        <c:majorTickMark val="out"/>
        <c:minorTickMark val="none"/>
        <c:tickLblPos val="nextTo"/>
        <c:crossAx val="30542228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0"/>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4764E-3"/>
                  <c:y val="0.1262714697402519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0.25</c:v>
                </c:pt>
                <c:pt idx="1">
                  <c:v>0.75</c:v>
                </c:pt>
              </c:numCache>
            </c:numRef>
          </c:val>
        </c:ser>
        <c:ser>
          <c:idx val="1"/>
          <c:order val="1"/>
          <c:tx>
            <c:strRef>
              <c:f>Sheet1!$C$1</c:f>
              <c:strCache>
                <c:ptCount val="1"/>
                <c:pt idx="0">
                  <c:v>All Students</c:v>
                </c:pt>
              </c:strCache>
            </c:strRef>
          </c:tx>
          <c:invertIfNegative val="0"/>
          <c:dLbls>
            <c:dLbl>
              <c:idx val="0"/>
              <c:layout>
                <c:manualLayout>
                  <c:x val="0"/>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1532E-3"/>
                  <c:y val="0.1262714697402519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0.35</c:v>
                </c:pt>
                <c:pt idx="1">
                  <c:v>0.65</c:v>
                </c:pt>
              </c:numCache>
            </c:numRef>
          </c:val>
        </c:ser>
        <c:ser>
          <c:idx val="2"/>
          <c:order val="2"/>
          <c:tx>
            <c:strRef>
              <c:f>Sheet1!$D$1</c:f>
              <c:strCache>
                <c:ptCount val="1"/>
                <c:pt idx="0">
                  <c:v>Student Residents</c:v>
                </c:pt>
              </c:strCache>
            </c:strRef>
          </c:tx>
          <c:invertIfNegative val="0"/>
          <c:dLbls>
            <c:dLbl>
              <c:idx val="0"/>
              <c:layout>
                <c:manualLayout>
                  <c:x val="0"/>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262714697402519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0.35</c:v>
                </c:pt>
                <c:pt idx="1">
                  <c:v>0.65</c:v>
                </c:pt>
              </c:numCache>
            </c:numRef>
          </c:val>
        </c:ser>
        <c:ser>
          <c:idx val="3"/>
          <c:order val="3"/>
          <c:tx>
            <c:strRef>
              <c:f>Sheet1!$E$1</c:f>
              <c:strCache>
                <c:ptCount val="1"/>
                <c:pt idx="0">
                  <c:v>Student Commuters</c:v>
                </c:pt>
              </c:strCache>
            </c:strRef>
          </c:tx>
          <c:invertIfNegative val="0"/>
          <c:dLbls>
            <c:dLbl>
              <c:idx val="0"/>
              <c:layout>
                <c:manualLayout>
                  <c:x val="1.5432098765432098E-3"/>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262714697402519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Sheet1!$E$2:$E$3</c:f>
              <c:numCache>
                <c:formatCode>0%</c:formatCode>
                <c:ptCount val="2"/>
                <c:pt idx="0">
                  <c:v>0.35</c:v>
                </c:pt>
                <c:pt idx="1">
                  <c:v>0.65</c:v>
                </c:pt>
              </c:numCache>
            </c:numRef>
          </c:val>
        </c:ser>
        <c:dLbls>
          <c:showLegendKey val="0"/>
          <c:showVal val="0"/>
          <c:showCatName val="0"/>
          <c:showSerName val="0"/>
          <c:showPercent val="0"/>
          <c:showBubbleSize val="0"/>
        </c:dLbls>
        <c:gapWidth val="150"/>
        <c:axId val="305423456"/>
        <c:axId val="305423848"/>
      </c:barChart>
      <c:catAx>
        <c:axId val="305423456"/>
        <c:scaling>
          <c:orientation val="minMax"/>
        </c:scaling>
        <c:delete val="0"/>
        <c:axPos val="b"/>
        <c:numFmt formatCode="General" sourceLinked="1"/>
        <c:majorTickMark val="out"/>
        <c:minorTickMark val="none"/>
        <c:tickLblPos val="nextTo"/>
        <c:crossAx val="305423848"/>
        <c:crosses val="autoZero"/>
        <c:auto val="1"/>
        <c:lblAlgn val="ctr"/>
        <c:lblOffset val="100"/>
        <c:noMultiLvlLbl val="0"/>
      </c:catAx>
      <c:valAx>
        <c:axId val="305423848"/>
        <c:scaling>
          <c:orientation val="minMax"/>
          <c:max val="1"/>
        </c:scaling>
        <c:delete val="0"/>
        <c:axPos val="l"/>
        <c:majorGridlines/>
        <c:numFmt formatCode="0%" sourceLinked="1"/>
        <c:majorTickMark val="out"/>
        <c:minorTickMark val="none"/>
        <c:tickLblPos val="nextTo"/>
        <c:crossAx val="30542345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0"/>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4764E-3"/>
                  <c:y val="0.1262714697402519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0.35</c:v>
                </c:pt>
                <c:pt idx="1">
                  <c:v>0.65</c:v>
                </c:pt>
              </c:numCache>
            </c:numRef>
          </c:val>
        </c:ser>
        <c:ser>
          <c:idx val="1"/>
          <c:order val="1"/>
          <c:tx>
            <c:strRef>
              <c:f>Sheet1!$C$1</c:f>
              <c:strCache>
                <c:ptCount val="1"/>
                <c:pt idx="0">
                  <c:v>All Students</c:v>
                </c:pt>
              </c:strCache>
            </c:strRef>
          </c:tx>
          <c:invertIfNegative val="0"/>
          <c:dLbls>
            <c:dLbl>
              <c:idx val="0"/>
              <c:layout>
                <c:manualLayout>
                  <c:x val="0"/>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1532E-3"/>
                  <c:y val="0.1262714697402519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0.41</c:v>
                </c:pt>
                <c:pt idx="1">
                  <c:v>0.59</c:v>
                </c:pt>
              </c:numCache>
            </c:numRef>
          </c:val>
        </c:ser>
        <c:ser>
          <c:idx val="2"/>
          <c:order val="2"/>
          <c:tx>
            <c:strRef>
              <c:f>Sheet1!$D$1</c:f>
              <c:strCache>
                <c:ptCount val="1"/>
                <c:pt idx="0">
                  <c:v>Student Residents</c:v>
                </c:pt>
              </c:strCache>
            </c:strRef>
          </c:tx>
          <c:invertIfNegative val="0"/>
          <c:dLbls>
            <c:dLbl>
              <c:idx val="0"/>
              <c:layout>
                <c:manualLayout>
                  <c:x val="0"/>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2098E-3"/>
                  <c:y val="0.1234654370793574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0.39</c:v>
                </c:pt>
                <c:pt idx="1">
                  <c:v>0.61</c:v>
                </c:pt>
              </c:numCache>
            </c:numRef>
          </c:val>
        </c:ser>
        <c:ser>
          <c:idx val="3"/>
          <c:order val="3"/>
          <c:tx>
            <c:strRef>
              <c:f>Sheet1!$E$1</c:f>
              <c:strCache>
                <c:ptCount val="1"/>
                <c:pt idx="0">
                  <c:v>Student Commuters</c:v>
                </c:pt>
              </c:strCache>
            </c:strRef>
          </c:tx>
          <c:invertIfNegative val="0"/>
          <c:dLbls>
            <c:dLbl>
              <c:idx val="0"/>
              <c:layout>
                <c:manualLayout>
                  <c:x val="1.5432098765432098E-3"/>
                  <c:y val="0.13188353506204095"/>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346895677229354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Sheet1!$E$2:$E$3</c:f>
              <c:numCache>
                <c:formatCode>0%</c:formatCode>
                <c:ptCount val="2"/>
                <c:pt idx="0">
                  <c:v>0.42</c:v>
                </c:pt>
                <c:pt idx="1">
                  <c:v>0.57999999999999996</c:v>
                </c:pt>
              </c:numCache>
            </c:numRef>
          </c:val>
        </c:ser>
        <c:dLbls>
          <c:showLegendKey val="0"/>
          <c:showVal val="0"/>
          <c:showCatName val="0"/>
          <c:showSerName val="0"/>
          <c:showPercent val="0"/>
          <c:showBubbleSize val="0"/>
        </c:dLbls>
        <c:gapWidth val="150"/>
        <c:axId val="305424632"/>
        <c:axId val="305425024"/>
      </c:barChart>
      <c:catAx>
        <c:axId val="305424632"/>
        <c:scaling>
          <c:orientation val="minMax"/>
        </c:scaling>
        <c:delete val="0"/>
        <c:axPos val="b"/>
        <c:numFmt formatCode="General" sourceLinked="1"/>
        <c:majorTickMark val="out"/>
        <c:minorTickMark val="none"/>
        <c:tickLblPos val="nextTo"/>
        <c:crossAx val="305425024"/>
        <c:crosses val="autoZero"/>
        <c:auto val="1"/>
        <c:lblAlgn val="ctr"/>
        <c:lblOffset val="100"/>
        <c:noMultiLvlLbl val="0"/>
      </c:catAx>
      <c:valAx>
        <c:axId val="305425024"/>
        <c:scaling>
          <c:orientation val="minMax"/>
          <c:max val="1"/>
        </c:scaling>
        <c:delete val="0"/>
        <c:axPos val="l"/>
        <c:majorGridlines/>
        <c:numFmt formatCode="0%" sourceLinked="1"/>
        <c:majorTickMark val="out"/>
        <c:minorTickMark val="none"/>
        <c:tickLblPos val="nextTo"/>
        <c:crossAx val="30542463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0"/>
                  <c:y val="0.1206594044184629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629629629629573E-3"/>
                  <c:y val="0.1122413064357795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0.84</c:v>
                </c:pt>
                <c:pt idx="1">
                  <c:v>0.16</c:v>
                </c:pt>
              </c:numCache>
            </c:numRef>
          </c:val>
        </c:ser>
        <c:ser>
          <c:idx val="1"/>
          <c:order val="1"/>
          <c:tx>
            <c:strRef>
              <c:f>Sheet1!$C$1</c:f>
              <c:strCache>
                <c:ptCount val="1"/>
                <c:pt idx="0">
                  <c:v>All Students</c:v>
                </c:pt>
              </c:strCache>
            </c:strRef>
          </c:tx>
          <c:invertIfNegative val="0"/>
          <c:dLbls>
            <c:dLbl>
              <c:idx val="0"/>
              <c:layout>
                <c:manualLayout>
                  <c:x val="0"/>
                  <c:y val="0.1262714697402519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1532E-3"/>
                  <c:y val="0.12065940441846289"/>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0.87</c:v>
                </c:pt>
                <c:pt idx="1">
                  <c:v>0.13</c:v>
                </c:pt>
              </c:numCache>
            </c:numRef>
          </c:val>
        </c:ser>
        <c:ser>
          <c:idx val="2"/>
          <c:order val="2"/>
          <c:tx>
            <c:strRef>
              <c:f>Sheet1!$D$1</c:f>
              <c:strCache>
                <c:ptCount val="1"/>
                <c:pt idx="0">
                  <c:v>Student Residents</c:v>
                </c:pt>
              </c:strCache>
            </c:strRef>
          </c:tx>
          <c:invertIfNegative val="0"/>
          <c:dLbls>
            <c:dLbl>
              <c:idx val="0"/>
              <c:layout>
                <c:manualLayout>
                  <c:x val="0"/>
                  <c:y val="0.12907750240114646"/>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2098E-3"/>
                  <c:y val="0.10382320845309606"/>
                </c:manualLayout>
              </c:layout>
              <c:tx>
                <c:rich>
                  <a:bodyPr/>
                  <a:lstStyle/>
                  <a:p>
                    <a:r>
                      <a:rPr lang="en-US" sz="1600" dirty="0"/>
                      <a:t>11%</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0.89</c:v>
                </c:pt>
                <c:pt idx="1">
                  <c:v>0.11</c:v>
                </c:pt>
              </c:numCache>
            </c:numRef>
          </c:val>
        </c:ser>
        <c:ser>
          <c:idx val="3"/>
          <c:order val="3"/>
          <c:tx>
            <c:strRef>
              <c:f>Sheet1!$E$1</c:f>
              <c:strCache>
                <c:ptCount val="1"/>
                <c:pt idx="0">
                  <c:v>Student Commuters</c:v>
                </c:pt>
              </c:strCache>
            </c:strRef>
          </c:tx>
          <c:invertIfNegative val="0"/>
          <c:dLbls>
            <c:dLbl>
              <c:idx val="0"/>
              <c:layout>
                <c:manualLayout>
                  <c:x val="1.5432098765432098E-3"/>
                  <c:y val="0.1262714697402519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2065940441846289"/>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Sheet1!$E$2:$E$3</c:f>
              <c:numCache>
                <c:formatCode>0%</c:formatCode>
                <c:ptCount val="2"/>
                <c:pt idx="0">
                  <c:v>0.87</c:v>
                </c:pt>
                <c:pt idx="1">
                  <c:v>0.13</c:v>
                </c:pt>
              </c:numCache>
            </c:numRef>
          </c:val>
        </c:ser>
        <c:dLbls>
          <c:showLegendKey val="0"/>
          <c:showVal val="0"/>
          <c:showCatName val="0"/>
          <c:showSerName val="0"/>
          <c:showPercent val="0"/>
          <c:showBubbleSize val="0"/>
        </c:dLbls>
        <c:gapWidth val="150"/>
        <c:axId val="305733696"/>
        <c:axId val="305734088"/>
      </c:barChart>
      <c:catAx>
        <c:axId val="305733696"/>
        <c:scaling>
          <c:orientation val="minMax"/>
        </c:scaling>
        <c:delete val="0"/>
        <c:axPos val="b"/>
        <c:numFmt formatCode="General" sourceLinked="1"/>
        <c:majorTickMark val="out"/>
        <c:minorTickMark val="none"/>
        <c:tickLblPos val="nextTo"/>
        <c:crossAx val="305734088"/>
        <c:crosses val="autoZero"/>
        <c:auto val="1"/>
        <c:lblAlgn val="ctr"/>
        <c:lblOffset val="100"/>
        <c:noMultiLvlLbl val="0"/>
      </c:catAx>
      <c:valAx>
        <c:axId val="305734088"/>
        <c:scaling>
          <c:orientation val="minMax"/>
        </c:scaling>
        <c:delete val="0"/>
        <c:axPos val="l"/>
        <c:majorGridlines/>
        <c:numFmt formatCode="0%" sourceLinked="1"/>
        <c:majorTickMark val="out"/>
        <c:minorTickMark val="none"/>
        <c:tickLblPos val="nextTo"/>
        <c:crossAx val="30573369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0"/>
                  <c:y val="0.11785337175756845"/>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4764E-3"/>
                  <c:y val="0.13188353506204095"/>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0.62</c:v>
                </c:pt>
                <c:pt idx="1">
                  <c:v>0.38</c:v>
                </c:pt>
              </c:numCache>
            </c:numRef>
          </c:val>
        </c:ser>
        <c:ser>
          <c:idx val="1"/>
          <c:order val="1"/>
          <c:tx>
            <c:strRef>
              <c:f>Sheet1!$C$1</c:f>
              <c:strCache>
                <c:ptCount val="1"/>
                <c:pt idx="0">
                  <c:v>All Students</c:v>
                </c:pt>
              </c:strCache>
            </c:strRef>
          </c:tx>
          <c:invertIfNegative val="0"/>
          <c:dLbls>
            <c:dLbl>
              <c:idx val="0"/>
              <c:layout>
                <c:manualLayout>
                  <c:x val="0"/>
                  <c:y val="0.13468956772293539"/>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1532E-3"/>
                  <c:y val="0.13188353506204095"/>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0.54</c:v>
                </c:pt>
                <c:pt idx="1">
                  <c:v>0.46</c:v>
                </c:pt>
              </c:numCache>
            </c:numRef>
          </c:val>
        </c:ser>
        <c:ser>
          <c:idx val="2"/>
          <c:order val="2"/>
          <c:tx>
            <c:strRef>
              <c:f>Sheet1!$D$1</c:f>
              <c:strCache>
                <c:ptCount val="1"/>
                <c:pt idx="0">
                  <c:v>Student Residents</c:v>
                </c:pt>
              </c:strCache>
            </c:strRef>
          </c:tx>
          <c:invertIfNegative val="0"/>
          <c:dLbls>
            <c:dLbl>
              <c:idx val="0"/>
              <c:layout>
                <c:manualLayout>
                  <c:x val="0"/>
                  <c:y val="0.14310766570561889"/>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1728395061728392E-3"/>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0.53</c:v>
                </c:pt>
                <c:pt idx="1">
                  <c:v>0.47</c:v>
                </c:pt>
              </c:numCache>
            </c:numRef>
          </c:val>
        </c:ser>
        <c:ser>
          <c:idx val="3"/>
          <c:order val="3"/>
          <c:tx>
            <c:strRef>
              <c:f>Sheet1!$E$1</c:f>
              <c:strCache>
                <c:ptCount val="1"/>
                <c:pt idx="0">
                  <c:v>Student Commuters</c:v>
                </c:pt>
              </c:strCache>
            </c:strRef>
          </c:tx>
          <c:invertIfNegative val="0"/>
          <c:dLbls>
            <c:dLbl>
              <c:idx val="0"/>
              <c:layout>
                <c:manualLayout>
                  <c:x val="1.5432098765432098E-3"/>
                  <c:y val="0.1262714697402520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Sheet1!$E$2:$E$3</c:f>
              <c:numCache>
                <c:formatCode>0%</c:formatCode>
                <c:ptCount val="2"/>
                <c:pt idx="0">
                  <c:v>0.55000000000000004</c:v>
                </c:pt>
                <c:pt idx="1">
                  <c:v>0.45</c:v>
                </c:pt>
              </c:numCache>
            </c:numRef>
          </c:val>
        </c:ser>
        <c:dLbls>
          <c:showLegendKey val="0"/>
          <c:showVal val="0"/>
          <c:showCatName val="0"/>
          <c:showSerName val="0"/>
          <c:showPercent val="0"/>
          <c:showBubbleSize val="0"/>
        </c:dLbls>
        <c:gapWidth val="150"/>
        <c:axId val="305734872"/>
        <c:axId val="305735264"/>
      </c:barChart>
      <c:catAx>
        <c:axId val="305734872"/>
        <c:scaling>
          <c:orientation val="minMax"/>
        </c:scaling>
        <c:delete val="0"/>
        <c:axPos val="b"/>
        <c:numFmt formatCode="General" sourceLinked="1"/>
        <c:majorTickMark val="out"/>
        <c:minorTickMark val="none"/>
        <c:tickLblPos val="nextTo"/>
        <c:crossAx val="305735264"/>
        <c:crosses val="autoZero"/>
        <c:auto val="1"/>
        <c:lblAlgn val="ctr"/>
        <c:lblOffset val="100"/>
        <c:noMultiLvlLbl val="0"/>
      </c:catAx>
      <c:valAx>
        <c:axId val="305735264"/>
        <c:scaling>
          <c:orientation val="minMax"/>
          <c:max val="1"/>
        </c:scaling>
        <c:delete val="0"/>
        <c:axPos val="l"/>
        <c:majorGridlines/>
        <c:numFmt formatCode="0%" sourceLinked="1"/>
        <c:majorTickMark val="out"/>
        <c:minorTickMark val="none"/>
        <c:tickLblPos val="nextTo"/>
        <c:crossAx val="30573487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0"/>
                  <c:y val="0.11785337175756851"/>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4764E-3"/>
                  <c:y val="0.13188353506204095"/>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0.64</c:v>
                </c:pt>
                <c:pt idx="1">
                  <c:v>0.36</c:v>
                </c:pt>
              </c:numCache>
            </c:numRef>
          </c:val>
        </c:ser>
        <c:ser>
          <c:idx val="1"/>
          <c:order val="1"/>
          <c:tx>
            <c:strRef>
              <c:f>Sheet1!$C$1</c:f>
              <c:strCache>
                <c:ptCount val="1"/>
                <c:pt idx="0">
                  <c:v>All Students</c:v>
                </c:pt>
              </c:strCache>
            </c:strRef>
          </c:tx>
          <c:invertIfNegative val="0"/>
          <c:dLbls>
            <c:dLbl>
              <c:idx val="0"/>
              <c:layout>
                <c:manualLayout>
                  <c:x val="0"/>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1532E-3"/>
                  <c:y val="0.1403016330447244"/>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0.71</c:v>
                </c:pt>
                <c:pt idx="1">
                  <c:v>0.28999999999999998</c:v>
                </c:pt>
              </c:numCache>
            </c:numRef>
          </c:val>
        </c:ser>
        <c:ser>
          <c:idx val="2"/>
          <c:order val="2"/>
          <c:tx>
            <c:strRef>
              <c:f>Sheet1!$D$1</c:f>
              <c:strCache>
                <c:ptCount val="1"/>
                <c:pt idx="0">
                  <c:v>Student Residents</c:v>
                </c:pt>
              </c:strCache>
            </c:strRef>
          </c:tx>
          <c:invertIfNegative val="0"/>
          <c:dLbls>
            <c:dLbl>
              <c:idx val="0"/>
              <c:layout>
                <c:manualLayout>
                  <c:x val="0"/>
                  <c:y val="0.1262714697402519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2098E-3"/>
                  <c:y val="0.12065940441846298"/>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0.73</c:v>
                </c:pt>
                <c:pt idx="1">
                  <c:v>0.27</c:v>
                </c:pt>
              </c:numCache>
            </c:numRef>
          </c:val>
        </c:ser>
        <c:ser>
          <c:idx val="3"/>
          <c:order val="3"/>
          <c:tx>
            <c:strRef>
              <c:f>Sheet1!$E$1</c:f>
              <c:strCache>
                <c:ptCount val="1"/>
                <c:pt idx="0">
                  <c:v>Student Commuters</c:v>
                </c:pt>
              </c:strCache>
            </c:strRef>
          </c:tx>
          <c:invertIfNegative val="0"/>
          <c:dLbls>
            <c:dLbl>
              <c:idx val="0"/>
              <c:layout>
                <c:manualLayout>
                  <c:x val="1.5432098765432098E-3"/>
                  <c:y val="0.11785337175756851"/>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346895677229354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Sheet1!$E$2:$E$3</c:f>
              <c:numCache>
                <c:formatCode>0%</c:formatCode>
                <c:ptCount val="2"/>
                <c:pt idx="0">
                  <c:v>0.7</c:v>
                </c:pt>
                <c:pt idx="1">
                  <c:v>0.3</c:v>
                </c:pt>
              </c:numCache>
            </c:numRef>
          </c:val>
        </c:ser>
        <c:dLbls>
          <c:showLegendKey val="0"/>
          <c:showVal val="0"/>
          <c:showCatName val="0"/>
          <c:showSerName val="0"/>
          <c:showPercent val="0"/>
          <c:showBubbleSize val="0"/>
        </c:dLbls>
        <c:gapWidth val="150"/>
        <c:axId val="166320264"/>
        <c:axId val="305735656"/>
      </c:barChart>
      <c:catAx>
        <c:axId val="166320264"/>
        <c:scaling>
          <c:orientation val="minMax"/>
        </c:scaling>
        <c:delete val="0"/>
        <c:axPos val="b"/>
        <c:numFmt formatCode="General" sourceLinked="1"/>
        <c:majorTickMark val="out"/>
        <c:minorTickMark val="none"/>
        <c:tickLblPos val="nextTo"/>
        <c:crossAx val="305735656"/>
        <c:crosses val="autoZero"/>
        <c:auto val="1"/>
        <c:lblAlgn val="ctr"/>
        <c:lblOffset val="100"/>
        <c:noMultiLvlLbl val="0"/>
      </c:catAx>
      <c:valAx>
        <c:axId val="305735656"/>
        <c:scaling>
          <c:orientation val="minMax"/>
          <c:max val="1"/>
        </c:scaling>
        <c:delete val="0"/>
        <c:axPos val="l"/>
        <c:majorGridlines/>
        <c:numFmt formatCode="0%" sourceLinked="1"/>
        <c:majorTickMark val="out"/>
        <c:minorTickMark val="none"/>
        <c:tickLblPos val="nextTo"/>
        <c:crossAx val="16632026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0"/>
                  <c:y val="0.12627146974025191"/>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4764E-3"/>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0.63</c:v>
                </c:pt>
                <c:pt idx="1">
                  <c:v>0.37</c:v>
                </c:pt>
              </c:numCache>
            </c:numRef>
          </c:val>
        </c:ser>
        <c:ser>
          <c:idx val="1"/>
          <c:order val="1"/>
          <c:tx>
            <c:strRef>
              <c:f>Sheet1!$C$1</c:f>
              <c:strCache>
                <c:ptCount val="1"/>
                <c:pt idx="0">
                  <c:v>All Students</c:v>
                </c:pt>
              </c:strCache>
            </c:strRef>
          </c:tx>
          <c:invertIfNegative val="0"/>
          <c:dLbls>
            <c:dLbl>
              <c:idx val="0"/>
              <c:layout>
                <c:manualLayout>
                  <c:x val="0"/>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1532E-3"/>
                  <c:y val="0.1262714697402519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0.71</c:v>
                </c:pt>
                <c:pt idx="1">
                  <c:v>0.28999999999999998</c:v>
                </c:pt>
              </c:numCache>
            </c:numRef>
          </c:val>
        </c:ser>
        <c:ser>
          <c:idx val="2"/>
          <c:order val="2"/>
          <c:tx>
            <c:strRef>
              <c:f>Sheet1!$D$1</c:f>
              <c:strCache>
                <c:ptCount val="1"/>
                <c:pt idx="0">
                  <c:v>Student Residents</c:v>
                </c:pt>
              </c:strCache>
            </c:strRef>
          </c:tx>
          <c:invertIfNegative val="0"/>
          <c:dLbls>
            <c:dLbl>
              <c:idx val="0"/>
              <c:layout>
                <c:manualLayout>
                  <c:x val="0"/>
                  <c:y val="0.11785337175756851"/>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2907750240114646"/>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0.78</c:v>
                </c:pt>
                <c:pt idx="1">
                  <c:v>0.22</c:v>
                </c:pt>
              </c:numCache>
            </c:numRef>
          </c:val>
        </c:ser>
        <c:ser>
          <c:idx val="3"/>
          <c:order val="3"/>
          <c:tx>
            <c:strRef>
              <c:f>Sheet1!$E$1</c:f>
              <c:strCache>
                <c:ptCount val="1"/>
                <c:pt idx="0">
                  <c:v>Student Commuters</c:v>
                </c:pt>
              </c:strCache>
            </c:strRef>
          </c:tx>
          <c:invertIfNegative val="0"/>
          <c:dLbls>
            <c:dLbl>
              <c:idx val="0"/>
              <c:layout>
                <c:manualLayout>
                  <c:x val="1.5432098765432098E-3"/>
                  <c:y val="0.1262714697402519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2065940441846298"/>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Sheet1!$E$2:$E$3</c:f>
              <c:numCache>
                <c:formatCode>0%</c:formatCode>
                <c:ptCount val="2"/>
                <c:pt idx="0">
                  <c:v>0.69</c:v>
                </c:pt>
                <c:pt idx="1">
                  <c:v>0.31</c:v>
                </c:pt>
              </c:numCache>
            </c:numRef>
          </c:val>
        </c:ser>
        <c:dLbls>
          <c:showLegendKey val="0"/>
          <c:showVal val="0"/>
          <c:showCatName val="0"/>
          <c:showSerName val="0"/>
          <c:showPercent val="0"/>
          <c:showBubbleSize val="0"/>
        </c:dLbls>
        <c:gapWidth val="150"/>
        <c:axId val="306398400"/>
        <c:axId val="306399184"/>
      </c:barChart>
      <c:catAx>
        <c:axId val="306398400"/>
        <c:scaling>
          <c:orientation val="minMax"/>
        </c:scaling>
        <c:delete val="0"/>
        <c:axPos val="b"/>
        <c:numFmt formatCode="General" sourceLinked="1"/>
        <c:majorTickMark val="out"/>
        <c:minorTickMark val="none"/>
        <c:tickLblPos val="nextTo"/>
        <c:crossAx val="306399184"/>
        <c:crosses val="autoZero"/>
        <c:auto val="1"/>
        <c:lblAlgn val="ctr"/>
        <c:lblOffset val="100"/>
        <c:noMultiLvlLbl val="0"/>
      </c:catAx>
      <c:valAx>
        <c:axId val="306399184"/>
        <c:scaling>
          <c:orientation val="minMax"/>
          <c:max val="1"/>
        </c:scaling>
        <c:delete val="0"/>
        <c:axPos val="l"/>
        <c:majorGridlines/>
        <c:numFmt formatCode="0%" sourceLinked="1"/>
        <c:majorTickMark val="out"/>
        <c:minorTickMark val="none"/>
        <c:tickLblPos val="nextTo"/>
        <c:crossAx val="30639840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1.5432098765432098E-3"/>
                  <c:y val="0.1122413064357795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4764E-3"/>
                  <c:y val="0.12065940441846298"/>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0.16</c:v>
                </c:pt>
                <c:pt idx="1">
                  <c:v>0.84</c:v>
                </c:pt>
              </c:numCache>
            </c:numRef>
          </c:val>
        </c:ser>
        <c:ser>
          <c:idx val="1"/>
          <c:order val="1"/>
          <c:tx>
            <c:strRef>
              <c:f>Sheet1!$C$1</c:f>
              <c:strCache>
                <c:ptCount val="1"/>
                <c:pt idx="0">
                  <c:v>All Students</c:v>
                </c:pt>
              </c:strCache>
            </c:strRef>
          </c:tx>
          <c:invertIfNegative val="0"/>
          <c:dLbls>
            <c:dLbl>
              <c:idx val="0"/>
              <c:layout>
                <c:manualLayout>
                  <c:x val="0"/>
                  <c:y val="0.13188353506204095"/>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1532E-3"/>
                  <c:y val="0.13468956772293539"/>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0.38</c:v>
                </c:pt>
                <c:pt idx="1">
                  <c:v>0.62</c:v>
                </c:pt>
              </c:numCache>
            </c:numRef>
          </c:val>
        </c:ser>
        <c:ser>
          <c:idx val="2"/>
          <c:order val="2"/>
          <c:tx>
            <c:strRef>
              <c:f>Sheet1!$D$1</c:f>
              <c:strCache>
                <c:ptCount val="1"/>
                <c:pt idx="0">
                  <c:v>Student Residents</c:v>
                </c:pt>
              </c:strCache>
            </c:strRef>
          </c:tx>
          <c:invertIfNegative val="0"/>
          <c:dLbls>
            <c:dLbl>
              <c:idx val="0"/>
              <c:layout>
                <c:manualLayout>
                  <c:x val="0"/>
                  <c:y val="0.13188353506204095"/>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346895677229354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0.4</c:v>
                </c:pt>
                <c:pt idx="1">
                  <c:v>0.6</c:v>
                </c:pt>
              </c:numCache>
            </c:numRef>
          </c:val>
        </c:ser>
        <c:ser>
          <c:idx val="3"/>
          <c:order val="3"/>
          <c:tx>
            <c:strRef>
              <c:f>Sheet1!$E$1</c:f>
              <c:strCache>
                <c:ptCount val="1"/>
                <c:pt idx="0">
                  <c:v>Student Commuters</c:v>
                </c:pt>
              </c:strCache>
            </c:strRef>
          </c:tx>
          <c:invertIfNegative val="0"/>
          <c:dLbls>
            <c:dLbl>
              <c:idx val="0"/>
              <c:layout>
                <c:manualLayout>
                  <c:x val="1.5432098765432098E-3"/>
                  <c:y val="0.13188353506204095"/>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3468956772293539"/>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Sheet1!$E$2:$E$3</c:f>
              <c:numCache>
                <c:formatCode>0%</c:formatCode>
                <c:ptCount val="2"/>
                <c:pt idx="0">
                  <c:v>0.38</c:v>
                </c:pt>
                <c:pt idx="1">
                  <c:v>0.62</c:v>
                </c:pt>
              </c:numCache>
            </c:numRef>
          </c:val>
        </c:ser>
        <c:dLbls>
          <c:showLegendKey val="0"/>
          <c:showVal val="0"/>
          <c:showCatName val="0"/>
          <c:showSerName val="0"/>
          <c:showPercent val="0"/>
          <c:showBubbleSize val="0"/>
        </c:dLbls>
        <c:gapWidth val="150"/>
        <c:axId val="306399968"/>
        <c:axId val="306400360"/>
      </c:barChart>
      <c:catAx>
        <c:axId val="306399968"/>
        <c:scaling>
          <c:orientation val="minMax"/>
        </c:scaling>
        <c:delete val="0"/>
        <c:axPos val="b"/>
        <c:numFmt formatCode="General" sourceLinked="1"/>
        <c:majorTickMark val="out"/>
        <c:minorTickMark val="none"/>
        <c:tickLblPos val="nextTo"/>
        <c:crossAx val="306400360"/>
        <c:crosses val="autoZero"/>
        <c:auto val="1"/>
        <c:lblAlgn val="ctr"/>
        <c:lblOffset val="100"/>
        <c:noMultiLvlLbl val="0"/>
      </c:catAx>
      <c:valAx>
        <c:axId val="306400360"/>
        <c:scaling>
          <c:orientation val="minMax"/>
          <c:max val="1"/>
        </c:scaling>
        <c:delete val="0"/>
        <c:axPos val="l"/>
        <c:majorGridlines/>
        <c:numFmt formatCode="0%" sourceLinked="1"/>
        <c:majorTickMark val="out"/>
        <c:minorTickMark val="none"/>
        <c:tickLblPos val="nextTo"/>
        <c:crossAx val="30639996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1.5432098765432098E-3"/>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2098E-3"/>
                  <c:y val="0.1122413064357795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5432098765432098E-3"/>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YES</c:v>
                </c:pt>
                <c:pt idx="1">
                  <c:v>NO</c:v>
                </c:pt>
                <c:pt idx="2">
                  <c:v>MAYBE</c:v>
                </c:pt>
              </c:strCache>
            </c:strRef>
          </c:cat>
          <c:val>
            <c:numRef>
              <c:f>Sheet1!$B$2:$B$4</c:f>
              <c:numCache>
                <c:formatCode>0%</c:formatCode>
                <c:ptCount val="3"/>
                <c:pt idx="0">
                  <c:v>0.39</c:v>
                </c:pt>
                <c:pt idx="1">
                  <c:v>0.16</c:v>
                </c:pt>
                <c:pt idx="2">
                  <c:v>0.45</c:v>
                </c:pt>
              </c:numCache>
            </c:numRef>
          </c:val>
        </c:ser>
        <c:ser>
          <c:idx val="1"/>
          <c:order val="1"/>
          <c:tx>
            <c:strRef>
              <c:f>Sheet1!$C$1</c:f>
              <c:strCache>
                <c:ptCount val="1"/>
                <c:pt idx="0">
                  <c:v>All Students</c:v>
                </c:pt>
              </c:strCache>
            </c:strRef>
          </c:tx>
          <c:invertIfNegative val="0"/>
          <c:dLbls>
            <c:dLbl>
              <c:idx val="0"/>
              <c:layout>
                <c:manualLayout>
                  <c:x val="3.0864197530864196E-3"/>
                  <c:y val="0.1234654370793574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8.97930451486236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5432098765432098E-3"/>
                  <c:y val="0.12065940441846298"/>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YES</c:v>
                </c:pt>
                <c:pt idx="1">
                  <c:v>NO</c:v>
                </c:pt>
                <c:pt idx="2">
                  <c:v>MAYBE</c:v>
                </c:pt>
              </c:strCache>
            </c:strRef>
          </c:cat>
          <c:val>
            <c:numRef>
              <c:f>Sheet1!$C$2:$C$4</c:f>
              <c:numCache>
                <c:formatCode>0%</c:formatCode>
                <c:ptCount val="3"/>
                <c:pt idx="0">
                  <c:v>0.61</c:v>
                </c:pt>
                <c:pt idx="1">
                  <c:v>0.09</c:v>
                </c:pt>
                <c:pt idx="2">
                  <c:v>0.31</c:v>
                </c:pt>
              </c:numCache>
            </c:numRef>
          </c:val>
        </c:ser>
        <c:ser>
          <c:idx val="2"/>
          <c:order val="2"/>
          <c:tx>
            <c:strRef>
              <c:f>Sheet1!$D$1</c:f>
              <c:strCache>
                <c:ptCount val="1"/>
                <c:pt idx="0">
                  <c:v>Student Residents</c:v>
                </c:pt>
              </c:strCache>
            </c:strRef>
          </c:tx>
          <c:invertIfNegative val="0"/>
          <c:dLbls>
            <c:dLbl>
              <c:idx val="0"/>
              <c:layout>
                <c:manualLayout>
                  <c:x val="3.0864197530864482E-3"/>
                  <c:y val="0.1262714697402519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6.4538751200573119E-2"/>
                </c:manualLayout>
              </c:layout>
              <c:tx>
                <c:rich>
                  <a:bodyPr/>
                  <a:lstStyle/>
                  <a:p>
                    <a:r>
                      <a:rPr lang="en-US" sz="1400" dirty="0"/>
                      <a:t>6%</a:t>
                    </a: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0864197530864196E-3"/>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YES</c:v>
                </c:pt>
                <c:pt idx="1">
                  <c:v>NO</c:v>
                </c:pt>
                <c:pt idx="2">
                  <c:v>MAYBE</c:v>
                </c:pt>
              </c:strCache>
            </c:strRef>
          </c:cat>
          <c:val>
            <c:numRef>
              <c:f>Sheet1!$D$2:$D$4</c:f>
              <c:numCache>
                <c:formatCode>0%</c:formatCode>
                <c:ptCount val="3"/>
                <c:pt idx="0">
                  <c:v>0.59</c:v>
                </c:pt>
                <c:pt idx="1">
                  <c:v>0.06</c:v>
                </c:pt>
                <c:pt idx="2">
                  <c:v>0.35</c:v>
                </c:pt>
              </c:numCache>
            </c:numRef>
          </c:val>
        </c:ser>
        <c:ser>
          <c:idx val="3"/>
          <c:order val="3"/>
          <c:tx>
            <c:strRef>
              <c:f>Sheet1!$E$1</c:f>
              <c:strCache>
                <c:ptCount val="1"/>
                <c:pt idx="0">
                  <c:v>Student Commuters</c:v>
                </c:pt>
              </c:strCache>
            </c:strRef>
          </c:tx>
          <c:invertIfNegative val="0"/>
          <c:dLbls>
            <c:dLbl>
              <c:idx val="0"/>
              <c:layout>
                <c:manualLayout>
                  <c:x val="4.6296296296296294E-3"/>
                  <c:y val="0.12065940441846304"/>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1532E-3"/>
                  <c:y val="8.97930451486236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0864197530864196E-3"/>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YES</c:v>
                </c:pt>
                <c:pt idx="1">
                  <c:v>NO</c:v>
                </c:pt>
                <c:pt idx="2">
                  <c:v>MAYBE</c:v>
                </c:pt>
              </c:strCache>
            </c:strRef>
          </c:cat>
          <c:val>
            <c:numRef>
              <c:f>Sheet1!$E$2:$E$4</c:f>
              <c:numCache>
                <c:formatCode>0%</c:formatCode>
                <c:ptCount val="3"/>
                <c:pt idx="0">
                  <c:v>0.62</c:v>
                </c:pt>
                <c:pt idx="1">
                  <c:v>0.09</c:v>
                </c:pt>
                <c:pt idx="2">
                  <c:v>0.28999999999999998</c:v>
                </c:pt>
              </c:numCache>
            </c:numRef>
          </c:val>
        </c:ser>
        <c:dLbls>
          <c:showLegendKey val="0"/>
          <c:showVal val="0"/>
          <c:showCatName val="0"/>
          <c:showSerName val="0"/>
          <c:showPercent val="0"/>
          <c:showBubbleSize val="0"/>
        </c:dLbls>
        <c:gapWidth val="150"/>
        <c:axId val="306401144"/>
        <c:axId val="306401536"/>
      </c:barChart>
      <c:catAx>
        <c:axId val="306401144"/>
        <c:scaling>
          <c:orientation val="minMax"/>
        </c:scaling>
        <c:delete val="0"/>
        <c:axPos val="b"/>
        <c:numFmt formatCode="General" sourceLinked="1"/>
        <c:majorTickMark val="out"/>
        <c:minorTickMark val="none"/>
        <c:tickLblPos val="nextTo"/>
        <c:crossAx val="306401536"/>
        <c:crosses val="autoZero"/>
        <c:auto val="1"/>
        <c:lblAlgn val="ctr"/>
        <c:lblOffset val="100"/>
        <c:noMultiLvlLbl val="0"/>
      </c:catAx>
      <c:valAx>
        <c:axId val="306401536"/>
        <c:scaling>
          <c:orientation val="minMax"/>
          <c:max val="1"/>
        </c:scaling>
        <c:delete val="0"/>
        <c:axPos val="l"/>
        <c:majorGridlines/>
        <c:numFmt formatCode="0%" sourceLinked="1"/>
        <c:majorTickMark val="out"/>
        <c:minorTickMark val="none"/>
        <c:tickLblPos val="nextTo"/>
        <c:crossAx val="30640114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1.5432098765432098E-3"/>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5412656751238E-3"/>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0.56999999999999995</c:v>
                </c:pt>
                <c:pt idx="1">
                  <c:v>0.43</c:v>
                </c:pt>
              </c:numCache>
            </c:numRef>
          </c:val>
        </c:ser>
        <c:ser>
          <c:idx val="1"/>
          <c:order val="1"/>
          <c:tx>
            <c:strRef>
              <c:f>Sheet1!$C$1</c:f>
              <c:strCache>
                <c:ptCount val="1"/>
                <c:pt idx="0">
                  <c:v>All Students</c:v>
                </c:pt>
              </c:strCache>
            </c:strRef>
          </c:tx>
          <c:invertIfNegative val="0"/>
          <c:dLbls>
            <c:dLbl>
              <c:idx val="0"/>
              <c:layout>
                <c:manualLayout>
                  <c:x val="0"/>
                  <c:y val="0.1403016330447244"/>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1532E-3"/>
                  <c:y val="0.1262714697402519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0.33</c:v>
                </c:pt>
                <c:pt idx="1">
                  <c:v>0.67</c:v>
                </c:pt>
              </c:numCache>
            </c:numRef>
          </c:val>
        </c:ser>
        <c:ser>
          <c:idx val="2"/>
          <c:order val="2"/>
          <c:tx>
            <c:strRef>
              <c:f>Sheet1!$D$1</c:f>
              <c:strCache>
                <c:ptCount val="1"/>
                <c:pt idx="0">
                  <c:v>Student Residents</c:v>
                </c:pt>
              </c:strCache>
            </c:strRef>
          </c:tx>
          <c:invertIfNegative val="0"/>
          <c:dLbls>
            <c:dLbl>
              <c:idx val="0"/>
              <c:layout>
                <c:manualLayout>
                  <c:x val="0"/>
                  <c:y val="0.1403016330447244"/>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262714697402519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0.41</c:v>
                </c:pt>
                <c:pt idx="1">
                  <c:v>0.59</c:v>
                </c:pt>
              </c:numCache>
            </c:numRef>
          </c:val>
        </c:ser>
        <c:ser>
          <c:idx val="3"/>
          <c:order val="3"/>
          <c:tx>
            <c:strRef>
              <c:f>Sheet1!$E$1</c:f>
              <c:strCache>
                <c:ptCount val="1"/>
                <c:pt idx="0">
                  <c:v>Student Commuters</c:v>
                </c:pt>
              </c:strCache>
            </c:strRef>
          </c:tx>
          <c:invertIfNegative val="0"/>
          <c:dLbls>
            <c:dLbl>
              <c:idx val="0"/>
              <c:layout>
                <c:manualLayout>
                  <c:x val="1.5432098765432098E-3"/>
                  <c:y val="0.13188353506204095"/>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1785337175756851"/>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Sheet1!$E$2:$E$3</c:f>
              <c:numCache>
                <c:formatCode>0%</c:formatCode>
                <c:ptCount val="2"/>
                <c:pt idx="0">
                  <c:v>0.3</c:v>
                </c:pt>
                <c:pt idx="1">
                  <c:v>0.7</c:v>
                </c:pt>
              </c:numCache>
            </c:numRef>
          </c:val>
        </c:ser>
        <c:dLbls>
          <c:showLegendKey val="0"/>
          <c:showVal val="0"/>
          <c:showCatName val="0"/>
          <c:showSerName val="0"/>
          <c:showPercent val="0"/>
          <c:showBubbleSize val="0"/>
        </c:dLbls>
        <c:gapWidth val="150"/>
        <c:axId val="306283824"/>
        <c:axId val="306284216"/>
      </c:barChart>
      <c:catAx>
        <c:axId val="306283824"/>
        <c:scaling>
          <c:orientation val="minMax"/>
        </c:scaling>
        <c:delete val="0"/>
        <c:axPos val="b"/>
        <c:numFmt formatCode="General" sourceLinked="1"/>
        <c:majorTickMark val="out"/>
        <c:minorTickMark val="none"/>
        <c:tickLblPos val="nextTo"/>
        <c:crossAx val="306284216"/>
        <c:crosses val="autoZero"/>
        <c:auto val="1"/>
        <c:lblAlgn val="ctr"/>
        <c:lblOffset val="100"/>
        <c:noMultiLvlLbl val="0"/>
      </c:catAx>
      <c:valAx>
        <c:axId val="306284216"/>
        <c:scaling>
          <c:orientation val="minMax"/>
          <c:max val="1"/>
        </c:scaling>
        <c:delete val="0"/>
        <c:axPos val="l"/>
        <c:majorGridlines/>
        <c:numFmt formatCode="0%" sourceLinked="1"/>
        <c:majorTickMark val="out"/>
        <c:minorTickMark val="none"/>
        <c:tickLblPos val="nextTo"/>
        <c:crossAx val="30628382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0"/>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4764E-3"/>
                  <c:y val="0.11785337175756851"/>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0.28999999999999998</c:v>
                </c:pt>
                <c:pt idx="1">
                  <c:v>0.72</c:v>
                </c:pt>
              </c:numCache>
            </c:numRef>
          </c:val>
        </c:ser>
        <c:ser>
          <c:idx val="1"/>
          <c:order val="1"/>
          <c:tx>
            <c:strRef>
              <c:f>Sheet1!$C$1</c:f>
              <c:strCache>
                <c:ptCount val="1"/>
                <c:pt idx="0">
                  <c:v>All Students</c:v>
                </c:pt>
              </c:strCache>
            </c:strRef>
          </c:tx>
          <c:invertIfNegative val="0"/>
          <c:dLbls>
            <c:dLbl>
              <c:idx val="0"/>
              <c:layout>
                <c:manualLayout>
                  <c:x val="0"/>
                  <c:y val="0.12907750240114646"/>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1532E-3"/>
                  <c:y val="0.1346895677229354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0.22</c:v>
                </c:pt>
                <c:pt idx="1">
                  <c:v>0.78</c:v>
                </c:pt>
              </c:numCache>
            </c:numRef>
          </c:val>
        </c:ser>
        <c:ser>
          <c:idx val="2"/>
          <c:order val="2"/>
          <c:tx>
            <c:strRef>
              <c:f>Sheet1!$D$1</c:f>
              <c:strCache>
                <c:ptCount val="1"/>
                <c:pt idx="0">
                  <c:v>Student Residents</c:v>
                </c:pt>
              </c:strCache>
            </c:strRef>
          </c:tx>
          <c:invertIfNegative val="0"/>
          <c:dLbls>
            <c:dLbl>
              <c:idx val="0"/>
              <c:layout>
                <c:manualLayout>
                  <c:x val="0"/>
                  <c:y val="0.12907750240114635"/>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1785337175756851"/>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0.2</c:v>
                </c:pt>
                <c:pt idx="1">
                  <c:v>0.8</c:v>
                </c:pt>
              </c:numCache>
            </c:numRef>
          </c:val>
        </c:ser>
        <c:ser>
          <c:idx val="3"/>
          <c:order val="3"/>
          <c:tx>
            <c:strRef>
              <c:f>Sheet1!$E$1</c:f>
              <c:strCache>
                <c:ptCount val="1"/>
                <c:pt idx="0">
                  <c:v>Student Commuters</c:v>
                </c:pt>
              </c:strCache>
            </c:strRef>
          </c:tx>
          <c:invertIfNegative val="0"/>
          <c:dLbls>
            <c:dLbl>
              <c:idx val="0"/>
              <c:layout>
                <c:manualLayout>
                  <c:x val="1.5432098765432098E-3"/>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262714697402519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Sheet1!$E$2:$E$3</c:f>
              <c:numCache>
                <c:formatCode>0%</c:formatCode>
                <c:ptCount val="2"/>
                <c:pt idx="0">
                  <c:v>0.23</c:v>
                </c:pt>
                <c:pt idx="1">
                  <c:v>0.77</c:v>
                </c:pt>
              </c:numCache>
            </c:numRef>
          </c:val>
        </c:ser>
        <c:dLbls>
          <c:showLegendKey val="0"/>
          <c:showVal val="0"/>
          <c:showCatName val="0"/>
          <c:showSerName val="0"/>
          <c:showPercent val="0"/>
          <c:showBubbleSize val="0"/>
        </c:dLbls>
        <c:gapWidth val="150"/>
        <c:axId val="163605304"/>
        <c:axId val="166325360"/>
      </c:barChart>
      <c:catAx>
        <c:axId val="163605304"/>
        <c:scaling>
          <c:orientation val="minMax"/>
        </c:scaling>
        <c:delete val="0"/>
        <c:axPos val="b"/>
        <c:numFmt formatCode="General" sourceLinked="0"/>
        <c:majorTickMark val="out"/>
        <c:minorTickMark val="none"/>
        <c:tickLblPos val="nextTo"/>
        <c:crossAx val="166325360"/>
        <c:crosses val="autoZero"/>
        <c:auto val="1"/>
        <c:lblAlgn val="ctr"/>
        <c:lblOffset val="100"/>
        <c:noMultiLvlLbl val="0"/>
      </c:catAx>
      <c:valAx>
        <c:axId val="166325360"/>
        <c:scaling>
          <c:orientation val="minMax"/>
          <c:max val="1"/>
        </c:scaling>
        <c:delete val="0"/>
        <c:axPos val="l"/>
        <c:majorGridlines/>
        <c:numFmt formatCode="0%" sourceLinked="1"/>
        <c:majorTickMark val="out"/>
        <c:minorTickMark val="none"/>
        <c:tickLblPos val="nextTo"/>
        <c:crossAx val="16360530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0"/>
                  <c:y val="0.1346895677229354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629629629629573E-3"/>
                  <c:y val="0.12907750240114654"/>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0.82</c:v>
                </c:pt>
                <c:pt idx="1">
                  <c:v>0.18</c:v>
                </c:pt>
              </c:numCache>
            </c:numRef>
          </c:val>
        </c:ser>
        <c:ser>
          <c:idx val="1"/>
          <c:order val="1"/>
          <c:tx>
            <c:strRef>
              <c:f>Sheet1!$C$1</c:f>
              <c:strCache>
                <c:ptCount val="1"/>
                <c:pt idx="0">
                  <c:v>All Students</c:v>
                </c:pt>
              </c:strCache>
            </c:strRef>
          </c:tx>
          <c:invertIfNegative val="0"/>
          <c:dLbls>
            <c:dLbl>
              <c:idx val="0"/>
              <c:layout>
                <c:manualLayout>
                  <c:x val="0"/>
                  <c:y val="0.13749560038382991"/>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3632E-3"/>
                  <c:y val="0.12907750240114646"/>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0.84</c:v>
                </c:pt>
                <c:pt idx="1">
                  <c:v>0.16</c:v>
                </c:pt>
              </c:numCache>
            </c:numRef>
          </c:val>
        </c:ser>
        <c:ser>
          <c:idx val="2"/>
          <c:order val="2"/>
          <c:tx>
            <c:strRef>
              <c:f>Sheet1!$D$1</c:f>
              <c:strCache>
                <c:ptCount val="1"/>
                <c:pt idx="0">
                  <c:v>Student Residents</c:v>
                </c:pt>
              </c:strCache>
            </c:strRef>
          </c:tx>
          <c:invertIfNegative val="0"/>
          <c:dLbls>
            <c:dLbl>
              <c:idx val="0"/>
              <c:layout>
                <c:manualLayout>
                  <c:x val="0"/>
                  <c:y val="0.12907750240114646"/>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2098E-3"/>
                  <c:y val="0.1206594044184631"/>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0.85</c:v>
                </c:pt>
                <c:pt idx="1">
                  <c:v>0.15</c:v>
                </c:pt>
              </c:numCache>
            </c:numRef>
          </c:val>
        </c:ser>
        <c:ser>
          <c:idx val="3"/>
          <c:order val="3"/>
          <c:tx>
            <c:strRef>
              <c:f>Sheet1!$E$1</c:f>
              <c:strCache>
                <c:ptCount val="1"/>
                <c:pt idx="0">
                  <c:v>Student Commuters</c:v>
                </c:pt>
              </c:strCache>
            </c:strRef>
          </c:tx>
          <c:invertIfNegative val="0"/>
          <c:dLbls>
            <c:dLbl>
              <c:idx val="0"/>
              <c:layout>
                <c:manualLayout>
                  <c:x val="1.5432098765432098E-3"/>
                  <c:y val="0.1206594044184629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122413064357795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Sheet1!$E$2:$E$3</c:f>
              <c:numCache>
                <c:formatCode>0%</c:formatCode>
                <c:ptCount val="2"/>
                <c:pt idx="0">
                  <c:v>0.84</c:v>
                </c:pt>
                <c:pt idx="1">
                  <c:v>0.16</c:v>
                </c:pt>
              </c:numCache>
            </c:numRef>
          </c:val>
        </c:ser>
        <c:dLbls>
          <c:showLegendKey val="0"/>
          <c:showVal val="0"/>
          <c:showCatName val="0"/>
          <c:showSerName val="0"/>
          <c:showPercent val="0"/>
          <c:showBubbleSize val="0"/>
        </c:dLbls>
        <c:gapWidth val="150"/>
        <c:axId val="306285000"/>
        <c:axId val="306285392"/>
      </c:barChart>
      <c:catAx>
        <c:axId val="306285000"/>
        <c:scaling>
          <c:orientation val="minMax"/>
        </c:scaling>
        <c:delete val="0"/>
        <c:axPos val="b"/>
        <c:numFmt formatCode="General" sourceLinked="1"/>
        <c:majorTickMark val="out"/>
        <c:minorTickMark val="none"/>
        <c:tickLblPos val="nextTo"/>
        <c:crossAx val="306285392"/>
        <c:crosses val="autoZero"/>
        <c:auto val="1"/>
        <c:lblAlgn val="ctr"/>
        <c:lblOffset val="100"/>
        <c:noMultiLvlLbl val="0"/>
      </c:catAx>
      <c:valAx>
        <c:axId val="306285392"/>
        <c:scaling>
          <c:orientation val="minMax"/>
          <c:max val="1"/>
        </c:scaling>
        <c:delete val="0"/>
        <c:axPos val="l"/>
        <c:majorGridlines/>
        <c:numFmt formatCode="0%" sourceLinked="1"/>
        <c:majorTickMark val="out"/>
        <c:minorTickMark val="none"/>
        <c:tickLblPos val="nextTo"/>
        <c:crossAx val="30628500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1.5432098765432098E-3"/>
                  <c:y val="0.1206594044184629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4764E-3"/>
                  <c:y val="0.12627146974025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0.21</c:v>
                </c:pt>
                <c:pt idx="1">
                  <c:v>0.79</c:v>
                </c:pt>
              </c:numCache>
            </c:numRef>
          </c:val>
        </c:ser>
        <c:ser>
          <c:idx val="1"/>
          <c:order val="1"/>
          <c:tx>
            <c:strRef>
              <c:f>Sheet1!$C$1</c:f>
              <c:strCache>
                <c:ptCount val="1"/>
                <c:pt idx="0">
                  <c:v>All Students</c:v>
                </c:pt>
              </c:strCache>
            </c:strRef>
          </c:tx>
          <c:invertIfNegative val="0"/>
          <c:dLbls>
            <c:dLbl>
              <c:idx val="0"/>
              <c:layout>
                <c:manualLayout>
                  <c:x val="0"/>
                  <c:y val="0.1206594044184631"/>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3632E-3"/>
                  <c:y val="0.1262714697402519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0.19</c:v>
                </c:pt>
                <c:pt idx="1">
                  <c:v>0.81</c:v>
                </c:pt>
              </c:numCache>
            </c:numRef>
          </c:val>
        </c:ser>
        <c:ser>
          <c:idx val="2"/>
          <c:order val="2"/>
          <c:tx>
            <c:strRef>
              <c:f>Sheet1!$D$1</c:f>
              <c:strCache>
                <c:ptCount val="1"/>
                <c:pt idx="0">
                  <c:v>Student Residents</c:v>
                </c:pt>
              </c:strCache>
            </c:strRef>
          </c:tx>
          <c:invertIfNegative val="0"/>
          <c:dLbls>
            <c:dLbl>
              <c:idx val="0"/>
              <c:layout>
                <c:manualLayout>
                  <c:x val="0"/>
                  <c:y val="0.12907750240114646"/>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2098E-3"/>
                  <c:y val="0.1346895677229354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0.24</c:v>
                </c:pt>
                <c:pt idx="1">
                  <c:v>0.76</c:v>
                </c:pt>
              </c:numCache>
            </c:numRef>
          </c:val>
        </c:ser>
        <c:ser>
          <c:idx val="3"/>
          <c:order val="3"/>
          <c:tx>
            <c:strRef>
              <c:f>Sheet1!$E$1</c:f>
              <c:strCache>
                <c:ptCount val="1"/>
                <c:pt idx="0">
                  <c:v>Student Commuters</c:v>
                </c:pt>
              </c:strCache>
            </c:strRef>
          </c:tx>
          <c:invertIfNegative val="0"/>
          <c:dLbls>
            <c:dLbl>
              <c:idx val="0"/>
              <c:layout>
                <c:manualLayout>
                  <c:x val="1.5432098765432098E-3"/>
                  <c:y val="0.12907750240114654"/>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346895677229354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Sheet1!$E$2:$E$3</c:f>
              <c:numCache>
                <c:formatCode>0%</c:formatCode>
                <c:ptCount val="2"/>
                <c:pt idx="0">
                  <c:v>0.18</c:v>
                </c:pt>
                <c:pt idx="1">
                  <c:v>0.82</c:v>
                </c:pt>
              </c:numCache>
            </c:numRef>
          </c:val>
        </c:ser>
        <c:dLbls>
          <c:showLegendKey val="0"/>
          <c:showVal val="0"/>
          <c:showCatName val="0"/>
          <c:showSerName val="0"/>
          <c:showPercent val="0"/>
          <c:showBubbleSize val="0"/>
        </c:dLbls>
        <c:gapWidth val="150"/>
        <c:axId val="306286176"/>
        <c:axId val="306286568"/>
      </c:barChart>
      <c:catAx>
        <c:axId val="306286176"/>
        <c:scaling>
          <c:orientation val="minMax"/>
        </c:scaling>
        <c:delete val="0"/>
        <c:axPos val="b"/>
        <c:numFmt formatCode="General" sourceLinked="1"/>
        <c:majorTickMark val="out"/>
        <c:minorTickMark val="none"/>
        <c:tickLblPos val="nextTo"/>
        <c:crossAx val="306286568"/>
        <c:crosses val="autoZero"/>
        <c:auto val="1"/>
        <c:lblAlgn val="ctr"/>
        <c:lblOffset val="100"/>
        <c:noMultiLvlLbl val="0"/>
      </c:catAx>
      <c:valAx>
        <c:axId val="306286568"/>
        <c:scaling>
          <c:orientation val="minMax"/>
          <c:max val="1"/>
        </c:scaling>
        <c:delete val="0"/>
        <c:axPos val="l"/>
        <c:majorGridlines/>
        <c:numFmt formatCode="0%" sourceLinked="1"/>
        <c:majorTickMark val="out"/>
        <c:minorTickMark val="none"/>
        <c:tickLblPos val="nextTo"/>
        <c:crossAx val="30628617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3.0864197530864196E-3"/>
                  <c:y val="0.12907750240114646"/>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0.74</c:v>
                </c:pt>
                <c:pt idx="1">
                  <c:v>0.26</c:v>
                </c:pt>
              </c:numCache>
            </c:numRef>
          </c:val>
        </c:ser>
        <c:dLbls>
          <c:showLegendKey val="0"/>
          <c:showVal val="0"/>
          <c:showCatName val="0"/>
          <c:showSerName val="0"/>
          <c:showPercent val="0"/>
          <c:showBubbleSize val="0"/>
        </c:dLbls>
        <c:gapWidth val="150"/>
        <c:axId val="306287352"/>
        <c:axId val="302533664"/>
      </c:barChart>
      <c:catAx>
        <c:axId val="306287352"/>
        <c:scaling>
          <c:orientation val="minMax"/>
        </c:scaling>
        <c:delete val="0"/>
        <c:axPos val="b"/>
        <c:numFmt formatCode="General" sourceLinked="0"/>
        <c:majorTickMark val="out"/>
        <c:minorTickMark val="none"/>
        <c:tickLblPos val="nextTo"/>
        <c:crossAx val="302533664"/>
        <c:crosses val="autoZero"/>
        <c:auto val="1"/>
        <c:lblAlgn val="ctr"/>
        <c:lblOffset val="100"/>
        <c:noMultiLvlLbl val="0"/>
      </c:catAx>
      <c:valAx>
        <c:axId val="302533664"/>
        <c:scaling>
          <c:orientation val="minMax"/>
          <c:max val="1"/>
        </c:scaling>
        <c:delete val="0"/>
        <c:axPos val="l"/>
        <c:majorGridlines/>
        <c:numFmt formatCode="0%" sourceLinked="1"/>
        <c:majorTickMark val="out"/>
        <c:minorTickMark val="none"/>
        <c:tickLblPos val="nextTo"/>
        <c:crossAx val="3062873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Sheet1!$B$1</c:f>
              <c:strCache>
                <c:ptCount val="1"/>
                <c:pt idx="0">
                  <c:v>Student Respondents</c:v>
                </c:pt>
              </c:strCache>
            </c:strRef>
          </c:tx>
          <c:invertIfNegative val="0"/>
          <c:dLbls>
            <c:dLbl>
              <c:idx val="0"/>
              <c:layout>
                <c:manualLayout>
                  <c:x val="1.5432098765432098E-3"/>
                  <c:y val="0.1122413064357795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5432098765432098E-3"/>
                  <c:y val="0.12346543707935748"/>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5.658370848008886E-17"/>
                  <c:y val="0.12627146974025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5432098765432098E-3"/>
                  <c:y val="6.453875120057323E-2"/>
                </c:manualLayout>
              </c:layout>
              <c:tx>
                <c:rich>
                  <a:bodyPr/>
                  <a:lstStyle/>
                  <a:p>
                    <a:r>
                      <a:rPr lang="en-US" sz="1400" dirty="0"/>
                      <a:t>8%</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Live on Campus</c:v>
                </c:pt>
                <c:pt idx="1">
                  <c:v>Commute To Campus</c:v>
                </c:pt>
                <c:pt idx="2">
                  <c:v>Mostly Day Classes</c:v>
                </c:pt>
                <c:pt idx="3">
                  <c:v>Mostly Evening Classes</c:v>
                </c:pt>
              </c:strCache>
            </c:strRef>
          </c:cat>
          <c:val>
            <c:numRef>
              <c:f>Sheet1!$B$2:$B$5</c:f>
              <c:numCache>
                <c:formatCode>0%</c:formatCode>
                <c:ptCount val="4"/>
                <c:pt idx="0">
                  <c:v>0.27</c:v>
                </c:pt>
                <c:pt idx="1">
                  <c:v>0.73</c:v>
                </c:pt>
                <c:pt idx="2">
                  <c:v>0.92</c:v>
                </c:pt>
                <c:pt idx="3">
                  <c:v>0.08</c:v>
                </c:pt>
              </c:numCache>
            </c:numRef>
          </c:val>
        </c:ser>
        <c:dLbls>
          <c:showLegendKey val="0"/>
          <c:showVal val="0"/>
          <c:showCatName val="0"/>
          <c:showSerName val="0"/>
          <c:showPercent val="0"/>
          <c:showBubbleSize val="0"/>
        </c:dLbls>
        <c:gapWidth val="150"/>
        <c:axId val="302534056"/>
        <c:axId val="302534448"/>
      </c:barChart>
      <c:catAx>
        <c:axId val="302534056"/>
        <c:scaling>
          <c:orientation val="minMax"/>
        </c:scaling>
        <c:delete val="0"/>
        <c:axPos val="b"/>
        <c:numFmt formatCode="General" sourceLinked="0"/>
        <c:majorTickMark val="out"/>
        <c:minorTickMark val="none"/>
        <c:tickLblPos val="nextTo"/>
        <c:crossAx val="302534448"/>
        <c:crosses val="autoZero"/>
        <c:auto val="1"/>
        <c:lblAlgn val="ctr"/>
        <c:lblOffset val="100"/>
        <c:noMultiLvlLbl val="0"/>
      </c:catAx>
      <c:valAx>
        <c:axId val="302534448"/>
        <c:scaling>
          <c:orientation val="minMax"/>
        </c:scaling>
        <c:delete val="0"/>
        <c:axPos val="l"/>
        <c:majorGridlines/>
        <c:numFmt formatCode="0%" sourceLinked="1"/>
        <c:majorTickMark val="out"/>
        <c:minorTickMark val="none"/>
        <c:tickLblPos val="nextTo"/>
        <c:crossAx val="30253405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All Students</c:v>
                </c:pt>
              </c:strCache>
            </c:strRef>
          </c:tx>
          <c:invertIfNegative val="0"/>
          <c:dLbls>
            <c:dLbl>
              <c:idx val="0"/>
              <c:layout>
                <c:manualLayout>
                  <c:x val="1.5432098765432098E-3"/>
                  <c:y val="0.11504733909667401"/>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0.1403016330447244"/>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0.44</c:v>
                </c:pt>
                <c:pt idx="1">
                  <c:v>0.56999999999999995</c:v>
                </c:pt>
              </c:numCache>
            </c:numRef>
          </c:val>
        </c:ser>
        <c:ser>
          <c:idx val="1"/>
          <c:order val="1"/>
          <c:tx>
            <c:strRef>
              <c:f>Sheet1!$C$1</c:f>
              <c:strCache>
                <c:ptCount val="1"/>
                <c:pt idx="0">
                  <c:v>Student Residents</c:v>
                </c:pt>
              </c:strCache>
            </c:strRef>
          </c:tx>
          <c:invertIfNegative val="0"/>
          <c:dLbls>
            <c:dLbl>
              <c:idx val="0"/>
              <c:layout>
                <c:manualLayout>
                  <c:x val="2.829185424004443E-17"/>
                  <c:y val="0.1262714697402520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5432098765432098E-3"/>
                  <c:y val="0.1403016330447244"/>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0.55000000000000004</c:v>
                </c:pt>
                <c:pt idx="1">
                  <c:v>0.45</c:v>
                </c:pt>
              </c:numCache>
            </c:numRef>
          </c:val>
        </c:ser>
        <c:ser>
          <c:idx val="2"/>
          <c:order val="2"/>
          <c:tx>
            <c:strRef>
              <c:f>Sheet1!$D$1</c:f>
              <c:strCache>
                <c:ptCount val="1"/>
                <c:pt idx="0">
                  <c:v>Student Commuters</c:v>
                </c:pt>
              </c:strCache>
            </c:strRef>
          </c:tx>
          <c:invertIfNegative val="0"/>
          <c:dLbls>
            <c:dLbl>
              <c:idx val="0"/>
              <c:layout>
                <c:manualLayout>
                  <c:x val="0"/>
                  <c:y val="0.12346543707935748"/>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4.6296296296296294E-3"/>
                  <c:y val="0.1234654370793574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0.39</c:v>
                </c:pt>
                <c:pt idx="1">
                  <c:v>0.61</c:v>
                </c:pt>
              </c:numCache>
            </c:numRef>
          </c:val>
        </c:ser>
        <c:dLbls>
          <c:showLegendKey val="0"/>
          <c:showVal val="0"/>
          <c:showCatName val="0"/>
          <c:showSerName val="0"/>
          <c:showPercent val="0"/>
          <c:showBubbleSize val="0"/>
        </c:dLbls>
        <c:gapWidth val="150"/>
        <c:axId val="302535232"/>
        <c:axId val="302535624"/>
      </c:barChart>
      <c:catAx>
        <c:axId val="302535232"/>
        <c:scaling>
          <c:orientation val="minMax"/>
        </c:scaling>
        <c:delete val="0"/>
        <c:axPos val="b"/>
        <c:numFmt formatCode="General" sourceLinked="1"/>
        <c:majorTickMark val="out"/>
        <c:minorTickMark val="none"/>
        <c:tickLblPos val="nextTo"/>
        <c:crossAx val="302535624"/>
        <c:crosses val="autoZero"/>
        <c:auto val="1"/>
        <c:lblAlgn val="ctr"/>
        <c:lblOffset val="100"/>
        <c:noMultiLvlLbl val="0"/>
      </c:catAx>
      <c:valAx>
        <c:axId val="302535624"/>
        <c:scaling>
          <c:orientation val="minMax"/>
          <c:max val="1"/>
        </c:scaling>
        <c:delete val="0"/>
        <c:axPos val="l"/>
        <c:majorGridlines/>
        <c:numFmt formatCode="0%" sourceLinked="1"/>
        <c:majorTickMark val="out"/>
        <c:minorTickMark val="none"/>
        <c:tickLblPos val="nextTo"/>
        <c:crossAx val="30253523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All Students</c:v>
                </c:pt>
              </c:strCache>
            </c:strRef>
          </c:tx>
          <c:invertIfNegative val="0"/>
          <c:dLbls>
            <c:dLbl>
              <c:idx val="0"/>
              <c:layout>
                <c:manualLayout>
                  <c:x val="1.5432098765432098E-3"/>
                  <c:y val="0.1094352737748850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0864197530864196E-3"/>
                  <c:y val="6.1732718539678738E-2"/>
                </c:manualLayout>
              </c:layout>
              <c:tx>
                <c:rich>
                  <a:bodyPr/>
                  <a:lstStyle/>
                  <a:p>
                    <a:r>
                      <a:rPr lang="en-US" sz="1200" b="1" dirty="0"/>
                      <a:t>7%</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0.93</c:v>
                </c:pt>
                <c:pt idx="1">
                  <c:v>7.0000000000000007E-2</c:v>
                </c:pt>
              </c:numCache>
            </c:numRef>
          </c:val>
        </c:ser>
        <c:ser>
          <c:idx val="1"/>
          <c:order val="1"/>
          <c:tx>
            <c:strRef>
              <c:f>Sheet1!$C$1</c:f>
              <c:strCache>
                <c:ptCount val="1"/>
                <c:pt idx="0">
                  <c:v>Student Residents</c:v>
                </c:pt>
              </c:strCache>
            </c:strRef>
          </c:tx>
          <c:invertIfNegative val="0"/>
          <c:dLbls>
            <c:dLbl>
              <c:idx val="0"/>
              <c:layout>
                <c:manualLayout>
                  <c:x val="2.829185424004443E-17"/>
                  <c:y val="0.1094352737748850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5432098765432098E-3"/>
                  <c:y val="5.8926464931330635E-2"/>
                </c:manualLayout>
              </c:layout>
              <c:tx>
                <c:rich>
                  <a:bodyPr/>
                  <a:lstStyle/>
                  <a:p>
                    <a:r>
                      <a:rPr lang="en-US" sz="1200" b="1" dirty="0"/>
                      <a:t>6%</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0.94</c:v>
                </c:pt>
                <c:pt idx="1">
                  <c:v>0.06</c:v>
                </c:pt>
              </c:numCache>
            </c:numRef>
          </c:val>
        </c:ser>
        <c:ser>
          <c:idx val="2"/>
          <c:order val="2"/>
          <c:tx>
            <c:strRef>
              <c:f>Sheet1!$D$1</c:f>
              <c:strCache>
                <c:ptCount val="1"/>
                <c:pt idx="0">
                  <c:v>Student Commuters</c:v>
                </c:pt>
              </c:strCache>
            </c:strRef>
          </c:tx>
          <c:invertIfNegative val="0"/>
          <c:dLbls>
            <c:dLbl>
              <c:idx val="0"/>
              <c:layout>
                <c:manualLayout>
                  <c:x val="0"/>
                  <c:y val="0.1122413064357795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6.7344783861467708E-2"/>
                </c:manualLayout>
              </c:layout>
              <c:tx>
                <c:rich>
                  <a:bodyPr/>
                  <a:lstStyle/>
                  <a:p>
                    <a:r>
                      <a:rPr lang="en-US" sz="1200" b="1" dirty="0"/>
                      <a:t>7%</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0.93</c:v>
                </c:pt>
                <c:pt idx="1">
                  <c:v>7.0000000000000007E-2</c:v>
                </c:pt>
              </c:numCache>
            </c:numRef>
          </c:val>
        </c:ser>
        <c:dLbls>
          <c:showLegendKey val="0"/>
          <c:showVal val="0"/>
          <c:showCatName val="0"/>
          <c:showSerName val="0"/>
          <c:showPercent val="0"/>
          <c:showBubbleSize val="0"/>
        </c:dLbls>
        <c:gapWidth val="150"/>
        <c:axId val="302536408"/>
        <c:axId val="302536800"/>
      </c:barChart>
      <c:catAx>
        <c:axId val="302536408"/>
        <c:scaling>
          <c:orientation val="minMax"/>
        </c:scaling>
        <c:delete val="0"/>
        <c:axPos val="b"/>
        <c:numFmt formatCode="General" sourceLinked="1"/>
        <c:majorTickMark val="out"/>
        <c:minorTickMark val="none"/>
        <c:tickLblPos val="nextTo"/>
        <c:crossAx val="302536800"/>
        <c:crosses val="autoZero"/>
        <c:auto val="1"/>
        <c:lblAlgn val="ctr"/>
        <c:lblOffset val="100"/>
        <c:noMultiLvlLbl val="0"/>
      </c:catAx>
      <c:valAx>
        <c:axId val="302536800"/>
        <c:scaling>
          <c:orientation val="minMax"/>
        </c:scaling>
        <c:delete val="0"/>
        <c:axPos val="l"/>
        <c:majorGridlines/>
        <c:numFmt formatCode="0%" sourceLinked="1"/>
        <c:majorTickMark val="out"/>
        <c:minorTickMark val="none"/>
        <c:tickLblPos val="nextTo"/>
        <c:crossAx val="30253640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All Students</c:v>
                </c:pt>
              </c:strCache>
            </c:strRef>
          </c:tx>
          <c:invertIfNegative val="0"/>
          <c:dLbls>
            <c:dLbl>
              <c:idx val="0"/>
              <c:layout>
                <c:manualLayout>
                  <c:x val="1.5432098765432098E-3"/>
                  <c:y val="0.11504733909667401"/>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0.13188353506204095"/>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0.5</c:v>
                </c:pt>
                <c:pt idx="1">
                  <c:v>0.5</c:v>
                </c:pt>
              </c:numCache>
            </c:numRef>
          </c:val>
        </c:ser>
        <c:ser>
          <c:idx val="1"/>
          <c:order val="1"/>
          <c:tx>
            <c:strRef>
              <c:f>Sheet1!$C$1</c:f>
              <c:strCache>
                <c:ptCount val="1"/>
                <c:pt idx="0">
                  <c:v>Student Residents</c:v>
                </c:pt>
              </c:strCache>
            </c:strRef>
          </c:tx>
          <c:invertIfNegative val="0"/>
          <c:dLbls>
            <c:dLbl>
              <c:idx val="0"/>
              <c:layout>
                <c:manualLayout>
                  <c:x val="2.829185424004443E-17"/>
                  <c:y val="0.11504733909667407"/>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5432098765432098E-3"/>
                  <c:y val="0.13188353506204095"/>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0.52</c:v>
                </c:pt>
                <c:pt idx="1">
                  <c:v>0.48</c:v>
                </c:pt>
              </c:numCache>
            </c:numRef>
          </c:val>
        </c:ser>
        <c:ser>
          <c:idx val="2"/>
          <c:order val="2"/>
          <c:tx>
            <c:strRef>
              <c:f>Sheet1!$D$1</c:f>
              <c:strCache>
                <c:ptCount val="1"/>
                <c:pt idx="0">
                  <c:v>Student Commuters</c:v>
                </c:pt>
              </c:strCache>
            </c:strRef>
          </c:tx>
          <c:invertIfNegative val="0"/>
          <c:dLbls>
            <c:dLbl>
              <c:idx val="0"/>
              <c:layout>
                <c:manualLayout>
                  <c:x val="0"/>
                  <c:y val="0.12346543707935748"/>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0864197530864196E-3"/>
                  <c:y val="0.12346543707935748"/>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0.49</c:v>
                </c:pt>
                <c:pt idx="1">
                  <c:v>0.51</c:v>
                </c:pt>
              </c:numCache>
            </c:numRef>
          </c:val>
        </c:ser>
        <c:dLbls>
          <c:showLegendKey val="0"/>
          <c:showVal val="0"/>
          <c:showCatName val="0"/>
          <c:showSerName val="0"/>
          <c:showPercent val="0"/>
          <c:showBubbleSize val="0"/>
        </c:dLbls>
        <c:gapWidth val="150"/>
        <c:axId val="308207336"/>
        <c:axId val="308207728"/>
      </c:barChart>
      <c:catAx>
        <c:axId val="308207336"/>
        <c:scaling>
          <c:orientation val="minMax"/>
        </c:scaling>
        <c:delete val="0"/>
        <c:axPos val="b"/>
        <c:numFmt formatCode="General" sourceLinked="1"/>
        <c:majorTickMark val="out"/>
        <c:minorTickMark val="none"/>
        <c:tickLblPos val="nextTo"/>
        <c:crossAx val="308207728"/>
        <c:crosses val="autoZero"/>
        <c:auto val="1"/>
        <c:lblAlgn val="ctr"/>
        <c:lblOffset val="100"/>
        <c:noMultiLvlLbl val="0"/>
      </c:catAx>
      <c:valAx>
        <c:axId val="308207728"/>
        <c:scaling>
          <c:orientation val="minMax"/>
          <c:max val="1"/>
          <c:min val="0"/>
        </c:scaling>
        <c:delete val="0"/>
        <c:axPos val="l"/>
        <c:majorGridlines/>
        <c:numFmt formatCode="0%" sourceLinked="1"/>
        <c:majorTickMark val="out"/>
        <c:minorTickMark val="none"/>
        <c:tickLblPos val="nextTo"/>
        <c:crossAx val="30820733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All Students</c:v>
                </c:pt>
              </c:strCache>
            </c:strRef>
          </c:tx>
          <c:invertIfNegative val="0"/>
          <c:dLbls>
            <c:dLbl>
              <c:idx val="0"/>
              <c:layout>
                <c:manualLayout>
                  <c:x val="1.5432098765432098E-3"/>
                  <c:y val="0.12627146974025197"/>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0864197530864196E-3"/>
                  <c:y val="7.8568914505045662E-2"/>
                </c:manualLayout>
              </c:layout>
              <c:tx>
                <c:rich>
                  <a:bodyPr/>
                  <a:lstStyle/>
                  <a:p>
                    <a:r>
                      <a:rPr lang="en-US" sz="1400" dirty="0"/>
                      <a:t>9%</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0.91</c:v>
                </c:pt>
                <c:pt idx="1">
                  <c:v>0.09</c:v>
                </c:pt>
              </c:numCache>
            </c:numRef>
          </c:val>
        </c:ser>
        <c:ser>
          <c:idx val="1"/>
          <c:order val="1"/>
          <c:tx>
            <c:strRef>
              <c:f>Sheet1!$C$1</c:f>
              <c:strCache>
                <c:ptCount val="1"/>
                <c:pt idx="0">
                  <c:v>Student Residents</c:v>
                </c:pt>
              </c:strCache>
            </c:strRef>
          </c:tx>
          <c:invertIfNegative val="0"/>
          <c:dLbls>
            <c:dLbl>
              <c:idx val="0"/>
              <c:layout>
                <c:manualLayout>
                  <c:x val="2.829185424004443E-17"/>
                  <c:y val="0.1094352737748850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7.2956849183256581E-2"/>
                </c:manualLayout>
              </c:layout>
              <c:tx>
                <c:rich>
                  <a:bodyPr/>
                  <a:lstStyle/>
                  <a:p>
                    <a:r>
                      <a:rPr lang="en-US" sz="1400" dirty="0"/>
                      <a:t>7%</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0.93</c:v>
                </c:pt>
                <c:pt idx="1">
                  <c:v>7.0000000000000007E-2</c:v>
                </c:pt>
              </c:numCache>
            </c:numRef>
          </c:val>
        </c:ser>
        <c:ser>
          <c:idx val="2"/>
          <c:order val="2"/>
          <c:tx>
            <c:strRef>
              <c:f>Sheet1!$D$1</c:f>
              <c:strCache>
                <c:ptCount val="1"/>
                <c:pt idx="0">
                  <c:v>Student Commuters</c:v>
                </c:pt>
              </c:strCache>
            </c:strRef>
          </c:tx>
          <c:invertIfNegative val="0"/>
          <c:dLbls>
            <c:dLbl>
              <c:idx val="0"/>
              <c:layout>
                <c:manualLayout>
                  <c:x val="0"/>
                  <c:y val="0.12065940441846298"/>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0864197530864196E-3"/>
                  <c:y val="9.5405110470412696E-2"/>
                </c:manualLayout>
              </c:layout>
              <c:tx>
                <c:rich>
                  <a:bodyPr/>
                  <a:lstStyle/>
                  <a:p>
                    <a:r>
                      <a:rPr lang="en-US" sz="1400" dirty="0"/>
                      <a:t>10%</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0.9</c:v>
                </c:pt>
                <c:pt idx="1">
                  <c:v>0.1</c:v>
                </c:pt>
              </c:numCache>
            </c:numRef>
          </c:val>
        </c:ser>
        <c:dLbls>
          <c:showLegendKey val="0"/>
          <c:showVal val="0"/>
          <c:showCatName val="0"/>
          <c:showSerName val="0"/>
          <c:showPercent val="0"/>
          <c:showBubbleSize val="0"/>
        </c:dLbls>
        <c:gapWidth val="150"/>
        <c:axId val="308209296"/>
        <c:axId val="308209688"/>
      </c:barChart>
      <c:catAx>
        <c:axId val="308209296"/>
        <c:scaling>
          <c:orientation val="minMax"/>
        </c:scaling>
        <c:delete val="0"/>
        <c:axPos val="b"/>
        <c:numFmt formatCode="General" sourceLinked="1"/>
        <c:majorTickMark val="out"/>
        <c:minorTickMark val="none"/>
        <c:tickLblPos val="nextTo"/>
        <c:crossAx val="308209688"/>
        <c:crosses val="autoZero"/>
        <c:auto val="1"/>
        <c:lblAlgn val="ctr"/>
        <c:lblOffset val="100"/>
        <c:noMultiLvlLbl val="0"/>
      </c:catAx>
      <c:valAx>
        <c:axId val="308209688"/>
        <c:scaling>
          <c:orientation val="minMax"/>
        </c:scaling>
        <c:delete val="0"/>
        <c:axPos val="l"/>
        <c:majorGridlines/>
        <c:numFmt formatCode="0%" sourceLinked="1"/>
        <c:majorTickMark val="out"/>
        <c:minorTickMark val="none"/>
        <c:tickLblPos val="nextTo"/>
        <c:crossAx val="30820929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All Students</c:v>
                </c:pt>
              </c:strCache>
            </c:strRef>
          </c:tx>
          <c:invertIfNegative val="0"/>
          <c:dLbls>
            <c:dLbl>
              <c:idx val="0"/>
              <c:layout>
                <c:manualLayout>
                  <c:x val="1.5432098765432098E-3"/>
                  <c:y val="0.12346543707935748"/>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0.12346543707935748"/>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0.49</c:v>
                </c:pt>
                <c:pt idx="1">
                  <c:v>0.51</c:v>
                </c:pt>
              </c:numCache>
            </c:numRef>
          </c:val>
        </c:ser>
        <c:ser>
          <c:idx val="1"/>
          <c:order val="1"/>
          <c:tx>
            <c:strRef>
              <c:f>Sheet1!$C$1</c:f>
              <c:strCache>
                <c:ptCount val="1"/>
                <c:pt idx="0">
                  <c:v>Student Residents</c:v>
                </c:pt>
              </c:strCache>
            </c:strRef>
          </c:tx>
          <c:invertIfNegative val="0"/>
          <c:dLbls>
            <c:dLbl>
              <c:idx val="0"/>
              <c:layout>
                <c:manualLayout>
                  <c:x val="2.829185424004443E-17"/>
                  <c:y val="0.13188353506204095"/>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5432098765432098E-3"/>
                  <c:y val="0.13188353506204098"/>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0.48</c:v>
                </c:pt>
                <c:pt idx="1">
                  <c:v>0.52</c:v>
                </c:pt>
              </c:numCache>
            </c:numRef>
          </c:val>
        </c:ser>
        <c:ser>
          <c:idx val="2"/>
          <c:order val="2"/>
          <c:tx>
            <c:strRef>
              <c:f>Sheet1!$D$1</c:f>
              <c:strCache>
                <c:ptCount val="1"/>
                <c:pt idx="0">
                  <c:v>Student Commuters</c:v>
                </c:pt>
              </c:strCache>
            </c:strRef>
          </c:tx>
          <c:invertIfNegative val="0"/>
          <c:dLbls>
            <c:dLbl>
              <c:idx val="0"/>
              <c:layout>
                <c:manualLayout>
                  <c:x val="0"/>
                  <c:y val="0.12346543707935748"/>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0864197530864196E-3"/>
                  <c:y val="0.12346543707935748"/>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0.49</c:v>
                </c:pt>
                <c:pt idx="1">
                  <c:v>0.51</c:v>
                </c:pt>
              </c:numCache>
            </c:numRef>
          </c:val>
        </c:ser>
        <c:dLbls>
          <c:showLegendKey val="0"/>
          <c:showVal val="0"/>
          <c:showCatName val="0"/>
          <c:showSerName val="0"/>
          <c:showPercent val="0"/>
          <c:showBubbleSize val="0"/>
        </c:dLbls>
        <c:gapWidth val="150"/>
        <c:axId val="308980584"/>
        <c:axId val="308980976"/>
      </c:barChart>
      <c:catAx>
        <c:axId val="308980584"/>
        <c:scaling>
          <c:orientation val="minMax"/>
        </c:scaling>
        <c:delete val="0"/>
        <c:axPos val="b"/>
        <c:numFmt formatCode="General" sourceLinked="1"/>
        <c:majorTickMark val="out"/>
        <c:minorTickMark val="none"/>
        <c:tickLblPos val="nextTo"/>
        <c:crossAx val="308980976"/>
        <c:crosses val="autoZero"/>
        <c:auto val="1"/>
        <c:lblAlgn val="ctr"/>
        <c:lblOffset val="100"/>
        <c:noMultiLvlLbl val="0"/>
      </c:catAx>
      <c:valAx>
        <c:axId val="308980976"/>
        <c:scaling>
          <c:orientation val="minMax"/>
          <c:max val="1"/>
          <c:min val="0"/>
        </c:scaling>
        <c:delete val="0"/>
        <c:axPos val="l"/>
        <c:majorGridlines/>
        <c:numFmt formatCode="0%" sourceLinked="1"/>
        <c:majorTickMark val="out"/>
        <c:minorTickMark val="none"/>
        <c:tickLblPos val="nextTo"/>
        <c:crossAx val="30898058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All Students</c:v>
                </c:pt>
              </c:strCache>
            </c:strRef>
          </c:tx>
          <c:invertIfNegative val="0"/>
          <c:dLbls>
            <c:dLbl>
              <c:idx val="0"/>
              <c:layout>
                <c:manualLayout>
                  <c:x val="1.5432098765432098E-3"/>
                  <c:y val="0.12346543707935748"/>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5432098765432098E-3"/>
                  <c:y val="0.12346543707935748"/>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0.28999999999999998</c:v>
                </c:pt>
                <c:pt idx="1">
                  <c:v>0.71</c:v>
                </c:pt>
              </c:numCache>
            </c:numRef>
          </c:val>
        </c:ser>
        <c:ser>
          <c:idx val="1"/>
          <c:order val="1"/>
          <c:tx>
            <c:strRef>
              <c:f>Sheet1!$C$1</c:f>
              <c:strCache>
                <c:ptCount val="1"/>
                <c:pt idx="0">
                  <c:v>Student Residents</c:v>
                </c:pt>
              </c:strCache>
            </c:strRef>
          </c:tx>
          <c:invertIfNegative val="0"/>
          <c:dLbls>
            <c:dLbl>
              <c:idx val="0"/>
              <c:layout>
                <c:manualLayout>
                  <c:x val="2.829185424004443E-17"/>
                  <c:y val="0.12346543707935748"/>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5432098765432098E-3"/>
                  <c:y val="0.12627146974025197"/>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0.33</c:v>
                </c:pt>
                <c:pt idx="1">
                  <c:v>0.67</c:v>
                </c:pt>
              </c:numCache>
            </c:numRef>
          </c:val>
        </c:ser>
        <c:ser>
          <c:idx val="2"/>
          <c:order val="2"/>
          <c:tx>
            <c:strRef>
              <c:f>Sheet1!$D$1</c:f>
              <c:strCache>
                <c:ptCount val="1"/>
                <c:pt idx="0">
                  <c:v>Student Commuters</c:v>
                </c:pt>
              </c:strCache>
            </c:strRef>
          </c:tx>
          <c:invertIfNegative val="0"/>
          <c:dLbls>
            <c:dLbl>
              <c:idx val="0"/>
              <c:layout>
                <c:manualLayout>
                  <c:x val="-1.5432098765432098E-3"/>
                  <c:y val="0.12065940441846298"/>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0864197530864196E-3"/>
                  <c:y val="0.12627146974025197"/>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0.27</c:v>
                </c:pt>
                <c:pt idx="1">
                  <c:v>0.73</c:v>
                </c:pt>
              </c:numCache>
            </c:numRef>
          </c:val>
        </c:ser>
        <c:dLbls>
          <c:showLegendKey val="0"/>
          <c:showVal val="0"/>
          <c:showCatName val="0"/>
          <c:showSerName val="0"/>
          <c:showPercent val="0"/>
          <c:showBubbleSize val="0"/>
        </c:dLbls>
        <c:gapWidth val="150"/>
        <c:axId val="308982544"/>
        <c:axId val="306470080"/>
      </c:barChart>
      <c:catAx>
        <c:axId val="308982544"/>
        <c:scaling>
          <c:orientation val="minMax"/>
        </c:scaling>
        <c:delete val="0"/>
        <c:axPos val="b"/>
        <c:numFmt formatCode="General" sourceLinked="1"/>
        <c:majorTickMark val="out"/>
        <c:minorTickMark val="none"/>
        <c:tickLblPos val="nextTo"/>
        <c:crossAx val="306470080"/>
        <c:crosses val="autoZero"/>
        <c:auto val="1"/>
        <c:lblAlgn val="ctr"/>
        <c:lblOffset val="100"/>
        <c:noMultiLvlLbl val="0"/>
      </c:catAx>
      <c:valAx>
        <c:axId val="306470080"/>
        <c:scaling>
          <c:orientation val="minMax"/>
          <c:max val="1"/>
        </c:scaling>
        <c:delete val="0"/>
        <c:axPos val="l"/>
        <c:majorGridlines/>
        <c:numFmt formatCode="0%" sourceLinked="1"/>
        <c:majorTickMark val="out"/>
        <c:minorTickMark val="none"/>
        <c:tickLblPos val="nextTo"/>
        <c:crossAx val="30898254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0"/>
                  <c:y val="0.11785337175756851"/>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6295081170409256E-3"/>
                  <c:y val="0.11785337175756851"/>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0.64</c:v>
                </c:pt>
                <c:pt idx="1">
                  <c:v>0.36</c:v>
                </c:pt>
              </c:numCache>
            </c:numRef>
          </c:val>
        </c:ser>
        <c:ser>
          <c:idx val="1"/>
          <c:order val="1"/>
          <c:tx>
            <c:strRef>
              <c:f>Sheet1!$C$1</c:f>
              <c:strCache>
                <c:ptCount val="1"/>
                <c:pt idx="0">
                  <c:v>All Students</c:v>
                </c:pt>
              </c:strCache>
            </c:strRef>
          </c:tx>
          <c:invertIfNegative val="0"/>
          <c:dLbls>
            <c:dLbl>
              <c:idx val="0"/>
              <c:layout>
                <c:manualLayout>
                  <c:x val="0"/>
                  <c:y val="0.11504733909667401"/>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1728395061728392E-3"/>
                  <c:y val="0.11785337175756845"/>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0.46</c:v>
                </c:pt>
                <c:pt idx="1">
                  <c:v>0.54</c:v>
                </c:pt>
              </c:numCache>
            </c:numRef>
          </c:val>
        </c:ser>
        <c:ser>
          <c:idx val="2"/>
          <c:order val="2"/>
          <c:tx>
            <c:strRef>
              <c:f>Sheet1!$D$1</c:f>
              <c:strCache>
                <c:ptCount val="1"/>
                <c:pt idx="0">
                  <c:v>Student Residents</c:v>
                </c:pt>
              </c:strCache>
            </c:strRef>
          </c:tx>
          <c:invertIfNegative val="0"/>
          <c:dLbls>
            <c:dLbl>
              <c:idx val="0"/>
              <c:layout>
                <c:manualLayout>
                  <c:x val="0"/>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262714697402520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0.45</c:v>
                </c:pt>
                <c:pt idx="1">
                  <c:v>0.55000000000000004</c:v>
                </c:pt>
              </c:numCache>
            </c:numRef>
          </c:val>
        </c:ser>
        <c:ser>
          <c:idx val="3"/>
          <c:order val="3"/>
          <c:tx>
            <c:strRef>
              <c:f>Sheet1!$E$1</c:f>
              <c:strCache>
                <c:ptCount val="1"/>
                <c:pt idx="0">
                  <c:v>Student Commuters</c:v>
                </c:pt>
              </c:strCache>
            </c:strRef>
          </c:tx>
          <c:invertIfNegative val="0"/>
          <c:dLbls>
            <c:dLbl>
              <c:idx val="0"/>
              <c:layout>
                <c:manualLayout>
                  <c:x val="0"/>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262714697402520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Sheet1!$E$2:$E$3</c:f>
              <c:numCache>
                <c:formatCode>0%</c:formatCode>
                <c:ptCount val="2"/>
                <c:pt idx="0">
                  <c:v>0.47</c:v>
                </c:pt>
                <c:pt idx="1">
                  <c:v>0.53</c:v>
                </c:pt>
              </c:numCache>
            </c:numRef>
          </c:val>
        </c:ser>
        <c:dLbls>
          <c:showLegendKey val="0"/>
          <c:showVal val="0"/>
          <c:showCatName val="0"/>
          <c:showSerName val="0"/>
          <c:showPercent val="0"/>
          <c:showBubbleSize val="0"/>
        </c:dLbls>
        <c:gapWidth val="150"/>
        <c:axId val="304439000"/>
        <c:axId val="304439392"/>
      </c:barChart>
      <c:catAx>
        <c:axId val="304439000"/>
        <c:scaling>
          <c:orientation val="minMax"/>
        </c:scaling>
        <c:delete val="0"/>
        <c:axPos val="b"/>
        <c:numFmt formatCode="General" sourceLinked="0"/>
        <c:majorTickMark val="out"/>
        <c:minorTickMark val="none"/>
        <c:tickLblPos val="nextTo"/>
        <c:crossAx val="304439392"/>
        <c:crosses val="autoZero"/>
        <c:auto val="1"/>
        <c:lblAlgn val="ctr"/>
        <c:lblOffset val="100"/>
        <c:noMultiLvlLbl val="0"/>
      </c:catAx>
      <c:valAx>
        <c:axId val="304439392"/>
        <c:scaling>
          <c:orientation val="minMax"/>
          <c:max val="1"/>
        </c:scaling>
        <c:delete val="0"/>
        <c:axPos val="l"/>
        <c:majorGridlines/>
        <c:numFmt formatCode="0%" sourceLinked="1"/>
        <c:majorTickMark val="out"/>
        <c:minorTickMark val="none"/>
        <c:tickLblPos val="nextTo"/>
        <c:crossAx val="30443900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All Students</c:v>
                </c:pt>
              </c:strCache>
            </c:strRef>
          </c:tx>
          <c:invertIfNegative val="0"/>
          <c:dLbls>
            <c:dLbl>
              <c:idx val="0"/>
              <c:layout>
                <c:manualLayout>
                  <c:x val="1.5432098765432098E-3"/>
                  <c:y val="0.13188353506204095"/>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0.1346895677229354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0.3</c:v>
                </c:pt>
                <c:pt idx="1">
                  <c:v>0.7</c:v>
                </c:pt>
              </c:numCache>
            </c:numRef>
          </c:val>
        </c:ser>
        <c:ser>
          <c:idx val="1"/>
          <c:order val="1"/>
          <c:tx>
            <c:strRef>
              <c:f>Sheet1!$C$1</c:f>
              <c:strCache>
                <c:ptCount val="1"/>
                <c:pt idx="0">
                  <c:v>Student Residents</c:v>
                </c:pt>
              </c:strCache>
            </c:strRef>
          </c:tx>
          <c:invertIfNegative val="0"/>
          <c:dLbls>
            <c:dLbl>
              <c:idx val="0"/>
              <c:layout>
                <c:manualLayout>
                  <c:x val="2.829185424004443E-17"/>
                  <c:y val="0.13188353506204095"/>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5432098765432098E-3"/>
                  <c:y val="0.13468956772293539"/>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0.38</c:v>
                </c:pt>
                <c:pt idx="1">
                  <c:v>0.62</c:v>
                </c:pt>
              </c:numCache>
            </c:numRef>
          </c:val>
        </c:ser>
        <c:ser>
          <c:idx val="2"/>
          <c:order val="2"/>
          <c:tx>
            <c:strRef>
              <c:f>Sheet1!$D$1</c:f>
              <c:strCache>
                <c:ptCount val="1"/>
                <c:pt idx="0">
                  <c:v>Student Commuters</c:v>
                </c:pt>
              </c:strCache>
            </c:strRef>
          </c:tx>
          <c:invertIfNegative val="0"/>
          <c:dLbls>
            <c:dLbl>
              <c:idx val="0"/>
              <c:layout>
                <c:manualLayout>
                  <c:x val="0"/>
                  <c:y val="0.13188353506204095"/>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0864197530864196E-3"/>
                  <c:y val="0.13188353506204095"/>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0.26</c:v>
                </c:pt>
                <c:pt idx="1">
                  <c:v>0.74</c:v>
                </c:pt>
              </c:numCache>
            </c:numRef>
          </c:val>
        </c:ser>
        <c:dLbls>
          <c:showLegendKey val="0"/>
          <c:showVal val="0"/>
          <c:showCatName val="0"/>
          <c:showSerName val="0"/>
          <c:showPercent val="0"/>
          <c:showBubbleSize val="0"/>
        </c:dLbls>
        <c:gapWidth val="150"/>
        <c:axId val="306472432"/>
        <c:axId val="306472824"/>
      </c:barChart>
      <c:catAx>
        <c:axId val="306472432"/>
        <c:scaling>
          <c:orientation val="minMax"/>
        </c:scaling>
        <c:delete val="0"/>
        <c:axPos val="b"/>
        <c:numFmt formatCode="General" sourceLinked="1"/>
        <c:majorTickMark val="out"/>
        <c:minorTickMark val="none"/>
        <c:tickLblPos val="nextTo"/>
        <c:crossAx val="306472824"/>
        <c:crosses val="autoZero"/>
        <c:auto val="1"/>
        <c:lblAlgn val="ctr"/>
        <c:lblOffset val="100"/>
        <c:noMultiLvlLbl val="0"/>
      </c:catAx>
      <c:valAx>
        <c:axId val="306472824"/>
        <c:scaling>
          <c:orientation val="minMax"/>
          <c:max val="1"/>
        </c:scaling>
        <c:delete val="0"/>
        <c:axPos val="l"/>
        <c:majorGridlines/>
        <c:numFmt formatCode="0%" sourceLinked="1"/>
        <c:majorTickMark val="out"/>
        <c:minorTickMark val="none"/>
        <c:tickLblPos val="nextTo"/>
        <c:crossAx val="30647243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All Students</c:v>
                </c:pt>
              </c:strCache>
            </c:strRef>
          </c:tx>
          <c:invertIfNegative val="0"/>
          <c:dLbls>
            <c:dLbl>
              <c:idx val="0"/>
              <c:layout>
                <c:manualLayout>
                  <c:x val="1.5432098765432098E-3"/>
                  <c:y val="0.1403016330447244"/>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0.12627146974025197"/>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0.33</c:v>
                </c:pt>
                <c:pt idx="1">
                  <c:v>0.67</c:v>
                </c:pt>
              </c:numCache>
            </c:numRef>
          </c:val>
        </c:ser>
        <c:ser>
          <c:idx val="1"/>
          <c:order val="1"/>
          <c:tx>
            <c:strRef>
              <c:f>Sheet1!$C$1</c:f>
              <c:strCache>
                <c:ptCount val="1"/>
                <c:pt idx="0">
                  <c:v>Student Residents</c:v>
                </c:pt>
              </c:strCache>
            </c:strRef>
          </c:tx>
          <c:invertIfNegative val="0"/>
          <c:dLbls>
            <c:dLbl>
              <c:idx val="0"/>
              <c:layout>
                <c:manualLayout>
                  <c:x val="2.829185424004443E-17"/>
                  <c:y val="0.13188353506204095"/>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5432098765432098E-3"/>
                  <c:y val="0.1346895677229354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0.44</c:v>
                </c:pt>
                <c:pt idx="1">
                  <c:v>0.56000000000000005</c:v>
                </c:pt>
              </c:numCache>
            </c:numRef>
          </c:val>
        </c:ser>
        <c:ser>
          <c:idx val="2"/>
          <c:order val="2"/>
          <c:tx>
            <c:strRef>
              <c:f>Sheet1!$D$1</c:f>
              <c:strCache>
                <c:ptCount val="1"/>
                <c:pt idx="0">
                  <c:v>Student Commuters</c:v>
                </c:pt>
              </c:strCache>
            </c:strRef>
          </c:tx>
          <c:invertIfNegative val="0"/>
          <c:dLbls>
            <c:dLbl>
              <c:idx val="0"/>
              <c:layout>
                <c:manualLayout>
                  <c:x val="0"/>
                  <c:y val="0.13188353506204095"/>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0864197530864196E-3"/>
                  <c:y val="0.1346895677229354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0.3</c:v>
                </c:pt>
                <c:pt idx="1">
                  <c:v>0.7</c:v>
                </c:pt>
              </c:numCache>
            </c:numRef>
          </c:val>
        </c:ser>
        <c:dLbls>
          <c:showLegendKey val="0"/>
          <c:showVal val="0"/>
          <c:showCatName val="0"/>
          <c:showSerName val="0"/>
          <c:showPercent val="0"/>
          <c:showBubbleSize val="0"/>
        </c:dLbls>
        <c:gapWidth val="150"/>
        <c:axId val="306473608"/>
        <c:axId val="309575152"/>
      </c:barChart>
      <c:catAx>
        <c:axId val="306473608"/>
        <c:scaling>
          <c:orientation val="minMax"/>
        </c:scaling>
        <c:delete val="0"/>
        <c:axPos val="b"/>
        <c:numFmt formatCode="General" sourceLinked="1"/>
        <c:majorTickMark val="out"/>
        <c:minorTickMark val="none"/>
        <c:tickLblPos val="nextTo"/>
        <c:crossAx val="309575152"/>
        <c:crosses val="autoZero"/>
        <c:auto val="1"/>
        <c:lblAlgn val="ctr"/>
        <c:lblOffset val="100"/>
        <c:noMultiLvlLbl val="0"/>
      </c:catAx>
      <c:valAx>
        <c:axId val="309575152"/>
        <c:scaling>
          <c:orientation val="minMax"/>
          <c:max val="1"/>
        </c:scaling>
        <c:delete val="0"/>
        <c:axPos val="l"/>
        <c:majorGridlines/>
        <c:numFmt formatCode="0%" sourceLinked="1"/>
        <c:majorTickMark val="out"/>
        <c:minorTickMark val="none"/>
        <c:tickLblPos val="nextTo"/>
        <c:crossAx val="30647360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All Students</c:v>
                </c:pt>
              </c:strCache>
            </c:strRef>
          </c:tx>
          <c:invertIfNegative val="0"/>
          <c:dLbls>
            <c:dLbl>
              <c:idx val="0"/>
              <c:layout>
                <c:manualLayout>
                  <c:x val="0"/>
                  <c:y val="0.12627146974025197"/>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0.14310766570561889"/>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Lot 21</c:v>
                </c:pt>
                <c:pt idx="1">
                  <c:v>Lot 22</c:v>
                </c:pt>
              </c:strCache>
            </c:strRef>
          </c:cat>
          <c:val>
            <c:numRef>
              <c:f>Sheet1!$B$2:$B$3</c:f>
              <c:numCache>
                <c:formatCode>0%</c:formatCode>
                <c:ptCount val="2"/>
                <c:pt idx="0">
                  <c:v>0.47</c:v>
                </c:pt>
                <c:pt idx="1">
                  <c:v>0.53</c:v>
                </c:pt>
              </c:numCache>
            </c:numRef>
          </c:val>
        </c:ser>
        <c:ser>
          <c:idx val="1"/>
          <c:order val="1"/>
          <c:tx>
            <c:strRef>
              <c:f>Sheet1!$C$1</c:f>
              <c:strCache>
                <c:ptCount val="1"/>
                <c:pt idx="0">
                  <c:v>Student Residents</c:v>
                </c:pt>
              </c:strCache>
            </c:strRef>
          </c:tx>
          <c:invertIfNegative val="0"/>
          <c:dLbls>
            <c:dLbl>
              <c:idx val="0"/>
              <c:layout>
                <c:manualLayout>
                  <c:x val="2.829185424004443E-17"/>
                  <c:y val="0.1346895677229354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5432098765432098E-3"/>
                  <c:y val="0.13188353506204098"/>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Lot 21</c:v>
                </c:pt>
                <c:pt idx="1">
                  <c:v>Lot 22</c:v>
                </c:pt>
              </c:strCache>
            </c:strRef>
          </c:cat>
          <c:val>
            <c:numRef>
              <c:f>Sheet1!$C$2:$C$3</c:f>
              <c:numCache>
                <c:formatCode>0%</c:formatCode>
                <c:ptCount val="2"/>
                <c:pt idx="0">
                  <c:v>0.48</c:v>
                </c:pt>
                <c:pt idx="1">
                  <c:v>0.52</c:v>
                </c:pt>
              </c:numCache>
            </c:numRef>
          </c:val>
        </c:ser>
        <c:ser>
          <c:idx val="2"/>
          <c:order val="2"/>
          <c:tx>
            <c:strRef>
              <c:f>Sheet1!$D$1</c:f>
              <c:strCache>
                <c:ptCount val="1"/>
                <c:pt idx="0">
                  <c:v>Student Commuters</c:v>
                </c:pt>
              </c:strCache>
            </c:strRef>
          </c:tx>
          <c:invertIfNegative val="0"/>
          <c:dLbls>
            <c:dLbl>
              <c:idx val="0"/>
              <c:layout>
                <c:manualLayout>
                  <c:x val="-1.5432098765432098E-3"/>
                  <c:y val="0.12627146974025197"/>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0864197530864196E-3"/>
                  <c:y val="0.1262714697402520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Lot 21</c:v>
                </c:pt>
                <c:pt idx="1">
                  <c:v>Lot 22</c:v>
                </c:pt>
              </c:strCache>
            </c:strRef>
          </c:cat>
          <c:val>
            <c:numRef>
              <c:f>Sheet1!$D$2:$D$3</c:f>
              <c:numCache>
                <c:formatCode>0%</c:formatCode>
                <c:ptCount val="2"/>
                <c:pt idx="0">
                  <c:v>0.47</c:v>
                </c:pt>
                <c:pt idx="1">
                  <c:v>0.53</c:v>
                </c:pt>
              </c:numCache>
            </c:numRef>
          </c:val>
        </c:ser>
        <c:dLbls>
          <c:showLegendKey val="0"/>
          <c:showVal val="0"/>
          <c:showCatName val="0"/>
          <c:showSerName val="0"/>
          <c:showPercent val="0"/>
          <c:showBubbleSize val="0"/>
        </c:dLbls>
        <c:gapWidth val="150"/>
        <c:axId val="306470864"/>
        <c:axId val="306471256"/>
      </c:barChart>
      <c:catAx>
        <c:axId val="306470864"/>
        <c:scaling>
          <c:orientation val="minMax"/>
        </c:scaling>
        <c:delete val="0"/>
        <c:axPos val="b"/>
        <c:numFmt formatCode="General" sourceLinked="1"/>
        <c:majorTickMark val="out"/>
        <c:minorTickMark val="none"/>
        <c:tickLblPos val="nextTo"/>
        <c:crossAx val="306471256"/>
        <c:crosses val="autoZero"/>
        <c:auto val="1"/>
        <c:lblAlgn val="ctr"/>
        <c:lblOffset val="100"/>
        <c:noMultiLvlLbl val="0"/>
      </c:catAx>
      <c:valAx>
        <c:axId val="306471256"/>
        <c:scaling>
          <c:orientation val="minMax"/>
          <c:max val="1"/>
          <c:min val="0"/>
        </c:scaling>
        <c:delete val="0"/>
        <c:axPos val="l"/>
        <c:majorGridlines/>
        <c:numFmt formatCode="0%" sourceLinked="1"/>
        <c:majorTickMark val="out"/>
        <c:minorTickMark val="none"/>
        <c:tickLblPos val="nextTo"/>
        <c:crossAx val="30647086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1.5432098765432098E-3"/>
                  <c:y val="9.2599077809518107E-2"/>
                </c:manualLayout>
              </c:layout>
              <c:tx>
                <c:rich>
                  <a:bodyPr/>
                  <a:lstStyle/>
                  <a:p>
                    <a:r>
                      <a:rPr lang="en-US" sz="1200" dirty="0"/>
                      <a:t>39%</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4482E-3"/>
                  <c:y val="8.9793045148623615E-2"/>
                </c:manualLayout>
              </c:layout>
              <c:tx>
                <c:rich>
                  <a:bodyPr/>
                  <a:lstStyle/>
                  <a:p>
                    <a:r>
                      <a:rPr lang="en-US" sz="1200" dirty="0"/>
                      <a:t>33%</a:t>
                    </a: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0864197530864196E-3"/>
                  <c:y val="9.2599077809518107E-2"/>
                </c:manualLayout>
              </c:layout>
              <c:tx>
                <c:rich>
                  <a:bodyPr/>
                  <a:lstStyle/>
                  <a:p>
                    <a:r>
                      <a:rPr lang="en-US" sz="1200" dirty="0"/>
                      <a:t>60%</a:t>
                    </a:r>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6296296296296294E-3"/>
                  <c:y val="8.6987012487729179E-2"/>
                </c:manualLayout>
              </c:layout>
              <c:tx>
                <c:rich>
                  <a:bodyPr/>
                  <a:lstStyle/>
                  <a:p>
                    <a:r>
                      <a:rPr lang="en-US" sz="1200" dirty="0"/>
                      <a:t>40%</a:t>
                    </a:r>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0864197530864196E-3"/>
                  <c:y val="8.1374947165940154E-2"/>
                </c:manualLayout>
              </c:layout>
              <c:tx>
                <c:rich>
                  <a:bodyPr/>
                  <a:lstStyle/>
                  <a:p>
                    <a:r>
                      <a:rPr lang="en-US" sz="1200" dirty="0"/>
                      <a:t>16%</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CPA</c:v>
                </c:pt>
                <c:pt idx="1">
                  <c:v>Mini Dome</c:v>
                </c:pt>
                <c:pt idx="2">
                  <c:v>Burgin-Dossett</c:v>
                </c:pt>
                <c:pt idx="3">
                  <c:v>Sherrod Library</c:v>
                </c:pt>
                <c:pt idx="4">
                  <c:v>Other</c:v>
                </c:pt>
              </c:strCache>
            </c:strRef>
          </c:cat>
          <c:val>
            <c:numRef>
              <c:f>Sheet1!$B$2:$B$6</c:f>
              <c:numCache>
                <c:formatCode>0%</c:formatCode>
                <c:ptCount val="5"/>
                <c:pt idx="0">
                  <c:v>0.39</c:v>
                </c:pt>
                <c:pt idx="1">
                  <c:v>0.33</c:v>
                </c:pt>
                <c:pt idx="2">
                  <c:v>0.6</c:v>
                </c:pt>
                <c:pt idx="3">
                  <c:v>0.4</c:v>
                </c:pt>
                <c:pt idx="4">
                  <c:v>0.16</c:v>
                </c:pt>
              </c:numCache>
            </c:numRef>
          </c:val>
        </c:ser>
        <c:ser>
          <c:idx val="1"/>
          <c:order val="1"/>
          <c:tx>
            <c:strRef>
              <c:f>Sheet1!$C$1</c:f>
              <c:strCache>
                <c:ptCount val="1"/>
                <c:pt idx="0">
                  <c:v>All Students</c:v>
                </c:pt>
              </c:strCache>
            </c:strRef>
          </c:tx>
          <c:invertIfNegative val="0"/>
          <c:dLbls>
            <c:dLbl>
              <c:idx val="0"/>
              <c:layout>
                <c:manualLayout>
                  <c:x val="0"/>
                  <c:y val="8.9793045148623615E-2"/>
                </c:manualLayout>
              </c:layout>
              <c:tx>
                <c:rich>
                  <a:bodyPr/>
                  <a:lstStyle/>
                  <a:p>
                    <a:r>
                      <a:rPr lang="en-US" sz="1200" dirty="0"/>
                      <a:t>28%</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8.6987012487729082E-2"/>
                </c:manualLayout>
              </c:layout>
              <c:tx>
                <c:rich>
                  <a:bodyPr/>
                  <a:lstStyle/>
                  <a:p>
                    <a:r>
                      <a:rPr lang="en-US" sz="1200" dirty="0"/>
                      <a:t>35%</a:t>
                    </a: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8.6987012487729137E-2"/>
                </c:manualLayout>
              </c:layout>
              <c:tx>
                <c:rich>
                  <a:bodyPr/>
                  <a:lstStyle/>
                  <a:p>
                    <a:r>
                      <a:rPr lang="en-US" sz="1200" dirty="0"/>
                      <a:t>46%</a:t>
                    </a:r>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5432098765432664E-3"/>
                  <c:y val="8.6987012487729137E-2"/>
                </c:manualLayout>
              </c:layout>
              <c:tx>
                <c:rich>
                  <a:bodyPr/>
                  <a:lstStyle/>
                  <a:p>
                    <a:r>
                      <a:rPr lang="en-US" sz="1200" dirty="0"/>
                      <a:t>67%</a:t>
                    </a:r>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5432098765432098E-3"/>
                  <c:y val="8.4180979826834645E-2"/>
                </c:manualLayout>
              </c:layout>
              <c:tx>
                <c:rich>
                  <a:bodyPr/>
                  <a:lstStyle/>
                  <a:p>
                    <a:r>
                      <a:rPr lang="en-US" sz="1200" dirty="0"/>
                      <a:t>19%</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CPA</c:v>
                </c:pt>
                <c:pt idx="1">
                  <c:v>Mini Dome</c:v>
                </c:pt>
                <c:pt idx="2">
                  <c:v>Burgin-Dossett</c:v>
                </c:pt>
                <c:pt idx="3">
                  <c:v>Sherrod Library</c:v>
                </c:pt>
                <c:pt idx="4">
                  <c:v>Other</c:v>
                </c:pt>
              </c:strCache>
            </c:strRef>
          </c:cat>
          <c:val>
            <c:numRef>
              <c:f>Sheet1!$C$2:$C$6</c:f>
              <c:numCache>
                <c:formatCode>0%</c:formatCode>
                <c:ptCount val="5"/>
                <c:pt idx="0">
                  <c:v>0.28000000000000003</c:v>
                </c:pt>
                <c:pt idx="1">
                  <c:v>0.35</c:v>
                </c:pt>
                <c:pt idx="2">
                  <c:v>0.46</c:v>
                </c:pt>
                <c:pt idx="3">
                  <c:v>0.67</c:v>
                </c:pt>
                <c:pt idx="4">
                  <c:v>0.19</c:v>
                </c:pt>
              </c:numCache>
            </c:numRef>
          </c:val>
        </c:ser>
        <c:ser>
          <c:idx val="2"/>
          <c:order val="2"/>
          <c:tx>
            <c:strRef>
              <c:f>Sheet1!$D$1</c:f>
              <c:strCache>
                <c:ptCount val="1"/>
                <c:pt idx="0">
                  <c:v>Student Residents</c:v>
                </c:pt>
              </c:strCache>
            </c:strRef>
          </c:tx>
          <c:invertIfNegative val="0"/>
          <c:dLbls>
            <c:dLbl>
              <c:idx val="0"/>
              <c:layout>
                <c:manualLayout>
                  <c:x val="-3.0864197530864196E-3"/>
                  <c:y val="0.10101717579220157"/>
                </c:manualLayout>
              </c:layout>
              <c:tx>
                <c:rich>
                  <a:bodyPr/>
                  <a:lstStyle/>
                  <a:p>
                    <a:r>
                      <a:rPr lang="en-US" sz="1200" dirty="0"/>
                      <a:t>32%</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4196E-3"/>
                  <c:y val="7.8568914505045662E-2"/>
                </c:manualLayout>
              </c:layout>
              <c:tx>
                <c:rich>
                  <a:bodyPr/>
                  <a:lstStyle/>
                  <a:p>
                    <a:r>
                      <a:rPr lang="en-US" sz="1200" dirty="0"/>
                      <a:t>31%</a:t>
                    </a: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5432098765432098E-3"/>
                  <c:y val="9.5405110470412544E-2"/>
                </c:manualLayout>
              </c:layout>
              <c:tx>
                <c:rich>
                  <a:bodyPr/>
                  <a:lstStyle/>
                  <a:p>
                    <a:r>
                      <a:rPr lang="en-US" sz="1200" dirty="0"/>
                      <a:t>42%</a:t>
                    </a:r>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9.2599077809518107E-2"/>
                </c:manualLayout>
              </c:layout>
              <c:tx>
                <c:rich>
                  <a:bodyPr/>
                  <a:lstStyle/>
                  <a:p>
                    <a:r>
                      <a:rPr lang="en-US" sz="1200" dirty="0"/>
                      <a:t>73%</a:t>
                    </a:r>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8.6987012487729137E-2"/>
                </c:manualLayout>
              </c:layout>
              <c:tx>
                <c:rich>
                  <a:bodyPr/>
                  <a:lstStyle/>
                  <a:p>
                    <a:r>
                      <a:rPr lang="en-US" sz="1200" dirty="0"/>
                      <a:t>17%</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CPA</c:v>
                </c:pt>
                <c:pt idx="1">
                  <c:v>Mini Dome</c:v>
                </c:pt>
                <c:pt idx="2">
                  <c:v>Burgin-Dossett</c:v>
                </c:pt>
                <c:pt idx="3">
                  <c:v>Sherrod Library</c:v>
                </c:pt>
                <c:pt idx="4">
                  <c:v>Other</c:v>
                </c:pt>
              </c:strCache>
            </c:strRef>
          </c:cat>
          <c:val>
            <c:numRef>
              <c:f>Sheet1!$D$2:$D$6</c:f>
              <c:numCache>
                <c:formatCode>0%</c:formatCode>
                <c:ptCount val="5"/>
                <c:pt idx="0">
                  <c:v>0.32</c:v>
                </c:pt>
                <c:pt idx="1">
                  <c:v>0.31</c:v>
                </c:pt>
                <c:pt idx="2">
                  <c:v>0.42</c:v>
                </c:pt>
                <c:pt idx="3">
                  <c:v>0.73</c:v>
                </c:pt>
                <c:pt idx="4">
                  <c:v>0.17</c:v>
                </c:pt>
              </c:numCache>
            </c:numRef>
          </c:val>
        </c:ser>
        <c:ser>
          <c:idx val="3"/>
          <c:order val="3"/>
          <c:tx>
            <c:strRef>
              <c:f>Sheet1!$E$1</c:f>
              <c:strCache>
                <c:ptCount val="1"/>
                <c:pt idx="0">
                  <c:v>Student Commuters</c:v>
                </c:pt>
              </c:strCache>
            </c:strRef>
          </c:tx>
          <c:invertIfNegative val="0"/>
          <c:dLbls>
            <c:dLbl>
              <c:idx val="0"/>
              <c:layout>
                <c:manualLayout>
                  <c:x val="1.5432098765432098E-3"/>
                  <c:y val="8.4180979826834645E-2"/>
                </c:manualLayout>
              </c:layout>
              <c:tx>
                <c:rich>
                  <a:bodyPr/>
                  <a:lstStyle/>
                  <a:p>
                    <a:r>
                      <a:rPr lang="en-US" sz="1200" dirty="0"/>
                      <a:t>27%</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4196E-3"/>
                  <c:y val="9.2599077809518107E-2"/>
                </c:manualLayout>
              </c:layout>
              <c:tx>
                <c:rich>
                  <a:bodyPr/>
                  <a:lstStyle/>
                  <a:p>
                    <a:r>
                      <a:rPr lang="en-US" sz="1200" dirty="0"/>
                      <a:t>36%</a:t>
                    </a: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0864197530864196E-3"/>
                  <c:y val="9.2599077809518163E-2"/>
                </c:manualLayout>
              </c:layout>
              <c:tx>
                <c:rich>
                  <a:bodyPr/>
                  <a:lstStyle/>
                  <a:p>
                    <a:r>
                      <a:rPr lang="en-US" sz="1200" dirty="0"/>
                      <a:t>47%</a:t>
                    </a:r>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6296296296296294E-3"/>
                  <c:y val="8.4180979826834645E-2"/>
                </c:manualLayout>
              </c:layout>
              <c:tx>
                <c:rich>
                  <a:bodyPr/>
                  <a:lstStyle/>
                  <a:p>
                    <a:r>
                      <a:rPr lang="en-US" sz="1200" dirty="0"/>
                      <a:t>64%</a:t>
                    </a:r>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6296296296296294E-3"/>
                  <c:y val="8.4180979826834645E-2"/>
                </c:manualLayout>
              </c:layout>
              <c:tx>
                <c:rich>
                  <a:bodyPr/>
                  <a:lstStyle/>
                  <a:p>
                    <a:r>
                      <a:rPr lang="en-US" sz="1200" dirty="0"/>
                      <a:t>19%</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CPA</c:v>
                </c:pt>
                <c:pt idx="1">
                  <c:v>Mini Dome</c:v>
                </c:pt>
                <c:pt idx="2">
                  <c:v>Burgin-Dossett</c:v>
                </c:pt>
                <c:pt idx="3">
                  <c:v>Sherrod Library</c:v>
                </c:pt>
                <c:pt idx="4">
                  <c:v>Other</c:v>
                </c:pt>
              </c:strCache>
            </c:strRef>
          </c:cat>
          <c:val>
            <c:numRef>
              <c:f>Sheet1!$E$2:$E$6</c:f>
              <c:numCache>
                <c:formatCode>0%</c:formatCode>
                <c:ptCount val="5"/>
                <c:pt idx="0">
                  <c:v>0.27</c:v>
                </c:pt>
                <c:pt idx="1">
                  <c:v>0.36</c:v>
                </c:pt>
                <c:pt idx="2">
                  <c:v>0.47</c:v>
                </c:pt>
                <c:pt idx="3">
                  <c:v>0.64</c:v>
                </c:pt>
                <c:pt idx="4">
                  <c:v>0.19</c:v>
                </c:pt>
              </c:numCache>
            </c:numRef>
          </c:val>
        </c:ser>
        <c:dLbls>
          <c:showLegendKey val="0"/>
          <c:showVal val="0"/>
          <c:showCatName val="0"/>
          <c:showSerName val="0"/>
          <c:showPercent val="0"/>
          <c:showBubbleSize val="0"/>
        </c:dLbls>
        <c:gapWidth val="150"/>
        <c:axId val="304440176"/>
        <c:axId val="304440568"/>
      </c:barChart>
      <c:catAx>
        <c:axId val="304440176"/>
        <c:scaling>
          <c:orientation val="minMax"/>
        </c:scaling>
        <c:delete val="0"/>
        <c:axPos val="b"/>
        <c:numFmt formatCode="General" sourceLinked="0"/>
        <c:majorTickMark val="out"/>
        <c:minorTickMark val="none"/>
        <c:tickLblPos val="nextTo"/>
        <c:crossAx val="304440568"/>
        <c:crosses val="autoZero"/>
        <c:auto val="1"/>
        <c:lblAlgn val="ctr"/>
        <c:lblOffset val="100"/>
        <c:noMultiLvlLbl val="0"/>
      </c:catAx>
      <c:valAx>
        <c:axId val="304440568"/>
        <c:scaling>
          <c:orientation val="minMax"/>
          <c:max val="1"/>
        </c:scaling>
        <c:delete val="0"/>
        <c:axPos val="l"/>
        <c:majorGridlines/>
        <c:numFmt formatCode="0%" sourceLinked="1"/>
        <c:majorTickMark val="out"/>
        <c:minorTickMark val="none"/>
        <c:tickLblPos val="nextTo"/>
        <c:crossAx val="30444017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1.5432098765432098E-3"/>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4764E-3"/>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0.71</c:v>
                </c:pt>
                <c:pt idx="1">
                  <c:v>0.28999999999999998</c:v>
                </c:pt>
              </c:numCache>
            </c:numRef>
          </c:val>
        </c:ser>
        <c:ser>
          <c:idx val="1"/>
          <c:order val="1"/>
          <c:tx>
            <c:strRef>
              <c:f>Sheet1!$C$1</c:f>
              <c:strCache>
                <c:ptCount val="1"/>
                <c:pt idx="0">
                  <c:v>All Students</c:v>
                </c:pt>
              </c:strCache>
            </c:strRef>
          </c:tx>
          <c:invertIfNegative val="0"/>
          <c:dLbls>
            <c:dLbl>
              <c:idx val="0"/>
              <c:layout>
                <c:manualLayout>
                  <c:x val="0"/>
                  <c:y val="0.1262714697402519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3632E-3"/>
                  <c:y val="0.13749560038382991"/>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0.69</c:v>
                </c:pt>
                <c:pt idx="1">
                  <c:v>0.31</c:v>
                </c:pt>
              </c:numCache>
            </c:numRef>
          </c:val>
        </c:ser>
        <c:ser>
          <c:idx val="2"/>
          <c:order val="2"/>
          <c:tx>
            <c:strRef>
              <c:f>Sheet1!$D$1</c:f>
              <c:strCache>
                <c:ptCount val="1"/>
                <c:pt idx="0">
                  <c:v>Student Residents</c:v>
                </c:pt>
              </c:strCache>
            </c:strRef>
          </c:tx>
          <c:invertIfNegative val="0"/>
          <c:dLbls>
            <c:dLbl>
              <c:idx val="0"/>
              <c:layout>
                <c:manualLayout>
                  <c:x val="0"/>
                  <c:y val="0.11785337175756851"/>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3188353506204095"/>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0.72</c:v>
                </c:pt>
                <c:pt idx="1">
                  <c:v>0.28000000000000003</c:v>
                </c:pt>
              </c:numCache>
            </c:numRef>
          </c:val>
        </c:ser>
        <c:ser>
          <c:idx val="3"/>
          <c:order val="3"/>
          <c:tx>
            <c:strRef>
              <c:f>Sheet1!$E$1</c:f>
              <c:strCache>
                <c:ptCount val="1"/>
                <c:pt idx="0">
                  <c:v>Student Commuters</c:v>
                </c:pt>
              </c:strCache>
            </c:strRef>
          </c:tx>
          <c:invertIfNegative val="0"/>
          <c:dLbls>
            <c:dLbl>
              <c:idx val="0"/>
              <c:layout>
                <c:manualLayout>
                  <c:x val="1.5432098765432098E-3"/>
                  <c:y val="0.11785337175756851"/>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3188353506204095"/>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Sheet1!$E$2:$E$3</c:f>
              <c:numCache>
                <c:formatCode>0%</c:formatCode>
                <c:ptCount val="2"/>
                <c:pt idx="0">
                  <c:v>0.68</c:v>
                </c:pt>
                <c:pt idx="1">
                  <c:v>0.32</c:v>
                </c:pt>
              </c:numCache>
            </c:numRef>
          </c:val>
        </c:ser>
        <c:dLbls>
          <c:showLegendKey val="0"/>
          <c:showVal val="0"/>
          <c:showCatName val="0"/>
          <c:showSerName val="0"/>
          <c:showPercent val="0"/>
          <c:showBubbleSize val="0"/>
        </c:dLbls>
        <c:gapWidth val="150"/>
        <c:axId val="304441352"/>
        <c:axId val="304441744"/>
      </c:barChart>
      <c:catAx>
        <c:axId val="304441352"/>
        <c:scaling>
          <c:orientation val="minMax"/>
        </c:scaling>
        <c:delete val="0"/>
        <c:axPos val="b"/>
        <c:numFmt formatCode="General" sourceLinked="0"/>
        <c:majorTickMark val="out"/>
        <c:minorTickMark val="none"/>
        <c:tickLblPos val="nextTo"/>
        <c:crossAx val="304441744"/>
        <c:crosses val="autoZero"/>
        <c:auto val="1"/>
        <c:lblAlgn val="ctr"/>
        <c:lblOffset val="100"/>
        <c:noMultiLvlLbl val="0"/>
      </c:catAx>
      <c:valAx>
        <c:axId val="304441744"/>
        <c:scaling>
          <c:orientation val="minMax"/>
          <c:max val="1"/>
        </c:scaling>
        <c:delete val="0"/>
        <c:axPos val="l"/>
        <c:majorGridlines/>
        <c:numFmt formatCode="0%" sourceLinked="1"/>
        <c:majorTickMark val="out"/>
        <c:minorTickMark val="none"/>
        <c:tickLblPos val="nextTo"/>
        <c:crossAx val="3044413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0"/>
                  <c:y val="0.11785337175756851"/>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6295081170409256E-3"/>
                  <c:y val="0.13188353506204095"/>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0.66</c:v>
                </c:pt>
                <c:pt idx="1">
                  <c:v>0.34</c:v>
                </c:pt>
              </c:numCache>
            </c:numRef>
          </c:val>
        </c:ser>
        <c:ser>
          <c:idx val="1"/>
          <c:order val="1"/>
          <c:tx>
            <c:strRef>
              <c:f>Sheet1!$C$1</c:f>
              <c:strCache>
                <c:ptCount val="1"/>
                <c:pt idx="0">
                  <c:v>All Students</c:v>
                </c:pt>
              </c:strCache>
            </c:strRef>
          </c:tx>
          <c:invertIfNegative val="0"/>
          <c:dLbls>
            <c:dLbl>
              <c:idx val="0"/>
              <c:layout>
                <c:manualLayout>
                  <c:x val="0"/>
                  <c:y val="0.1346895677229354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1532E-3"/>
                  <c:y val="0.13188353506204095"/>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0.7</c:v>
                </c:pt>
                <c:pt idx="1">
                  <c:v>0.3</c:v>
                </c:pt>
              </c:numCache>
            </c:numRef>
          </c:val>
        </c:ser>
        <c:ser>
          <c:idx val="2"/>
          <c:order val="2"/>
          <c:tx>
            <c:strRef>
              <c:f>Sheet1!$D$1</c:f>
              <c:strCache>
                <c:ptCount val="1"/>
                <c:pt idx="0">
                  <c:v>Student Residents</c:v>
                </c:pt>
              </c:strCache>
            </c:strRef>
          </c:tx>
          <c:invertIfNegative val="0"/>
          <c:dLbls>
            <c:dLbl>
              <c:idx val="0"/>
              <c:layout>
                <c:manualLayout>
                  <c:x val="0"/>
                  <c:y val="0.1346895677229354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3188353506204095"/>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0.7</c:v>
                </c:pt>
                <c:pt idx="1">
                  <c:v>0.3</c:v>
                </c:pt>
              </c:numCache>
            </c:numRef>
          </c:val>
        </c:ser>
        <c:ser>
          <c:idx val="3"/>
          <c:order val="3"/>
          <c:tx>
            <c:strRef>
              <c:f>Sheet1!$E$1</c:f>
              <c:strCache>
                <c:ptCount val="1"/>
                <c:pt idx="0">
                  <c:v>Student Commuters</c:v>
                </c:pt>
              </c:strCache>
            </c:strRef>
          </c:tx>
          <c:invertIfNegative val="0"/>
          <c:dLbls>
            <c:dLbl>
              <c:idx val="0"/>
              <c:layout>
                <c:manualLayout>
                  <c:x val="1.5432098765432098E-3"/>
                  <c:y val="0.1346895677229354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3188353506204095"/>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Sheet1!$E$2:$E$3</c:f>
              <c:numCache>
                <c:formatCode>0%</c:formatCode>
                <c:ptCount val="2"/>
                <c:pt idx="0">
                  <c:v>0.7</c:v>
                </c:pt>
                <c:pt idx="1">
                  <c:v>0.3</c:v>
                </c:pt>
              </c:numCache>
            </c:numRef>
          </c:val>
        </c:ser>
        <c:dLbls>
          <c:showLegendKey val="0"/>
          <c:showVal val="0"/>
          <c:showCatName val="0"/>
          <c:showSerName val="0"/>
          <c:showPercent val="0"/>
          <c:showBubbleSize val="0"/>
        </c:dLbls>
        <c:gapWidth val="150"/>
        <c:axId val="304955968"/>
        <c:axId val="304956360"/>
      </c:barChart>
      <c:catAx>
        <c:axId val="304955968"/>
        <c:scaling>
          <c:orientation val="minMax"/>
        </c:scaling>
        <c:delete val="0"/>
        <c:axPos val="b"/>
        <c:numFmt formatCode="General" sourceLinked="1"/>
        <c:majorTickMark val="out"/>
        <c:minorTickMark val="none"/>
        <c:tickLblPos val="nextTo"/>
        <c:crossAx val="304956360"/>
        <c:crosses val="autoZero"/>
        <c:auto val="1"/>
        <c:lblAlgn val="ctr"/>
        <c:lblOffset val="100"/>
        <c:noMultiLvlLbl val="0"/>
      </c:catAx>
      <c:valAx>
        <c:axId val="304956360"/>
        <c:scaling>
          <c:orientation val="minMax"/>
          <c:max val="1"/>
        </c:scaling>
        <c:delete val="0"/>
        <c:axPos val="l"/>
        <c:majorGridlines/>
        <c:numFmt formatCode="0%" sourceLinked="1"/>
        <c:majorTickMark val="out"/>
        <c:minorTickMark val="none"/>
        <c:tickLblPos val="nextTo"/>
        <c:crossAx val="30495596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0"/>
                  <c:y val="0.11785337175756845"/>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4764E-3"/>
                  <c:y val="0.13188353506204095"/>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0.54</c:v>
                </c:pt>
                <c:pt idx="1">
                  <c:v>0.46</c:v>
                </c:pt>
              </c:numCache>
            </c:numRef>
          </c:val>
        </c:ser>
        <c:ser>
          <c:idx val="1"/>
          <c:order val="1"/>
          <c:tx>
            <c:strRef>
              <c:f>Sheet1!$C$1</c:f>
              <c:strCache>
                <c:ptCount val="1"/>
                <c:pt idx="0">
                  <c:v>All Students</c:v>
                </c:pt>
              </c:strCache>
            </c:strRef>
          </c:tx>
          <c:invertIfNegative val="0"/>
          <c:dLbls>
            <c:dLbl>
              <c:idx val="0"/>
              <c:layout>
                <c:manualLayout>
                  <c:x val="0"/>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1532E-3"/>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0.51</c:v>
                </c:pt>
                <c:pt idx="1">
                  <c:v>0.49</c:v>
                </c:pt>
              </c:numCache>
            </c:numRef>
          </c:val>
        </c:ser>
        <c:ser>
          <c:idx val="2"/>
          <c:order val="2"/>
          <c:tx>
            <c:strRef>
              <c:f>Sheet1!$D$1</c:f>
              <c:strCache>
                <c:ptCount val="1"/>
                <c:pt idx="0">
                  <c:v>Student Residents</c:v>
                </c:pt>
              </c:strCache>
            </c:strRef>
          </c:tx>
          <c:invertIfNegative val="0"/>
          <c:dLbls>
            <c:dLbl>
              <c:idx val="0"/>
              <c:layout>
                <c:manualLayout>
                  <c:x val="0"/>
                  <c:y val="0.1262714697402519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2098E-3"/>
                  <c:y val="0.12346543707935748"/>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0.59</c:v>
                </c:pt>
                <c:pt idx="1">
                  <c:v>0.41</c:v>
                </c:pt>
              </c:numCache>
            </c:numRef>
          </c:val>
        </c:ser>
        <c:ser>
          <c:idx val="3"/>
          <c:order val="3"/>
          <c:tx>
            <c:strRef>
              <c:f>Sheet1!$E$1</c:f>
              <c:strCache>
                <c:ptCount val="1"/>
                <c:pt idx="0">
                  <c:v>Student Commuters</c:v>
                </c:pt>
              </c:strCache>
            </c:strRef>
          </c:tx>
          <c:invertIfNegative val="0"/>
          <c:dLbls>
            <c:dLbl>
              <c:idx val="0"/>
              <c:layout>
                <c:manualLayout>
                  <c:x val="1.5432098765432098E-3"/>
                  <c:y val="0.13188353506204095"/>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3188353506204098"/>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Sheet1!$E$2:$E$3</c:f>
              <c:numCache>
                <c:formatCode>0%</c:formatCode>
                <c:ptCount val="2"/>
                <c:pt idx="0">
                  <c:v>0.48</c:v>
                </c:pt>
                <c:pt idx="1">
                  <c:v>0.52</c:v>
                </c:pt>
              </c:numCache>
            </c:numRef>
          </c:val>
        </c:ser>
        <c:dLbls>
          <c:showLegendKey val="0"/>
          <c:showVal val="0"/>
          <c:showCatName val="0"/>
          <c:showSerName val="0"/>
          <c:showPercent val="0"/>
          <c:showBubbleSize val="0"/>
        </c:dLbls>
        <c:gapWidth val="150"/>
        <c:axId val="304957144"/>
        <c:axId val="304957536"/>
      </c:barChart>
      <c:catAx>
        <c:axId val="304957144"/>
        <c:scaling>
          <c:orientation val="minMax"/>
        </c:scaling>
        <c:delete val="0"/>
        <c:axPos val="b"/>
        <c:numFmt formatCode="General" sourceLinked="1"/>
        <c:majorTickMark val="out"/>
        <c:minorTickMark val="none"/>
        <c:tickLblPos val="nextTo"/>
        <c:crossAx val="304957536"/>
        <c:crosses val="autoZero"/>
        <c:auto val="1"/>
        <c:lblAlgn val="ctr"/>
        <c:lblOffset val="100"/>
        <c:noMultiLvlLbl val="0"/>
      </c:catAx>
      <c:valAx>
        <c:axId val="304957536"/>
        <c:scaling>
          <c:orientation val="minMax"/>
          <c:max val="1"/>
        </c:scaling>
        <c:delete val="0"/>
        <c:axPos val="l"/>
        <c:majorGridlines/>
        <c:numFmt formatCode="0%" sourceLinked="1"/>
        <c:majorTickMark val="out"/>
        <c:minorTickMark val="none"/>
        <c:tickLblPos val="nextTo"/>
        <c:crossAx val="304957144"/>
        <c:crosses val="autoZero"/>
        <c:crossBetween val="between"/>
        <c:majorUnit val="0.1"/>
        <c:minorUnit val="2.0000000000000004E-2"/>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0"/>
                  <c:y val="0.1206594044184629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4764E-3"/>
                  <c:y val="0.11224130643577962"/>
                </c:manualLayout>
              </c:layout>
              <c:tx>
                <c:rich>
                  <a:bodyPr/>
                  <a:lstStyle/>
                  <a:p>
                    <a:r>
                      <a:rPr lang="en-US" sz="1600" dirty="0"/>
                      <a:t>12%</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0.88</c:v>
                </c:pt>
                <c:pt idx="1">
                  <c:v>0.12</c:v>
                </c:pt>
              </c:numCache>
            </c:numRef>
          </c:val>
        </c:ser>
        <c:ser>
          <c:idx val="1"/>
          <c:order val="1"/>
          <c:tx>
            <c:strRef>
              <c:f>Sheet1!$C$1</c:f>
              <c:strCache>
                <c:ptCount val="1"/>
                <c:pt idx="0">
                  <c:v>All Students</c:v>
                </c:pt>
              </c:strCache>
            </c:strRef>
          </c:tx>
          <c:invertIfNegative val="0"/>
          <c:dLbls>
            <c:dLbl>
              <c:idx val="0"/>
              <c:layout>
                <c:manualLayout>
                  <c:x val="0"/>
                  <c:y val="9.259907780951810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629629629629573E-3"/>
                  <c:y val="4.2090489913417427E-2"/>
                </c:manualLayout>
              </c:layout>
              <c:tx>
                <c:rich>
                  <a:bodyPr/>
                  <a:lstStyle/>
                  <a:p>
                    <a:r>
                      <a:rPr lang="en-US" sz="1400" b="1" dirty="0"/>
                      <a:t>5%</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0.95</c:v>
                </c:pt>
                <c:pt idx="1">
                  <c:v>0.05</c:v>
                </c:pt>
              </c:numCache>
            </c:numRef>
          </c:val>
        </c:ser>
        <c:ser>
          <c:idx val="2"/>
          <c:order val="2"/>
          <c:tx>
            <c:strRef>
              <c:f>Sheet1!$D$1</c:f>
              <c:strCache>
                <c:ptCount val="1"/>
                <c:pt idx="0">
                  <c:v>Student Residents</c:v>
                </c:pt>
              </c:strCache>
            </c:strRef>
          </c:tx>
          <c:invertIfNegative val="0"/>
          <c:dLbls>
            <c:dLbl>
              <c:idx val="0"/>
              <c:layout>
                <c:manualLayout>
                  <c:x val="0"/>
                  <c:y val="7.856891450504566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4.7702555235206195E-2"/>
                </c:manualLayout>
              </c:layout>
              <c:tx>
                <c:rich>
                  <a:bodyPr/>
                  <a:lstStyle/>
                  <a:p>
                    <a:r>
                      <a:rPr lang="en-US" sz="1400" b="1" dirty="0"/>
                      <a:t>4%</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0.96</c:v>
                </c:pt>
                <c:pt idx="1">
                  <c:v>0.04</c:v>
                </c:pt>
              </c:numCache>
            </c:numRef>
          </c:val>
        </c:ser>
        <c:ser>
          <c:idx val="3"/>
          <c:order val="3"/>
          <c:tx>
            <c:strRef>
              <c:f>Sheet1!$E$1</c:f>
              <c:strCache>
                <c:ptCount val="1"/>
                <c:pt idx="0">
                  <c:v>Student Commuters</c:v>
                </c:pt>
              </c:strCache>
            </c:strRef>
          </c:tx>
          <c:invertIfNegative val="0"/>
          <c:dLbls>
            <c:dLbl>
              <c:idx val="0"/>
              <c:layout>
                <c:manualLayout>
                  <c:x val="1.5432098765432098E-3"/>
                  <c:y val="9.259907780951810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4.7702555235206195E-2"/>
                </c:manualLayout>
              </c:layout>
              <c:tx>
                <c:rich>
                  <a:bodyPr/>
                  <a:lstStyle/>
                  <a:p>
                    <a:r>
                      <a:rPr lang="en-US" sz="1400" b="1" dirty="0"/>
                      <a:t>6%</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Sheet1!$E$2:$E$3</c:f>
              <c:numCache>
                <c:formatCode>0%</c:formatCode>
                <c:ptCount val="2"/>
                <c:pt idx="0">
                  <c:v>0.94</c:v>
                </c:pt>
                <c:pt idx="1">
                  <c:v>0.06</c:v>
                </c:pt>
              </c:numCache>
            </c:numRef>
          </c:val>
        </c:ser>
        <c:dLbls>
          <c:showLegendKey val="0"/>
          <c:showVal val="0"/>
          <c:showCatName val="0"/>
          <c:showSerName val="0"/>
          <c:showPercent val="0"/>
          <c:showBubbleSize val="0"/>
        </c:dLbls>
        <c:gapWidth val="150"/>
        <c:axId val="304958320"/>
        <c:axId val="304958712"/>
      </c:barChart>
      <c:catAx>
        <c:axId val="304958320"/>
        <c:scaling>
          <c:orientation val="minMax"/>
        </c:scaling>
        <c:delete val="0"/>
        <c:axPos val="b"/>
        <c:numFmt formatCode="General" sourceLinked="1"/>
        <c:majorTickMark val="out"/>
        <c:minorTickMark val="none"/>
        <c:tickLblPos val="nextTo"/>
        <c:crossAx val="304958712"/>
        <c:crosses val="autoZero"/>
        <c:auto val="1"/>
        <c:lblAlgn val="ctr"/>
        <c:lblOffset val="100"/>
        <c:noMultiLvlLbl val="0"/>
      </c:catAx>
      <c:valAx>
        <c:axId val="304958712"/>
        <c:scaling>
          <c:orientation val="minMax"/>
          <c:max val="1"/>
        </c:scaling>
        <c:delete val="0"/>
        <c:axPos val="l"/>
        <c:majorGridlines/>
        <c:numFmt formatCode="0%" sourceLinked="1"/>
        <c:majorTickMark val="out"/>
        <c:minorTickMark val="none"/>
        <c:tickLblPos val="nextTo"/>
        <c:crossAx val="304958320"/>
        <c:crosses val="autoZero"/>
        <c:crossBetween val="between"/>
        <c:majorUnit val="0.1"/>
        <c:minorUnit val="2.0000000000000004E-2"/>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Faculty/Staff</c:v>
                </c:pt>
              </c:strCache>
            </c:strRef>
          </c:tx>
          <c:invertIfNegative val="0"/>
          <c:dLbls>
            <c:dLbl>
              <c:idx val="0"/>
              <c:layout>
                <c:manualLayout>
                  <c:x val="0"/>
                  <c:y val="0.14310766570561886"/>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3632E-3"/>
                  <c:y val="0.12065940441846289"/>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0.83</c:v>
                </c:pt>
                <c:pt idx="1">
                  <c:v>0.17</c:v>
                </c:pt>
              </c:numCache>
            </c:numRef>
          </c:val>
        </c:ser>
        <c:ser>
          <c:idx val="1"/>
          <c:order val="1"/>
          <c:tx>
            <c:strRef>
              <c:f>Sheet1!$C$1</c:f>
              <c:strCache>
                <c:ptCount val="1"/>
                <c:pt idx="0">
                  <c:v>All Students</c:v>
                </c:pt>
              </c:strCache>
            </c:strRef>
          </c:tx>
          <c:invertIfNegative val="0"/>
          <c:dLbls>
            <c:dLbl>
              <c:idx val="0"/>
              <c:layout>
                <c:manualLayout>
                  <c:x val="0"/>
                  <c:y val="0.11785337175756851"/>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1532E-3"/>
                  <c:y val="0.11504733909667401"/>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c:formatCode>
                <c:ptCount val="2"/>
                <c:pt idx="0">
                  <c:v>0.72</c:v>
                </c:pt>
                <c:pt idx="1">
                  <c:v>0.28000000000000003</c:v>
                </c:pt>
              </c:numCache>
            </c:numRef>
          </c:val>
        </c:ser>
        <c:ser>
          <c:idx val="2"/>
          <c:order val="2"/>
          <c:tx>
            <c:strRef>
              <c:f>Sheet1!$D$1</c:f>
              <c:strCache>
                <c:ptCount val="1"/>
                <c:pt idx="0">
                  <c:v>Student Residents</c:v>
                </c:pt>
              </c:strCache>
            </c:strRef>
          </c:tx>
          <c:invertIfNegative val="0"/>
          <c:dLbls>
            <c:dLbl>
              <c:idx val="0"/>
              <c:layout>
                <c:manualLayout>
                  <c:x val="0"/>
                  <c:y val="0.11785337175756851"/>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3188353506204095"/>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Sheet1!$D$2:$D$3</c:f>
              <c:numCache>
                <c:formatCode>0%</c:formatCode>
                <c:ptCount val="2"/>
                <c:pt idx="0">
                  <c:v>0.68</c:v>
                </c:pt>
                <c:pt idx="1">
                  <c:v>0.32</c:v>
                </c:pt>
              </c:numCache>
            </c:numRef>
          </c:val>
        </c:ser>
        <c:ser>
          <c:idx val="3"/>
          <c:order val="3"/>
          <c:tx>
            <c:strRef>
              <c:f>Sheet1!$E$1</c:f>
              <c:strCache>
                <c:ptCount val="1"/>
                <c:pt idx="0">
                  <c:v>Student Commuters</c:v>
                </c:pt>
              </c:strCache>
            </c:strRef>
          </c:tx>
          <c:invertIfNegative val="0"/>
          <c:dLbls>
            <c:dLbl>
              <c:idx val="0"/>
              <c:layout>
                <c:manualLayout>
                  <c:x val="0"/>
                  <c:y val="0.11504733909667401"/>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3188353506204095"/>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vert="horz" anchor="t" anchorCtr="0"/>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Sheet1!$E$2:$E$3</c:f>
              <c:numCache>
                <c:formatCode>0%</c:formatCode>
                <c:ptCount val="2"/>
                <c:pt idx="0">
                  <c:v>0.74</c:v>
                </c:pt>
                <c:pt idx="1">
                  <c:v>0.26</c:v>
                </c:pt>
              </c:numCache>
            </c:numRef>
          </c:val>
        </c:ser>
        <c:dLbls>
          <c:showLegendKey val="0"/>
          <c:showVal val="0"/>
          <c:showCatName val="0"/>
          <c:showSerName val="0"/>
          <c:showPercent val="0"/>
          <c:showBubbleSize val="0"/>
        </c:dLbls>
        <c:gapWidth val="150"/>
        <c:axId val="304959496"/>
        <c:axId val="305421496"/>
      </c:barChart>
      <c:catAx>
        <c:axId val="304959496"/>
        <c:scaling>
          <c:orientation val="minMax"/>
        </c:scaling>
        <c:delete val="0"/>
        <c:axPos val="b"/>
        <c:numFmt formatCode="General" sourceLinked="1"/>
        <c:majorTickMark val="out"/>
        <c:minorTickMark val="none"/>
        <c:tickLblPos val="nextTo"/>
        <c:crossAx val="305421496"/>
        <c:crosses val="autoZero"/>
        <c:auto val="1"/>
        <c:lblAlgn val="ctr"/>
        <c:lblOffset val="100"/>
        <c:noMultiLvlLbl val="0"/>
      </c:catAx>
      <c:valAx>
        <c:axId val="305421496"/>
        <c:scaling>
          <c:orientation val="minMax"/>
          <c:max val="1"/>
        </c:scaling>
        <c:delete val="0"/>
        <c:axPos val="l"/>
        <c:majorGridlines/>
        <c:numFmt formatCode="0%" sourceLinked="1"/>
        <c:majorTickMark val="out"/>
        <c:minorTickMark val="none"/>
        <c:tickLblPos val="nextTo"/>
        <c:crossAx val="30495949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E8106F-ACA5-4D82-9289-F7D49E2EF3E9}" type="datetimeFigureOut">
              <a:rPr lang="en-US" smtClean="0"/>
              <a:t>10/17/2016</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82162C62-DBE2-41BA-B5D8-85B8BEBFDBBF}"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E8106F-ACA5-4D82-9289-F7D49E2EF3E9}"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62C62-DBE2-41BA-B5D8-85B8BEBFDB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E8106F-ACA5-4D82-9289-F7D49E2EF3E9}"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82162C62-DBE2-41BA-B5D8-85B8BEBFDBBF}"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E8106F-ACA5-4D82-9289-F7D49E2EF3E9}"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62C62-DBE2-41BA-B5D8-85B8BEBFDB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E8106F-ACA5-4D82-9289-F7D49E2EF3E9}" type="datetimeFigureOut">
              <a:rPr lang="en-US" smtClean="0"/>
              <a:t>10/17/2016</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82162C62-DBE2-41BA-B5D8-85B8BEBFDBBF}"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E8106F-ACA5-4D82-9289-F7D49E2EF3E9}"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62C62-DBE2-41BA-B5D8-85B8BEBFDB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E8106F-ACA5-4D82-9289-F7D49E2EF3E9}"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162C62-DBE2-41BA-B5D8-85B8BEBFDBB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E8106F-ACA5-4D82-9289-F7D49E2EF3E9}"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162C62-DBE2-41BA-B5D8-85B8BEBFDB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E8106F-ACA5-4D82-9289-F7D49E2EF3E9}"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162C62-DBE2-41BA-B5D8-85B8BEBFDB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E8106F-ACA5-4D82-9289-F7D49E2EF3E9}"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62C62-DBE2-41BA-B5D8-85B8BEBFDBBF}"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77E8106F-ACA5-4D82-9289-F7D49E2EF3E9}"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62C62-DBE2-41BA-B5D8-85B8BEBFDBBF}"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7E8106F-ACA5-4D82-9289-F7D49E2EF3E9}" type="datetimeFigureOut">
              <a:rPr lang="en-US" smtClean="0"/>
              <a:t>10/17/2016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2162C62-DBE2-41BA-B5D8-85B8BEBFDBBF}"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ETSU Parking Survey 2015</a:t>
            </a:r>
            <a:endParaRPr lang="en-US" dirty="0"/>
          </a:p>
        </p:txBody>
      </p:sp>
      <p:sp>
        <p:nvSpPr>
          <p:cNvPr id="3" name="Subtitle 2"/>
          <p:cNvSpPr>
            <a:spLocks noGrp="1"/>
          </p:cNvSpPr>
          <p:nvPr>
            <p:ph type="subTitle" idx="1"/>
          </p:nvPr>
        </p:nvSpPr>
        <p:spPr/>
        <p:txBody>
          <a:bodyPr/>
          <a:lstStyle/>
          <a:p>
            <a:r>
              <a:rPr lang="en-US" dirty="0" smtClean="0"/>
              <a:t>- RESULTS - </a:t>
            </a:r>
            <a:endParaRPr lang="en-US" dirty="0"/>
          </a:p>
        </p:txBody>
      </p:sp>
    </p:spTree>
    <p:extLst>
      <p:ext uri="{BB962C8B-B14F-4D97-AF65-F5344CB8AC3E}">
        <p14:creationId xmlns:p14="http://schemas.microsoft.com/office/powerpoint/2010/main" val="4259049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Do you feel that the Pedestrian Mall is an adequate/desired location to host events like the Farmer’s Market?</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077004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78230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Would you support an increase in fines as a deterrent to prevent </a:t>
            </a:r>
            <a:br>
              <a:rPr lang="en-US" sz="2800" dirty="0" smtClean="0"/>
            </a:br>
            <a:r>
              <a:rPr lang="en-US" sz="2800" dirty="0" smtClean="0"/>
              <a:t>individuals from parking in such ways that interfere with your ability </a:t>
            </a:r>
            <a:br>
              <a:rPr lang="en-US" sz="2800" dirty="0" smtClean="0"/>
            </a:br>
            <a:r>
              <a:rPr lang="en-US" sz="2800" dirty="0" smtClean="0"/>
              <a:t>to use parking spaces that should be available to you?</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583527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810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Should new construction projects that utilize existing parking spaces include budgeting to replace that parking in another location?</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4668795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1090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11664"/>
          </a:xfrm>
        </p:spPr>
        <p:txBody>
          <a:bodyPr>
            <a:noAutofit/>
          </a:bodyPr>
          <a:lstStyle/>
          <a:p>
            <a:r>
              <a:rPr lang="en-US" sz="2800" dirty="0" smtClean="0"/>
              <a:t>Do you feel that all persons/entities (vendors, event participants, visitors, etc.) utilizing parking spaces on the ETSU campus should pay to use such spaces? </a:t>
            </a:r>
            <a:br>
              <a:rPr lang="en-US" sz="2800" dirty="0" smtClean="0"/>
            </a:b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750435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1098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If BucShot service was provided, would you consider parking in remote, off-campus parking locations?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958744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4743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Do you feel that there are adequate sidewalks and crosswalks currently available on the ETSU campus?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050845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43379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Do you feel that there is adequate parking directional signage throughout the ETSU campus?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243241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22580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Do you feel that there is adequate driving directional signage throughout the ETSU campus?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745231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78448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Do you feel that there is adequate walking directional signage throughout the ETSU campus?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700204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3021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Would you be more likely to carpool to campus if there was more available carpool parking available in premier locations?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935390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852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Campus Parking Survey</a:t>
            </a:r>
            <a:endParaRPr lang="en-US" dirty="0"/>
          </a:p>
        </p:txBody>
      </p:sp>
      <p:sp>
        <p:nvSpPr>
          <p:cNvPr id="6" name="Content Placeholder 5"/>
          <p:cNvSpPr>
            <a:spLocks noGrp="1"/>
          </p:cNvSpPr>
          <p:nvPr>
            <p:ph idx="1"/>
          </p:nvPr>
        </p:nvSpPr>
        <p:spPr>
          <a:xfrm>
            <a:off x="457200" y="1676400"/>
            <a:ext cx="8229600" cy="4525963"/>
          </a:xfrm>
        </p:spPr>
        <p:txBody>
          <a:bodyPr>
            <a:normAutofit/>
          </a:bodyPr>
          <a:lstStyle/>
          <a:p>
            <a:r>
              <a:rPr lang="en-US" dirty="0" smtClean="0"/>
              <a:t>Worked with David Smith of Human Resources to produce.</a:t>
            </a:r>
          </a:p>
          <a:p>
            <a:r>
              <a:rPr lang="en-US" dirty="0" smtClean="0"/>
              <a:t>Reviewed all initial Committee parking proposals to determine relevant questions.</a:t>
            </a:r>
          </a:p>
          <a:p>
            <a:r>
              <a:rPr lang="en-US" dirty="0" smtClean="0"/>
              <a:t>Survey emailed to all ETSU faculty, staff, and students.</a:t>
            </a:r>
          </a:p>
          <a:p>
            <a:r>
              <a:rPr lang="en-US" dirty="0" smtClean="0"/>
              <a:t>September 29, 2015 – October 9, 2015</a:t>
            </a:r>
          </a:p>
          <a:p>
            <a:r>
              <a:rPr lang="en-US" dirty="0" smtClean="0"/>
              <a:t>Approximately </a:t>
            </a:r>
            <a:r>
              <a:rPr lang="en-US" b="1" dirty="0" smtClean="0"/>
              <a:t>3,316</a:t>
            </a:r>
            <a:r>
              <a:rPr lang="en-US" dirty="0" smtClean="0"/>
              <a:t> completed surveys received:</a:t>
            </a:r>
          </a:p>
          <a:p>
            <a:pPr lvl="1"/>
            <a:r>
              <a:rPr lang="en-US" b="1" dirty="0" smtClean="0"/>
              <a:t>2,425</a:t>
            </a:r>
            <a:r>
              <a:rPr lang="en-US" dirty="0" smtClean="0"/>
              <a:t> students</a:t>
            </a:r>
          </a:p>
          <a:p>
            <a:pPr lvl="1"/>
            <a:r>
              <a:rPr lang="en-US" b="1" dirty="0" smtClean="0"/>
              <a:t>891</a:t>
            </a:r>
            <a:r>
              <a:rPr lang="en-US" dirty="0" smtClean="0"/>
              <a:t> faculty/staff</a:t>
            </a:r>
          </a:p>
          <a:p>
            <a:r>
              <a:rPr lang="en-US" dirty="0" smtClean="0"/>
              <a:t>All survey results available in additional report.</a:t>
            </a:r>
          </a:p>
          <a:p>
            <a:r>
              <a:rPr lang="en-US" dirty="0" smtClean="0"/>
              <a:t>Allowed Committee to narrow final parking proposals.</a:t>
            </a:r>
          </a:p>
          <a:p>
            <a:pPr marL="457200" lvl="1" indent="0">
              <a:buNone/>
            </a:pPr>
            <a:endParaRPr lang="en-US" dirty="0" smtClean="0"/>
          </a:p>
        </p:txBody>
      </p:sp>
    </p:spTree>
    <p:extLst>
      <p:ext uri="{BB962C8B-B14F-4D97-AF65-F5344CB8AC3E}">
        <p14:creationId xmlns:p14="http://schemas.microsoft.com/office/powerpoint/2010/main" val="12746060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Do you support the construction of a </a:t>
            </a:r>
            <a:br>
              <a:rPr lang="en-US" sz="4000" dirty="0" smtClean="0"/>
            </a:br>
            <a:r>
              <a:rPr lang="en-US" sz="4000" dirty="0" smtClean="0"/>
              <a:t>second parking garage on campus?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055357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57538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Would you support the extension of coverage enforcement times for designated parking lots/spaces from the current 730 am-330 pm to 730 am-500pm?</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349347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3040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Should the CPA remain open during game times </a:t>
            </a:r>
            <a:br>
              <a:rPr lang="en-US" sz="4000" dirty="0" smtClean="0"/>
            </a:br>
            <a:r>
              <a:rPr lang="en-US" sz="4000" dirty="0" smtClean="0"/>
              <a:t>on days of home football games on campus?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556760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49673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Should parking lots be cleared or blocked off near the stadium on days when classes are in session for football game event parking?</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4220198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49735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Would you support moving all event parking to peripheral campus parking areas with shuttle service to bring participants to </a:t>
            </a:r>
            <a:r>
              <a:rPr lang="en-US" sz="2800" smtClean="0"/>
              <a:t>designated </a:t>
            </a:r>
            <a:r>
              <a:rPr lang="en-US" sz="2800" smtClean="0"/>
              <a:t>event </a:t>
            </a:r>
            <a:r>
              <a:rPr lang="en-US" sz="2800" dirty="0" smtClean="0"/>
              <a:t>sites on campus?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122872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71930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Survey Respondents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823784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4412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Do you feel that there is a need for an extra Gold Route BucShot shuttle from BucRidge to the west side of campus?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7028652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94081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Do you feel safe on the ETSU campus while walking in or to and from outer perimeter parking lots during the day?</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46215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2051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Do you feel safe on the ETSU campus while walking in or to and from outer perimeter parking lots during the night?</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19867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212706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Do you feel safe on the ETSU campus while walking in or to and from the parking garage during the day?</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551195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072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t>Would you support a proposal to increase the amount of time between classes from 10 to 15 minutes in order to allow for more travel time?</a:t>
            </a:r>
            <a:endParaRPr lang="en-US" sz="32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293268786"/>
              </p:ext>
            </p:extLst>
          </p:nvPr>
        </p:nvGraphicFramePr>
        <p:xfrm>
          <a:off x="457200" y="17526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82799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Do you feel safe on the ETSU campus while walking in or to and from the parking garage during the night?</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150480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67864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If a </a:t>
            </a:r>
            <a:r>
              <a:rPr lang="en-US" sz="3600" dirty="0" err="1" smtClean="0"/>
              <a:t>RideShare</a:t>
            </a:r>
            <a:r>
              <a:rPr lang="en-US" sz="3600" dirty="0" smtClean="0"/>
              <a:t> Board opportunity was available on the ETSU campus, would you be likely to utilize these services?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432537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8656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If a Third Party Car Share opportunity was available on the ETSU campus, would you be likely to utilize these services?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556113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987222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When ETSU football returns to campus in 2017, should Student Affairs and other student organizations have their own designated parking space area?</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346158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73894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Which area would you prefer be </a:t>
            </a:r>
            <a:br>
              <a:rPr lang="en-US" sz="4000" dirty="0" smtClean="0"/>
            </a:br>
            <a:r>
              <a:rPr lang="en-US" sz="4000" dirty="0" smtClean="0"/>
              <a:t>set aside for student organizations?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835636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05839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Summary of Submitted Student Comments</a:t>
            </a:r>
            <a:endParaRPr lang="en-US" sz="3600" dirty="0"/>
          </a:p>
        </p:txBody>
      </p:sp>
      <p:sp>
        <p:nvSpPr>
          <p:cNvPr id="5" name="Content Placeholder 4"/>
          <p:cNvSpPr>
            <a:spLocks noGrp="1"/>
          </p:cNvSpPr>
          <p:nvPr>
            <p:ph idx="1"/>
          </p:nvPr>
        </p:nvSpPr>
        <p:spPr>
          <a:xfrm>
            <a:off x="438912" y="1719072"/>
            <a:ext cx="8247888" cy="4986528"/>
          </a:xfrm>
        </p:spPr>
        <p:txBody>
          <a:bodyPr>
            <a:normAutofit fontScale="85000" lnSpcReduction="20000"/>
          </a:bodyPr>
          <a:lstStyle/>
          <a:p>
            <a:r>
              <a:rPr lang="en-US" dirty="0" smtClean="0"/>
              <a:t>Survey needed option to allow for comments.</a:t>
            </a:r>
          </a:p>
          <a:p>
            <a:r>
              <a:rPr lang="en-US" dirty="0" smtClean="0"/>
              <a:t>Crosswalk and stop light needed in front of Carnegie.</a:t>
            </a:r>
          </a:p>
          <a:p>
            <a:r>
              <a:rPr lang="en-US" dirty="0" smtClean="0"/>
              <a:t>After 3:30 pm we are able to find parking closer to buildings for night classes.</a:t>
            </a:r>
          </a:p>
          <a:p>
            <a:r>
              <a:rPr lang="en-US" dirty="0" smtClean="0"/>
              <a:t>Need better directional/informational signage on both campuses (main and VA).</a:t>
            </a:r>
          </a:p>
          <a:p>
            <a:r>
              <a:rPr lang="en-US" dirty="0" smtClean="0"/>
              <a:t>Too many faculty/staff parking spots that are not used throughout the week.</a:t>
            </a:r>
          </a:p>
          <a:p>
            <a:r>
              <a:rPr lang="en-US" dirty="0" smtClean="0"/>
              <a:t>Motorcycle lot behind Brown Hall needs to be resurfaced.</a:t>
            </a:r>
          </a:p>
          <a:p>
            <a:r>
              <a:rPr lang="en-US" dirty="0" smtClean="0"/>
              <a:t>Lack of enough student parking near Carter Hall.</a:t>
            </a:r>
          </a:p>
          <a:p>
            <a:r>
              <a:rPr lang="en-US" dirty="0" smtClean="0"/>
              <a:t>Dorm residents should be assigned specific lots/spaces.</a:t>
            </a:r>
          </a:p>
        </p:txBody>
      </p:sp>
      <p:pic>
        <p:nvPicPr>
          <p:cNvPr id="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345" t="27601" r="9036" b="28242"/>
          <a:stretch/>
        </p:blipFill>
        <p:spPr bwMode="auto">
          <a:xfrm>
            <a:off x="7162800" y="228600"/>
            <a:ext cx="1078194" cy="998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81154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Summary of Submitted Faculty/Staff Comments</a:t>
            </a:r>
            <a:endParaRPr lang="en-US" sz="3200" dirty="0"/>
          </a:p>
        </p:txBody>
      </p:sp>
      <p:sp>
        <p:nvSpPr>
          <p:cNvPr id="3" name="Content Placeholder 2"/>
          <p:cNvSpPr>
            <a:spLocks noGrp="1"/>
          </p:cNvSpPr>
          <p:nvPr>
            <p:ph idx="1"/>
          </p:nvPr>
        </p:nvSpPr>
        <p:spPr>
          <a:xfrm>
            <a:off x="152400" y="1649506"/>
            <a:ext cx="8857488" cy="5181600"/>
          </a:xfrm>
        </p:spPr>
        <p:txBody>
          <a:bodyPr>
            <a:normAutofit fontScale="70000" lnSpcReduction="20000"/>
          </a:bodyPr>
          <a:lstStyle/>
          <a:p>
            <a:r>
              <a:rPr lang="en-US" dirty="0" smtClean="0"/>
              <a:t>Survey should have provided more answer options (NA, I Don’t Know, Not Enough Information, etc.)</a:t>
            </a:r>
          </a:p>
          <a:p>
            <a:r>
              <a:rPr lang="en-US" dirty="0" smtClean="0"/>
              <a:t>Promote walking, biking, and public transportation.</a:t>
            </a:r>
          </a:p>
          <a:p>
            <a:r>
              <a:rPr lang="en-US" dirty="0" smtClean="0"/>
              <a:t>Bring back BucShot service from VA to main campus.</a:t>
            </a:r>
          </a:p>
          <a:p>
            <a:r>
              <a:rPr lang="en-US" dirty="0" smtClean="0"/>
              <a:t>Survey did not address disability parking and accessibility.</a:t>
            </a:r>
          </a:p>
          <a:p>
            <a:r>
              <a:rPr lang="en-US" dirty="0" smtClean="0"/>
              <a:t>Limited faculty/staff parking around Lamb and Sam Wilson halls (west side of campus)</a:t>
            </a:r>
          </a:p>
          <a:p>
            <a:r>
              <a:rPr lang="en-US" dirty="0" smtClean="0"/>
              <a:t>If you need to leave campus during the day, you will not find parking when you return.</a:t>
            </a:r>
          </a:p>
          <a:p>
            <a:r>
              <a:rPr lang="en-US" dirty="0" smtClean="0"/>
              <a:t>East exit to parking garage should be right turn only.</a:t>
            </a:r>
          </a:p>
          <a:p>
            <a:r>
              <a:rPr lang="en-US" dirty="0" smtClean="0"/>
              <a:t>Line-of-sight issue at intersection of </a:t>
            </a:r>
            <a:r>
              <a:rPr lang="en-US" dirty="0" err="1" smtClean="0"/>
              <a:t>Beller</a:t>
            </a:r>
            <a:r>
              <a:rPr lang="en-US" dirty="0" smtClean="0"/>
              <a:t> and North </a:t>
            </a:r>
            <a:r>
              <a:rPr lang="en-US" dirty="0" err="1" smtClean="0"/>
              <a:t>Dossett</a:t>
            </a:r>
            <a:r>
              <a:rPr lang="en-US" dirty="0" smtClean="0"/>
              <a:t> Drives.</a:t>
            </a:r>
          </a:p>
          <a:p>
            <a:r>
              <a:rPr lang="en-US" dirty="0" smtClean="0"/>
              <a:t>Roundabout at garage is dangerous, because many do not know how to negotiate, especially with respect to pedestrian crossings.</a:t>
            </a:r>
          </a:p>
          <a:p>
            <a:r>
              <a:rPr lang="en-US" dirty="0" smtClean="0"/>
              <a:t>Bus stop at John Roberts Bell and South </a:t>
            </a:r>
            <a:r>
              <a:rPr lang="en-US" dirty="0" err="1" smtClean="0"/>
              <a:t>Dossett</a:t>
            </a:r>
            <a:r>
              <a:rPr lang="en-US" dirty="0" smtClean="0"/>
              <a:t> Drive needs to be relocated. Have shuttle make right run onto South </a:t>
            </a:r>
            <a:r>
              <a:rPr lang="en-US" dirty="0" err="1" smtClean="0"/>
              <a:t>Dossett</a:t>
            </a:r>
            <a:r>
              <a:rPr lang="en-US" dirty="0" smtClean="0"/>
              <a:t> Drive and then U-turn.</a:t>
            </a:r>
            <a:endParaRPr lang="en-US" dirty="0"/>
          </a:p>
        </p:txBody>
      </p:sp>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011" t="16965" r="17624" b="18330"/>
          <a:stretch/>
        </p:blipFill>
        <p:spPr bwMode="auto">
          <a:xfrm>
            <a:off x="7162800" y="228600"/>
            <a:ext cx="1083892" cy="1038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18060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Thank You</a:t>
            </a:r>
            <a:endParaRPr lang="en-US" dirty="0"/>
          </a:p>
        </p:txBody>
      </p:sp>
      <p:sp>
        <p:nvSpPr>
          <p:cNvPr id="6" name="Text Placeholder 5"/>
          <p:cNvSpPr>
            <a:spLocks noGrp="1"/>
          </p:cNvSpPr>
          <p:nvPr>
            <p:ph type="body" idx="1"/>
          </p:nvPr>
        </p:nvSpPr>
        <p:spPr/>
        <p:txBody>
          <a:bodyPr>
            <a:normAutofit fontScale="77500" lnSpcReduction="20000"/>
          </a:bodyPr>
          <a:lstStyle/>
          <a:p>
            <a:r>
              <a:rPr lang="en-US" dirty="0" smtClean="0"/>
              <a:t>ETSU Parking, Traffic, and Security Advisory Committee</a:t>
            </a:r>
          </a:p>
          <a:p>
            <a:r>
              <a:rPr lang="en-US" dirty="0" smtClean="0"/>
              <a:t>2015</a:t>
            </a:r>
            <a:endParaRPr lang="en-US" dirty="0"/>
          </a:p>
        </p:txBody>
      </p:sp>
    </p:spTree>
    <p:extLst>
      <p:ext uri="{BB962C8B-B14F-4D97-AF65-F5344CB8AC3E}">
        <p14:creationId xmlns:p14="http://schemas.microsoft.com/office/powerpoint/2010/main" val="1728727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Would you pay a little extra for meter parking to support the technology to provide the availability of pay-by-phone meters?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702561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1075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Do you feel that there is sufficient availability of metered parking in strategic areas on campus?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7370779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6894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Which areas do you feel would benefit from the </a:t>
            </a:r>
            <a:br>
              <a:rPr lang="en-US" sz="4000" dirty="0" smtClean="0"/>
            </a:br>
            <a:r>
              <a:rPr lang="en-US" sz="4000" dirty="0" smtClean="0"/>
              <a:t>addition of metered parking spaces?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764047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7273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Do you support a proposed addition of a traffic light at the corner of Sherrod Drive and State of Franklin Road?</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185099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12148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Considering the future goal of 18,000 students, do you feel that it </a:t>
            </a:r>
            <a:br>
              <a:rPr lang="en-US" sz="2800" dirty="0" smtClean="0"/>
            </a:br>
            <a:r>
              <a:rPr lang="en-US" sz="2800" dirty="0" smtClean="0"/>
              <a:t>would be in the University’s best interest to contract with the </a:t>
            </a:r>
            <a:br>
              <a:rPr lang="en-US" sz="2800" dirty="0" smtClean="0"/>
            </a:br>
            <a:r>
              <a:rPr lang="en-US" sz="2800" dirty="0" smtClean="0"/>
              <a:t>Millennium Center to utilize their parking garage if needed?</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814476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9054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If the need arises to utilize adjacent areas of campus, such as </a:t>
            </a:r>
            <a:br>
              <a:rPr lang="en-US" sz="2800" dirty="0" smtClean="0"/>
            </a:br>
            <a:r>
              <a:rPr lang="en-US" sz="2800" dirty="0" smtClean="0"/>
              <a:t>the Millennium Center garage, do you feel that BucShot </a:t>
            </a:r>
            <a:br>
              <a:rPr lang="en-US" sz="2800" dirty="0" smtClean="0"/>
            </a:br>
            <a:r>
              <a:rPr lang="en-US" sz="2800" dirty="0" smtClean="0"/>
              <a:t>shuttle service should be provided to these areas?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771376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55054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TM01790490[[fn=Decatur]]</Template>
  <TotalTime>173</TotalTime>
  <Words>1153</Words>
  <Application>Microsoft Office PowerPoint</Application>
  <PresentationFormat>On-screen Show (4:3)</PresentationFormat>
  <Paragraphs>262</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Bodoni MT Condensed</vt:lpstr>
      <vt:lpstr>Courier New</vt:lpstr>
      <vt:lpstr>Franklin Gothic Book</vt:lpstr>
      <vt:lpstr>Wingdings</vt:lpstr>
      <vt:lpstr>Decatur</vt:lpstr>
      <vt:lpstr>ETSU Parking Survey 2015</vt:lpstr>
      <vt:lpstr>Campus Parking Survey</vt:lpstr>
      <vt:lpstr>Would you support a proposal to increase the amount of time between classes from 10 to 15 minutes in order to allow for more travel time?</vt:lpstr>
      <vt:lpstr>Would you pay a little extra for meter parking to support the technology to provide the availability of pay-by-phone meters?</vt:lpstr>
      <vt:lpstr>Do you feel that there is sufficient availability of metered parking in strategic areas on campus?</vt:lpstr>
      <vt:lpstr>Which areas do you feel would benefit from the  addition of metered parking spaces?</vt:lpstr>
      <vt:lpstr>Do you support a proposed addition of a traffic light at the corner of Sherrod Drive and State of Franklin Road?</vt:lpstr>
      <vt:lpstr>Considering the future goal of 18,000 students, do you feel that it  would be in the University’s best interest to contract with the  Millennium Center to utilize their parking garage if needed?</vt:lpstr>
      <vt:lpstr>If the need arises to utilize adjacent areas of campus, such as  the Millennium Center garage, do you feel that BucShot  shuttle service should be provided to these areas?</vt:lpstr>
      <vt:lpstr>Do you feel that the Pedestrian Mall is an adequate/desired location to host events like the Farmer’s Market?</vt:lpstr>
      <vt:lpstr>Would you support an increase in fines as a deterrent to prevent  individuals from parking in such ways that interfere with your ability  to use parking spaces that should be available to you?</vt:lpstr>
      <vt:lpstr>Should new construction projects that utilize existing parking spaces include budgeting to replace that parking in another location?</vt:lpstr>
      <vt:lpstr>Do you feel that all persons/entities (vendors, event participants, visitors, etc.) utilizing parking spaces on the ETSU campus should pay to use such spaces?  </vt:lpstr>
      <vt:lpstr>If BucShot service was provided, would you consider parking in remote, off-campus parking locations?</vt:lpstr>
      <vt:lpstr>Do you feel that there are adequate sidewalks and crosswalks currently available on the ETSU campus?</vt:lpstr>
      <vt:lpstr>Do you feel that there is adequate parking directional signage throughout the ETSU campus?</vt:lpstr>
      <vt:lpstr>Do you feel that there is adequate driving directional signage throughout the ETSU campus?</vt:lpstr>
      <vt:lpstr>Do you feel that there is adequate walking directional signage throughout the ETSU campus?</vt:lpstr>
      <vt:lpstr>Would you be more likely to carpool to campus if there was more available carpool parking available in premier locations?</vt:lpstr>
      <vt:lpstr>Do you support the construction of a  second parking garage on campus?</vt:lpstr>
      <vt:lpstr>Would you support the extension of coverage enforcement times for designated parking lots/spaces from the current 730 am-330 pm to 730 am-500pm?</vt:lpstr>
      <vt:lpstr>Should the CPA remain open during game times  on days of home football games on campus?</vt:lpstr>
      <vt:lpstr>Should parking lots be cleared or blocked off near the stadium on days when classes are in session for football game event parking?</vt:lpstr>
      <vt:lpstr>Would you support moving all event parking to peripheral campus parking areas with shuttle service to bring participants to designated event sites on campus?</vt:lpstr>
      <vt:lpstr>Student Survey Respondents</vt:lpstr>
      <vt:lpstr>Do you feel that there is a need for an extra Gold Route BucShot shuttle from BucRidge to the west side of campus?</vt:lpstr>
      <vt:lpstr>Do you feel safe on the ETSU campus while walking in or to and from outer perimeter parking lots during the day?</vt:lpstr>
      <vt:lpstr>Do you feel safe on the ETSU campus while walking in or to and from outer perimeter parking lots during the night?</vt:lpstr>
      <vt:lpstr>Do you feel safe on the ETSU campus while walking in or to and from the parking garage during the day?</vt:lpstr>
      <vt:lpstr>Do you feel safe on the ETSU campus while walking in or to and from the parking garage during the night?</vt:lpstr>
      <vt:lpstr>If a RideShare Board opportunity was available on the ETSU campus, would you be likely to utilize these services?</vt:lpstr>
      <vt:lpstr>If a Third Party Car Share opportunity was available on the ETSU campus, would you be likely to utilize these services?</vt:lpstr>
      <vt:lpstr>When ETSU football returns to campus in 2017, should Student Affairs and other student organizations have their own designated parking space area?</vt:lpstr>
      <vt:lpstr>Which area would you prefer be  set aside for student organizations?</vt:lpstr>
      <vt:lpstr>Summary of Submitted Student Comments</vt:lpstr>
      <vt:lpstr>Summary of Submitted Faculty/Staff Comments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ETSU Parking Survey 2015</dc:title>
  <dc:creator>admin</dc:creator>
  <cp:lastModifiedBy>ETSU Parking Services</cp:lastModifiedBy>
  <cp:revision>52</cp:revision>
  <dcterms:created xsi:type="dcterms:W3CDTF">2015-10-30T13:38:57Z</dcterms:created>
  <dcterms:modified xsi:type="dcterms:W3CDTF">2016-10-17T18:01:48Z</dcterms:modified>
</cp:coreProperties>
</file>