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1" r:id="rId4"/>
    <p:sldId id="272" r:id="rId5"/>
    <p:sldId id="259" r:id="rId6"/>
    <p:sldId id="283" r:id="rId7"/>
    <p:sldId id="284" r:id="rId8"/>
    <p:sldId id="276" r:id="rId9"/>
    <p:sldId id="277" r:id="rId10"/>
    <p:sldId id="278" r:id="rId11"/>
    <p:sldId id="279" r:id="rId12"/>
    <p:sldId id="258" r:id="rId13"/>
    <p:sldId id="280" r:id="rId14"/>
    <p:sldId id="264" r:id="rId15"/>
    <p:sldId id="266" r:id="rId16"/>
    <p:sldId id="282" r:id="rId17"/>
    <p:sldId id="281" r:id="rId18"/>
  </p:sldIdLst>
  <p:sldSz cx="9144000" cy="6858000" type="screen4x3"/>
  <p:notesSz cx="6858000" cy="92964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2" autoAdjust="0"/>
    <p:restoredTop sz="94660"/>
  </p:normalViewPr>
  <p:slideViewPr>
    <p:cSldViewPr>
      <p:cViewPr varScale="1">
        <p:scale>
          <a:sx n="116" d="100"/>
          <a:sy n="116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A7E247-AFAC-4DB2-AE30-D3B2CDF41DDB}" type="datetimeFigureOut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9F046B3-699B-48F3-BB8B-4DD471E854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9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C01BB5-5393-40A5-92F0-5F6AD3396698}" type="datetimeFigureOut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F9EE33-31BB-435E-9166-DE6CFEE8C1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85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F9EE33-31BB-435E-9166-DE6CFEE8C18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9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CCC28D-00F1-4A1B-8435-CA9071B468FB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5AF28B-8AB2-414C-B46B-0D6C75CCC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68CFB-D932-4BD0-9FA7-402898F91988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A7AC2-728D-4F7B-A64C-925BF563D8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8B36-A559-4838-824E-A6AE0E014D1B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289F-4645-4187-B41C-6EDA47D4B8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135C-865E-4248-AA86-65A026C35170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378DB-54F6-40CE-8B0A-A91BF2460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B05024-BE8E-4645-884F-B518186A5644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E62E33-F520-4463-A137-102CBFAF6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F98E-A81A-4AC0-B64E-07A7690FDBAF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0D64-A76D-41F2-9BFC-1512C2A1D7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8A44-F59E-43E1-9C63-B0E120AC486F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0969-A025-4282-BD27-423E719EF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E1A88-8DAC-461D-9A4A-554BA443DF96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617D6-5BEA-40F7-8582-01A4B82115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29C7BE-8EA3-4464-8EA1-E1DDFB5CCEDE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9AD582-CCDD-466D-B1EF-0D635B23A2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2DEA3-3BD6-48B3-A3B1-217711647613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DA9-79A5-456F-8FEA-3C087863A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41E16D-70CC-485E-B4C0-1A1F222E76B5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501014-EE27-4BBE-AC24-DC016ECC5F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60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A45F1DF-70A2-4C83-BB9A-249F265D658C}" type="datetime1">
              <a:rPr lang="en-US"/>
              <a:pPr>
                <a:defRPr/>
              </a:pPr>
              <a:t>10/24/2013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643D62D-ACFF-41B7-84BF-E5A83FDD6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9" r:id="rId3"/>
    <p:sldLayoutId id="2147483826" r:id="rId4"/>
    <p:sldLayoutId id="2147483825" r:id="rId5"/>
    <p:sldLayoutId id="2147483824" r:id="rId6"/>
    <p:sldLayoutId id="2147483830" r:id="rId7"/>
    <p:sldLayoutId id="2147483823" r:id="rId8"/>
    <p:sldLayoutId id="2147483831" r:id="rId9"/>
    <p:sldLayoutId id="2147483822" r:id="rId10"/>
    <p:sldLayoutId id="214748382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5" y="762000"/>
            <a:ext cx="7254875" cy="19288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Preceptor Orientation</a:t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>for the Executive Leadership Program</a:t>
            </a:r>
            <a:endParaRPr lang="en-US" sz="4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911F7-5F1A-49C5-822A-EFB7187BE70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5363" name="Picture 6" descr="New New CON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1242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effectLst/>
              </a:rPr>
              <a:t>Faculty </a:t>
            </a:r>
            <a:r>
              <a:rPr lang="en-US" sz="4000" dirty="0" smtClean="0">
                <a:effectLst/>
              </a:rPr>
              <a:t>Responsibilities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924800" cy="5105400"/>
          </a:xfrm>
        </p:spPr>
        <p:txBody>
          <a:bodyPr/>
          <a:lstStyle/>
          <a:p>
            <a:pPr marL="82550" indent="0">
              <a:buNone/>
            </a:pPr>
            <a:r>
              <a:rPr lang="en-US" sz="2400" dirty="0" smtClean="0"/>
              <a:t>1. 	</a:t>
            </a:r>
            <a:r>
              <a:rPr lang="en-US" sz="2800" dirty="0" smtClean="0"/>
              <a:t>Collaborate </a:t>
            </a:r>
            <a:r>
              <a:rPr lang="en-US" sz="2800" dirty="0"/>
              <a:t>with preceptor and student </a:t>
            </a:r>
            <a:r>
              <a:rPr lang="en-US" sz="2800" dirty="0" smtClean="0"/>
              <a:t>on 	progress </a:t>
            </a:r>
            <a:r>
              <a:rPr lang="en-US" sz="2800" dirty="0"/>
              <a:t>toward achievement of </a:t>
            </a:r>
            <a:r>
              <a:rPr lang="en-US" sz="2800" dirty="0" smtClean="0"/>
              <a:t>	practicum </a:t>
            </a:r>
            <a:r>
              <a:rPr lang="en-US" sz="2800" dirty="0"/>
              <a:t>objectives.</a:t>
            </a:r>
          </a:p>
          <a:p>
            <a:pPr marL="82550" indent="0">
              <a:buNone/>
            </a:pPr>
            <a:r>
              <a:rPr lang="en-US" sz="2800" dirty="0"/>
              <a:t>2.	Collaborate with preceptor on </a:t>
            </a:r>
            <a:r>
              <a:rPr lang="en-US" sz="2800" dirty="0" smtClean="0"/>
              <a:t>	appropriateness </a:t>
            </a:r>
            <a:r>
              <a:rPr lang="en-US" sz="2800" dirty="0"/>
              <a:t>of practicum experiences.</a:t>
            </a:r>
          </a:p>
          <a:p>
            <a:pPr marL="82550" indent="0">
              <a:buNone/>
            </a:pPr>
            <a:r>
              <a:rPr lang="en-US" sz="2800" dirty="0"/>
              <a:t>3.	Be available to preceptor and student for </a:t>
            </a:r>
            <a:r>
              <a:rPr lang="en-US" sz="2800" dirty="0" smtClean="0"/>
              <a:t>	consultation </a:t>
            </a:r>
            <a:r>
              <a:rPr lang="en-US" sz="2800" dirty="0"/>
              <a:t>related to clinical experiences.</a:t>
            </a:r>
          </a:p>
          <a:p>
            <a:pPr marL="82550" indent="0">
              <a:buNone/>
            </a:pPr>
            <a:r>
              <a:rPr lang="en-US" sz="2800" dirty="0"/>
              <a:t>4.	Collaborate with preceptor and student on </a:t>
            </a:r>
            <a:r>
              <a:rPr lang="en-US" sz="2800" dirty="0" smtClean="0"/>
              <a:t>	evaluation </a:t>
            </a:r>
            <a:r>
              <a:rPr lang="en-US" sz="2800" dirty="0"/>
              <a:t>of clinical practicum.</a:t>
            </a:r>
          </a:p>
          <a:p>
            <a:pPr marL="82550" indent="0">
              <a:buNone/>
            </a:pPr>
            <a:r>
              <a:rPr lang="en-US" sz="2800" dirty="0"/>
              <a:t>5.	Provide feedback to preceptor </a:t>
            </a:r>
            <a:r>
              <a:rPr lang="en-US" sz="2800" dirty="0" smtClean="0"/>
              <a:t>about 	clinical </a:t>
            </a:r>
            <a:r>
              <a:rPr lang="en-US" sz="2800" dirty="0"/>
              <a:t>practicum.</a:t>
            </a:r>
          </a:p>
          <a:p>
            <a:pPr marL="8255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78DB-54F6-40CE-8B0A-A91BF246040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Student Responsibilities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01000" cy="5105400"/>
          </a:xfrm>
        </p:spPr>
        <p:txBody>
          <a:bodyPr/>
          <a:lstStyle/>
          <a:p>
            <a:pPr marL="82550" indent="0">
              <a:buNone/>
            </a:pPr>
            <a:r>
              <a:rPr lang="en-US" sz="2800" dirty="0"/>
              <a:t>1.	Provide clinical schedule to preceptor and </a:t>
            </a:r>
            <a:r>
              <a:rPr lang="en-US" sz="2800" dirty="0" smtClean="0"/>
              <a:t>	any </a:t>
            </a:r>
            <a:r>
              <a:rPr lang="en-US" sz="2800" dirty="0"/>
              <a:t>other </a:t>
            </a:r>
            <a:r>
              <a:rPr lang="en-US" sz="2800" dirty="0" smtClean="0"/>
              <a:t>required agency personnel.</a:t>
            </a:r>
            <a:endParaRPr lang="en-US" sz="2800" dirty="0"/>
          </a:p>
          <a:p>
            <a:pPr marL="82550" indent="0">
              <a:buNone/>
            </a:pPr>
            <a:r>
              <a:rPr lang="en-US" sz="2800" dirty="0"/>
              <a:t>2.	Notify appropriate persons of any </a:t>
            </a:r>
            <a:r>
              <a:rPr lang="en-US" sz="2800" dirty="0" smtClean="0"/>
              <a:t>change </a:t>
            </a:r>
            <a:r>
              <a:rPr lang="en-US" sz="2800" dirty="0"/>
              <a:t>in </a:t>
            </a:r>
            <a:r>
              <a:rPr lang="en-US" sz="2800" dirty="0" smtClean="0"/>
              <a:t>	practicum </a:t>
            </a:r>
            <a:r>
              <a:rPr lang="en-US" sz="2800" dirty="0"/>
              <a:t>schedule.</a:t>
            </a:r>
          </a:p>
          <a:p>
            <a:pPr marL="82550" indent="0">
              <a:buNone/>
            </a:pPr>
            <a:r>
              <a:rPr lang="en-US" sz="2800" dirty="0"/>
              <a:t>3.	Carry out activities designed to meet </a:t>
            </a:r>
            <a:r>
              <a:rPr lang="en-US" sz="2800" dirty="0" smtClean="0"/>
              <a:t>	objectives </a:t>
            </a:r>
            <a:r>
              <a:rPr lang="en-US" sz="2800" dirty="0"/>
              <a:t>outlined in learning plan.</a:t>
            </a:r>
          </a:p>
          <a:p>
            <a:pPr marL="82550" indent="0">
              <a:buNone/>
            </a:pPr>
            <a:r>
              <a:rPr lang="en-US" sz="2800" dirty="0"/>
              <a:t>4.	Follow guidelines of agency contract during </a:t>
            </a:r>
            <a:r>
              <a:rPr lang="en-US" sz="2800" dirty="0" smtClean="0"/>
              <a:t>	clinical </a:t>
            </a:r>
            <a:r>
              <a:rPr lang="en-US" sz="2800" dirty="0"/>
              <a:t>practicum.</a:t>
            </a:r>
          </a:p>
          <a:p>
            <a:pPr marL="82550" indent="0">
              <a:buNone/>
            </a:pPr>
            <a:r>
              <a:rPr lang="en-US" sz="2800" dirty="0"/>
              <a:t>5.	Provide feedback to clinical preceptor.</a:t>
            </a:r>
          </a:p>
          <a:p>
            <a:pPr marL="82550" indent="0">
              <a:buNone/>
            </a:pPr>
            <a:r>
              <a:rPr lang="en-US" sz="2800" dirty="0"/>
              <a:t>6.	Arrange schedule of evaluation meetings </a:t>
            </a:r>
            <a:r>
              <a:rPr lang="en-US" sz="2800" dirty="0" smtClean="0"/>
              <a:t>	with </a:t>
            </a:r>
            <a:r>
              <a:rPr lang="en-US" sz="2800" dirty="0"/>
              <a:t>preceptor and faculty.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78DB-54F6-40CE-8B0A-A91BF246040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0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914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Student Evaluation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477000" cy="3962400"/>
          </a:xfrm>
        </p:spPr>
        <p:txBody>
          <a:bodyPr/>
          <a:lstStyle/>
          <a:p>
            <a:pPr marL="82550" indent="0" algn="ctr">
              <a:buNone/>
            </a:pPr>
            <a:r>
              <a:rPr lang="en-US" dirty="0" smtClean="0"/>
              <a:t>At the end of the precepted experience the preceptor will complete the Preceptor Evaluation of Graduate Student Progress form on the following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A1CC56A-EE22-4C0C-A4D1-78CBDBE506A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3556" name="Picture 1" descr="C:\Documents and Settings\vanhook\Local Settings\Temporary Internet Files\Content.IE5\KGS3L6U7\MC9002512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477837"/>
            <a:ext cx="1374959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D582-CCDD-466D-B1EF-0D635B23A27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69223" y="2971800"/>
            <a:ext cx="825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Mark, the “Preceptor Evaluation of Graduate Student Progress” form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579438"/>
            <a:ext cx="7499350" cy="86836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Faculty Collaboration 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67600" cy="4953000"/>
          </a:xfrm>
        </p:spPr>
        <p:txBody>
          <a:bodyPr/>
          <a:lstStyle/>
          <a:p>
            <a:r>
              <a:rPr lang="en-US" sz="2800" dirty="0" smtClean="0"/>
              <a:t>Near the end of the practicum experience the student will set up an evaluation meeting or conference call with the preceptor, faculty, and student</a:t>
            </a:r>
          </a:p>
          <a:p>
            <a:r>
              <a:rPr lang="en-US" sz="2800" dirty="0" smtClean="0"/>
              <a:t>Prior to this meeting, the preceptor must complete the Evaluation form</a:t>
            </a:r>
          </a:p>
          <a:p>
            <a:r>
              <a:rPr lang="en-US" sz="2800" dirty="0" smtClean="0"/>
              <a:t>The preceptor’s evaluation will be discussed with the student at this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6199824-10FD-4E86-9303-617DF26E14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09600"/>
            <a:ext cx="6964362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Questions?	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981200" y="2438400"/>
            <a:ext cx="6172200" cy="3398838"/>
          </a:xfrm>
        </p:spPr>
        <p:txBody>
          <a:bodyPr/>
          <a:lstStyle/>
          <a:p>
            <a:pPr marL="82550" indent="0" algn="ctr">
              <a:buNone/>
            </a:pPr>
            <a:r>
              <a:rPr lang="en-US" sz="2800" dirty="0" smtClean="0"/>
              <a:t>If you have any questions or concerns, please contact the faculty member listed on the Learning Plan</a:t>
            </a:r>
          </a:p>
          <a:p>
            <a:pPr marL="82550" indent="0">
              <a:buNone/>
            </a:pPr>
            <a:endParaRPr lang="en-US" sz="2800" dirty="0" smtClean="0"/>
          </a:p>
          <a:p>
            <a:pPr>
              <a:buFont typeface="Wingdings 2" pitchFamily="18" charset="2"/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F43D7EE-70B7-455C-A500-410C3A6C02C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1748" name="Picture 1" descr="C:\Documents and Settings\vanhook\Local Settings\Temporary Internet Files\Content.IE5\EM5Z0B99\MC9000786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191000"/>
            <a:ext cx="10699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D582-CCDD-466D-B1EF-0D635B23A27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1720840"/>
            <a:ext cx="6477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I, </a:t>
            </a:r>
            <a:r>
              <a:rPr lang="en-US" sz="2200" dirty="0"/>
              <a:t>__________________ have received the ETSU College of Nursing Preceptor Orientation Packet for </a:t>
            </a:r>
            <a:r>
              <a:rPr lang="en-US" sz="2200" dirty="0" smtClean="0"/>
              <a:t>Executive Leadership students</a:t>
            </a:r>
            <a:r>
              <a:rPr lang="en-US" sz="2200" dirty="0"/>
              <a:t>.</a:t>
            </a:r>
          </a:p>
          <a:p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Student Name </a:t>
            </a:r>
            <a:r>
              <a:rPr lang="en-US" sz="2200" dirty="0" smtClean="0"/>
              <a:t>_________________________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Preceptor Signature </a:t>
            </a:r>
            <a:r>
              <a:rPr lang="en-US" sz="2200" dirty="0" smtClean="0"/>
              <a:t>_____________________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Practice Site Name </a:t>
            </a:r>
            <a:r>
              <a:rPr lang="en-US" sz="2200" dirty="0" smtClean="0"/>
              <a:t>_____________________</a:t>
            </a:r>
            <a:endParaRPr lang="en-US" sz="2200" dirty="0"/>
          </a:p>
          <a:p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Date ____________________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457200"/>
            <a:ext cx="6705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Preceptor Signature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0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981200"/>
            <a:ext cx="7499350" cy="4267200"/>
          </a:xfrm>
        </p:spPr>
        <p:txBody>
          <a:bodyPr/>
          <a:lstStyle/>
          <a:p>
            <a:pPr marL="82550" indent="0" algn="ctr">
              <a:buNone/>
            </a:pPr>
            <a:r>
              <a:rPr lang="en-US" dirty="0" smtClean="0"/>
              <a:t>Thank you for taking the time to enhance student learning!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78DB-54F6-40CE-8B0A-A91BF24604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2286000" cy="263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40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6"/>
          <p:cNvSpPr>
            <a:spLocks noGrp="1"/>
          </p:cNvSpPr>
          <p:nvPr>
            <p:ph idx="1"/>
          </p:nvPr>
        </p:nvSpPr>
        <p:spPr>
          <a:xfrm>
            <a:off x="1219200" y="2517775"/>
            <a:ext cx="7543800" cy="4111625"/>
          </a:xfrm>
        </p:spPr>
        <p:txBody>
          <a:bodyPr/>
          <a:lstStyle/>
          <a:p>
            <a:r>
              <a:rPr lang="en-US" sz="2800" dirty="0" smtClean="0"/>
              <a:t>We appreciate your agreement to precept our executive leadership students</a:t>
            </a:r>
          </a:p>
          <a:p>
            <a:r>
              <a:rPr lang="en-US" sz="2800" dirty="0" smtClean="0"/>
              <a:t>Collaboration and leadership are important to the student learning experience</a:t>
            </a:r>
          </a:p>
          <a:p>
            <a:r>
              <a:rPr lang="en-US" sz="2800" dirty="0"/>
              <a:t>Please </a:t>
            </a:r>
            <a:r>
              <a:rPr lang="en-US" sz="2800" dirty="0" smtClean="0"/>
              <a:t>complete the Power Point Presentation: </a:t>
            </a:r>
            <a:r>
              <a:rPr lang="en-US" sz="2800" i="1" dirty="0" smtClean="0">
                <a:solidFill>
                  <a:srgbClr val="00B0F0"/>
                </a:solidFill>
              </a:rPr>
              <a:t>Clinical </a:t>
            </a:r>
            <a:r>
              <a:rPr lang="en-US" sz="2800" i="1" dirty="0">
                <a:solidFill>
                  <a:srgbClr val="00B0F0"/>
                </a:solidFill>
              </a:rPr>
              <a:t>Preceptorship:</a:t>
            </a:r>
            <a:br>
              <a:rPr lang="en-US" sz="2800" i="1" dirty="0">
                <a:solidFill>
                  <a:srgbClr val="00B0F0"/>
                </a:solidFill>
              </a:rPr>
            </a:br>
            <a:r>
              <a:rPr lang="en-US" sz="2800" i="1" dirty="0">
                <a:solidFill>
                  <a:srgbClr val="00B0F0"/>
                </a:solidFill>
              </a:rPr>
              <a:t>Shining the Light Toward the Future</a:t>
            </a:r>
            <a:endParaRPr lang="en-US" sz="2800" i="1" dirty="0" smtClean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AE1EF65-3837-4E70-8B20-5C497E4E52E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6387" name="Picture 1" descr="C:\Documents and Settings\vanhook\Local Settings\Temporary Internet Files\Content.IE5\RUMHSL72\MC900105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500" y="685800"/>
            <a:ext cx="15875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850" y="76200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Preceptor Information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96200" cy="5410200"/>
          </a:xfrm>
        </p:spPr>
        <p:txBody>
          <a:bodyPr/>
          <a:lstStyle/>
          <a:p>
            <a:r>
              <a:rPr lang="en-US" sz="2800" dirty="0" smtClean="0"/>
              <a:t>Who is a preceptor for our program?</a:t>
            </a:r>
          </a:p>
          <a:p>
            <a:pPr lvl="1"/>
            <a:r>
              <a:rPr lang="en-US" dirty="0" smtClean="0"/>
              <a:t>A registered nurse administrator in a healthcare setting (approved by faculty)</a:t>
            </a:r>
          </a:p>
          <a:p>
            <a:pPr lvl="2"/>
            <a:r>
              <a:rPr lang="en-US" sz="2800" dirty="0" smtClean="0"/>
              <a:t>Master’s degree prepared</a:t>
            </a:r>
          </a:p>
          <a:p>
            <a:pPr lvl="2"/>
            <a:r>
              <a:rPr lang="en-US" sz="2800" dirty="0"/>
              <a:t>It is preferred that the preceptor be at the next level of administration appropriate for the student’s career goals</a:t>
            </a:r>
          </a:p>
          <a:p>
            <a:pPr lvl="2"/>
            <a:r>
              <a:rPr lang="en-US" sz="2800" dirty="0" smtClean="0"/>
              <a:t>May not be the student’s supervisor, nor in the supervisor’s direct line of authority</a:t>
            </a:r>
          </a:p>
          <a:p>
            <a:pPr lvl="2"/>
            <a:r>
              <a:rPr lang="en-US" sz="2800" dirty="0" smtClean="0"/>
              <a:t>May or may not be at the student’s facility</a:t>
            </a:r>
            <a:endParaRPr lang="en-US" sz="2800" dirty="0"/>
          </a:p>
          <a:p>
            <a:pPr lvl="2"/>
            <a:r>
              <a:rPr lang="en-US" sz="2800" dirty="0" smtClean="0"/>
              <a:t>Willingness to provide guidance for student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7A001-FBFC-427A-8701-09ED3922059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Facility Restrictions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7010400" cy="4267200"/>
          </a:xfrm>
        </p:spPr>
        <p:txBody>
          <a:bodyPr/>
          <a:lstStyle/>
          <a:p>
            <a:r>
              <a:rPr lang="en-US" sz="2800" dirty="0"/>
              <a:t>Valid clinical contract with East Tennessee </a:t>
            </a:r>
            <a:r>
              <a:rPr lang="en-US" sz="2800" dirty="0" smtClean="0"/>
              <a:t>State </a:t>
            </a:r>
            <a:r>
              <a:rPr lang="en-US" sz="2800" dirty="0"/>
              <a:t>University, College of Nursing</a:t>
            </a:r>
          </a:p>
          <a:p>
            <a:r>
              <a:rPr lang="en-US" sz="2800" dirty="0" smtClean="0"/>
              <a:t>Clinical </a:t>
            </a:r>
            <a:r>
              <a:rPr lang="en-US" sz="2800" dirty="0"/>
              <a:t>sites </a:t>
            </a:r>
            <a:r>
              <a:rPr lang="en-US" sz="2800" dirty="0" smtClean="0"/>
              <a:t>must </a:t>
            </a:r>
            <a:r>
              <a:rPr lang="en-US" sz="2800" dirty="0"/>
              <a:t>be </a:t>
            </a:r>
            <a:r>
              <a:rPr lang="en-US" sz="2800" dirty="0" smtClean="0"/>
              <a:t>approved </a:t>
            </a:r>
            <a:r>
              <a:rPr lang="en-US" sz="2800" dirty="0"/>
              <a:t>by </a:t>
            </a:r>
            <a:r>
              <a:rPr lang="en-US" sz="2800" dirty="0" smtClean="0"/>
              <a:t>faculty</a:t>
            </a:r>
          </a:p>
          <a:p>
            <a:pPr marL="8255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EB31B-C60D-4FC7-811C-1151E8D3C14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850" y="152400"/>
            <a:ext cx="7499350" cy="990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Clinical Expectations</a:t>
            </a:r>
            <a:endParaRPr lang="en-US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848600" cy="5562600"/>
          </a:xfrm>
        </p:spPr>
        <p:txBody>
          <a:bodyPr/>
          <a:lstStyle/>
          <a:p>
            <a:r>
              <a:rPr lang="en-US" sz="2600" dirty="0" smtClean="0"/>
              <a:t>Clinical course hours vary for each clinical course</a:t>
            </a:r>
          </a:p>
          <a:p>
            <a:r>
              <a:rPr lang="en-US" sz="2600" dirty="0" smtClean="0"/>
              <a:t>Clinical health requirements must be met if the student has direct patient contact</a:t>
            </a:r>
          </a:p>
          <a:p>
            <a:r>
              <a:rPr lang="en-US" sz="2600" dirty="0" smtClean="0"/>
              <a:t>If the practicum is out of state, the student must comply with licensure regulations of that state</a:t>
            </a:r>
          </a:p>
          <a:p>
            <a:r>
              <a:rPr lang="en-US" sz="2600" dirty="0" smtClean="0"/>
              <a:t>The preceptor must attest student attendance on the Documentation of Clinical Hours form</a:t>
            </a:r>
          </a:p>
          <a:p>
            <a:r>
              <a:rPr lang="en-US" sz="2600" dirty="0" smtClean="0"/>
              <a:t>Before the student begins the precepted experience, a Learning Plan must be completed and signed by preceptor, student, and faculty</a:t>
            </a:r>
          </a:p>
          <a:p>
            <a:r>
              <a:rPr lang="en-US" sz="2600" dirty="0" smtClean="0"/>
              <a:t>The Learning Plan format is presented on the next two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9190091-8A88-4694-BEFD-BF39282FDE3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D582-CCDD-466D-B1EF-0D635B23A27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2"/>
          <a:stretch/>
        </p:blipFill>
        <p:spPr>
          <a:xfrm>
            <a:off x="2391792" y="0"/>
            <a:ext cx="55330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5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AD582-CCDD-466D-B1EF-0D635B23A27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8"/>
          <a:stretch/>
        </p:blipFill>
        <p:spPr>
          <a:xfrm>
            <a:off x="2426563" y="27354"/>
            <a:ext cx="5345837" cy="683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6324600" cy="2971800"/>
          </a:xfrm>
        </p:spPr>
        <p:txBody>
          <a:bodyPr/>
          <a:lstStyle/>
          <a:p>
            <a:pPr marL="82550" indent="0" algn="ctr">
              <a:buNone/>
            </a:pPr>
            <a:r>
              <a:rPr lang="en-US" dirty="0" smtClean="0"/>
              <a:t>The following three slides outline the preceptor, faculty, and student roles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78DB-54F6-40CE-8B0A-A91BF246040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Preceptor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/>
              <a:t>1.	</a:t>
            </a:r>
            <a:r>
              <a:rPr lang="en-US" sz="2800" dirty="0"/>
              <a:t>Orient student to agency.</a:t>
            </a:r>
          </a:p>
          <a:p>
            <a:pPr marL="82550" indent="0">
              <a:buNone/>
            </a:pPr>
            <a:r>
              <a:rPr lang="en-US" sz="2800" dirty="0"/>
              <a:t>2.	Collaborate with student on </a:t>
            </a:r>
            <a:r>
              <a:rPr lang="en-US" sz="2800" dirty="0" smtClean="0"/>
              <a:t>	development </a:t>
            </a:r>
            <a:r>
              <a:rPr lang="en-US" sz="2800" dirty="0"/>
              <a:t>of learning plan.</a:t>
            </a:r>
          </a:p>
          <a:p>
            <a:pPr marL="82550" indent="0">
              <a:buNone/>
            </a:pPr>
            <a:r>
              <a:rPr lang="en-US" sz="2800" dirty="0"/>
              <a:t>3.	Collaborate with student on activities to </a:t>
            </a:r>
            <a:r>
              <a:rPr lang="en-US" sz="2800" dirty="0" smtClean="0"/>
              <a:t>	fulfill </a:t>
            </a:r>
            <a:r>
              <a:rPr lang="en-US" sz="2800" dirty="0"/>
              <a:t>learning plan objectives.</a:t>
            </a:r>
          </a:p>
          <a:p>
            <a:pPr marL="82550" indent="0">
              <a:buNone/>
            </a:pPr>
            <a:r>
              <a:rPr lang="en-US" sz="2800" dirty="0"/>
              <a:t>4.	Collaborate with student and faculty </a:t>
            </a:r>
            <a:r>
              <a:rPr lang="en-US" sz="2800" dirty="0" smtClean="0"/>
              <a:t>	adviser </a:t>
            </a:r>
            <a:r>
              <a:rPr lang="en-US" sz="2800" dirty="0"/>
              <a:t>on evaluation of clinical </a:t>
            </a:r>
            <a:r>
              <a:rPr lang="en-US" sz="2800" dirty="0" smtClean="0"/>
              <a:t>	practicum</a:t>
            </a:r>
            <a:r>
              <a:rPr lang="en-US" sz="2800" dirty="0"/>
              <a:t>.</a:t>
            </a:r>
          </a:p>
          <a:p>
            <a:pPr marL="82550" indent="0">
              <a:buNone/>
            </a:pPr>
            <a:r>
              <a:rPr lang="en-US" sz="2800" dirty="0"/>
              <a:t>5.	Provide direct supervision </a:t>
            </a:r>
            <a:r>
              <a:rPr lang="en-US" sz="2800" dirty="0" smtClean="0"/>
              <a:t>of the student 	as appropriate to the clinical </a:t>
            </a:r>
            <a:r>
              <a:rPr lang="en-US" sz="2800" dirty="0"/>
              <a:t>situation.</a:t>
            </a:r>
          </a:p>
          <a:p>
            <a:pPr marL="825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378DB-54F6-40CE-8B0A-A91BF246040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8a38be5c374686271a1e2e76052fbace7ee5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Preceptor Orientation&amp;#x0D;&amp;#x0A;for the Executive Leadership Program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 - &amp;quot;Preceptor Information&amp;quot;&quot;/&gt;&lt;property id=&quot;20307&quot; value=&quot;271&quot;/&gt;&lt;/object&gt;&lt;object type=&quot;3&quot; unique_id=&quot;10007&quot;&gt;&lt;property id=&quot;20148&quot; value=&quot;5&quot;/&gt;&lt;property id=&quot;20300&quot; value=&quot;Slide 4 - &amp;quot;Facility Restrictions&amp;quot;&quot;/&gt;&lt;property id=&quot;20307&quot; value=&quot;272&quot;/&gt;&lt;/object&gt;&lt;object type=&quot;3&quot; unique_id=&quot;10008&quot;&gt;&lt;property id=&quot;20148&quot; value=&quot;5&quot;/&gt;&lt;property id=&quot;20300&quot; value=&quot;Slide 5 - &amp;quot;Clinical Expectations&amp;quot;&quot;/&gt;&lt;property id=&quot;20307&quot; value=&quot;259&quot;/&gt;&lt;/object&gt;&lt;object type=&quot;3&quot; unique_id=&quot;10009&quot;&gt;&lt;property id=&quot;20148&quot; value=&quot;5&quot;/&gt;&lt;property id=&quot;20300&quot; value=&quot;Slide 6&quot;/&gt;&lt;property id=&quot;20307&quot; value=&quot;283&quot;/&gt;&lt;/object&gt;&lt;object type=&quot;3&quot; unique_id=&quot;10010&quot;&gt;&lt;property id=&quot;20148&quot; value=&quot;5&quot;/&gt;&lt;property id=&quot;20300&quot; value=&quot;Slide 7&quot;/&gt;&lt;property id=&quot;20307&quot; value=&quot;284&quot;/&gt;&lt;/object&gt;&lt;object type=&quot;3&quot; unique_id=&quot;10011&quot;&gt;&lt;property id=&quot;20148&quot; value=&quot;5&quot;/&gt;&lt;property id=&quot;20300&quot; value=&quot;Slide 8&quot;/&gt;&lt;property id=&quot;20307&quot; value=&quot;276&quot;/&gt;&lt;/object&gt;&lt;object type=&quot;3&quot; unique_id=&quot;10012&quot;&gt;&lt;property id=&quot;20148&quot; value=&quot;5&quot;/&gt;&lt;property id=&quot;20300&quot; value=&quot;Slide 9 - &amp;quot;Preceptor Responsibilities&amp;quot;&quot;/&gt;&lt;property id=&quot;20307&quot; value=&quot;277&quot;/&gt;&lt;/object&gt;&lt;object type=&quot;3&quot; unique_id=&quot;10013&quot;&gt;&lt;property id=&quot;20148&quot; value=&quot;5&quot;/&gt;&lt;property id=&quot;20300&quot; value=&quot;Slide 10 - &amp;quot;Faculty Responsibilities&amp;quot;&quot;/&gt;&lt;property id=&quot;20307&quot; value=&quot;278&quot;/&gt;&lt;/object&gt;&lt;object type=&quot;3&quot; unique_id=&quot;10014&quot;&gt;&lt;property id=&quot;20148&quot; value=&quot;5&quot;/&gt;&lt;property id=&quot;20300&quot; value=&quot;Slide 11 - &amp;quot;Student Responsibilities&amp;quot;&quot;/&gt;&lt;property id=&quot;20307&quot; value=&quot;279&quot;/&gt;&lt;/object&gt;&lt;object type=&quot;3&quot; unique_id=&quot;10015&quot;&gt;&lt;property id=&quot;20148&quot; value=&quot;5&quot;/&gt;&lt;property id=&quot;20300&quot; value=&quot;Slide 12 - &amp;quot;Student Evaluation&amp;quot;&quot;/&gt;&lt;property id=&quot;20307&quot; value=&quot;258&quot;/&gt;&lt;/object&gt;&lt;object type=&quot;3&quot; unique_id=&quot;10016&quot;&gt;&lt;property id=&quot;20148&quot; value=&quot;5&quot;/&gt;&lt;property id=&quot;20300&quot; value=&quot;Slide 13&quot;/&gt;&lt;property id=&quot;20307&quot; value=&quot;280&quot;/&gt;&lt;/object&gt;&lt;object type=&quot;3&quot; unique_id=&quot;10017&quot;&gt;&lt;property id=&quot;20148&quot; value=&quot;5&quot;/&gt;&lt;property id=&quot;20300&quot; value=&quot;Slide 14 - &amp;quot;Faculty Collaboration &amp;quot;&quot;/&gt;&lt;property id=&quot;20307&quot; value=&quot;264&quot;/&gt;&lt;/object&gt;&lt;object type=&quot;3&quot; unique_id=&quot;10018&quot;&gt;&lt;property id=&quot;20148&quot; value=&quot;5&quot;/&gt;&lt;property id=&quot;20300&quot; value=&quot;Slide 15 - &amp;quot;Questions?&amp;amp;#x09;&amp;quot;&quot;/&gt;&lt;property id=&quot;20307&quot; value=&quot;266&quot;/&gt;&lt;/object&gt;&lt;object type=&quot;3&quot; unique_id=&quot;10019&quot;&gt;&lt;property id=&quot;20148&quot; value=&quot;5&quot;/&gt;&lt;property id=&quot;20300&quot; value=&quot;Slide 16&quot;/&gt;&lt;property id=&quot;20307&quot; value=&quot;282&quot;/&gt;&lt;/object&gt;&lt;object type=&quot;3&quot; unique_id=&quot;10020&quot;&gt;&lt;property id=&quot;20148&quot; value=&quot;5&quot;/&gt;&lt;property id=&quot;20300&quot; value=&quot;Slide 17&quot;/&gt;&lt;property id=&quot;20307&quot; value=&quot;281&quot;/&gt;&lt;/object&gt;&lt;/object&gt;&lt;/object&gt;&lt;/database&gt;"/>
  <p:tag name="SECTOMILLISECCONVERTED" val="1"/>
  <p:tag name="ISPRING_RESOURCE_PATHS_HASH_2" val="28a38be5c374686271a1e2e76052fbace7ee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903</TotalTime>
  <Words>413</Words>
  <Application>Microsoft Office PowerPoint</Application>
  <PresentationFormat>On-screen Show (4:3)</PresentationFormat>
  <Paragraphs>78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Preceptor Orientation for the Executive Leadership Program</vt:lpstr>
      <vt:lpstr>PowerPoint Presentation</vt:lpstr>
      <vt:lpstr>Preceptor Information</vt:lpstr>
      <vt:lpstr>Facility Restrictions</vt:lpstr>
      <vt:lpstr>Clinical Expectations</vt:lpstr>
      <vt:lpstr>PowerPoint Presentation</vt:lpstr>
      <vt:lpstr>PowerPoint Presentation</vt:lpstr>
      <vt:lpstr>PowerPoint Presentation</vt:lpstr>
      <vt:lpstr>Preceptor Responsibilities</vt:lpstr>
      <vt:lpstr>Faculty Responsibilities</vt:lpstr>
      <vt:lpstr>Student Responsibilities</vt:lpstr>
      <vt:lpstr>Student Evaluation</vt:lpstr>
      <vt:lpstr>PowerPoint Presentation</vt:lpstr>
      <vt:lpstr>Faculty Collaboration </vt:lpstr>
      <vt:lpstr>Questions? </vt:lpstr>
      <vt:lpstr>PowerPoint Presentation</vt:lpstr>
      <vt:lpstr>PowerPoint Presentation</vt:lpstr>
    </vt:vector>
  </TitlesOfParts>
  <Company>ETSU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MSN Nurse Practitioner Preceptor Orientation</dc:title>
  <dc:creator>Jennie Walls</dc:creator>
  <cp:lastModifiedBy>admin</cp:lastModifiedBy>
  <cp:revision>88</cp:revision>
  <dcterms:created xsi:type="dcterms:W3CDTF">2010-08-27T17:01:41Z</dcterms:created>
  <dcterms:modified xsi:type="dcterms:W3CDTF">2013-10-24T15:57:13Z</dcterms:modified>
</cp:coreProperties>
</file>