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56" r:id="rId2"/>
    <p:sldId id="260" r:id="rId3"/>
    <p:sldId id="271" r:id="rId4"/>
    <p:sldId id="272" r:id="rId5"/>
    <p:sldId id="267" r:id="rId6"/>
    <p:sldId id="259" r:id="rId7"/>
    <p:sldId id="258" r:id="rId8"/>
    <p:sldId id="268" r:id="rId9"/>
    <p:sldId id="263" r:id="rId10"/>
    <p:sldId id="273" r:id="rId11"/>
    <p:sldId id="274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/>
              <a:t>Graduate Council Charge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A92-D94F-BA03-6F1A7C4A925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A92-D94F-BA03-6F1A7C4A925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A92-D94F-BA03-6F1A7C4A9256}"/>
              </c:ext>
            </c:extLst>
          </c:dPt>
          <c:dLbls>
            <c:dLbl>
              <c:idx val="1"/>
              <c:layout>
                <c:manualLayout>
                  <c:x val="5.2087434383202096E-4"/>
                  <c:y val="-1.3580090035221325E-1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247399934383199"/>
                      <c:h val="9.59629629629629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A92-D94F-BA03-6F1A7C4A9256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3A92-D94F-BA03-6F1A7C4A92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Sheet1!$A$1:$A$3</c:f>
              <c:strCache>
                <c:ptCount val="3"/>
                <c:pt idx="0">
                  <c:v>Graduate Faculty Appointment</c:v>
                </c:pt>
                <c:pt idx="1">
                  <c:v>Graduate Curriculum Review</c:v>
                </c:pt>
                <c:pt idx="2">
                  <c:v>Graduate Education Policy </c:v>
                </c:pt>
              </c:strCache>
            </c:strRef>
          </c:cat>
          <c:val>
            <c:numRef>
              <c:f>Sheet1!$B$1:$B$3</c:f>
              <c:numCache>
                <c:formatCode>General</c:formatCode>
                <c:ptCount val="3"/>
                <c:pt idx="0">
                  <c:v>33.299999999999997</c:v>
                </c:pt>
                <c:pt idx="1">
                  <c:v>33.299999999999997</c:v>
                </c:pt>
                <c:pt idx="2">
                  <c:v>33.299999999999997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A92-D94F-BA03-6F1A7C4A9256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0.76517</cdr:x>
      <cdr:y>0.57079</cdr:y>
    </cdr:from>
    <cdr:to>
      <cdr:x>0.96573</cdr:x>
      <cdr:y>0.8824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D7FD897B-7596-4F0F-B8E2-F4519B2892BC}"/>
            </a:ext>
          </a:extLst>
        </cdr:cNvPr>
        <cdr:cNvSpPr txBox="1"/>
      </cdr:nvSpPr>
      <cdr:spPr>
        <a:xfrm xmlns:a="http://schemas.openxmlformats.org/drawingml/2006/main">
          <a:off x="9328935" y="3914454"/>
          <a:ext cx="2445249" cy="2137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4000" dirty="0">
              <a:solidFill>
                <a:schemeClr val="tx1"/>
              </a:solidFill>
            </a:rPr>
            <a:t>Autonomy to make decisions</a:t>
          </a:r>
        </a:p>
      </cdr:txBody>
    </cdr:sp>
  </cdr:relSizeAnchor>
  <cdr:relSizeAnchor xmlns:cdr="http://schemas.openxmlformats.org/drawingml/2006/chartDrawing">
    <cdr:from>
      <cdr:x>0.81373</cdr:x>
      <cdr:y>0.3661</cdr:y>
    </cdr:from>
    <cdr:to>
      <cdr:x>0.85144</cdr:x>
      <cdr:y>0.58783</cdr:y>
    </cdr:to>
    <cdr:sp macro="" textlink="">
      <cdr:nvSpPr>
        <cdr:cNvPr id="5" name="Right Arrow 4">
          <a:extLst xmlns:a="http://schemas.openxmlformats.org/drawingml/2006/main">
            <a:ext uri="{FF2B5EF4-FFF2-40B4-BE49-F238E27FC236}">
              <a16:creationId xmlns:a16="http://schemas.microsoft.com/office/drawing/2014/main" id="{50CBAE2A-8DEF-C460-7F45-E4600EED970F}"/>
            </a:ext>
          </a:extLst>
        </cdr:cNvPr>
        <cdr:cNvSpPr/>
      </cdr:nvSpPr>
      <cdr:spPr>
        <a:xfrm xmlns:a="http://schemas.openxmlformats.org/drawingml/2006/main" rot="14600638">
          <a:off x="9390579" y="3041150"/>
          <a:ext cx="1520576" cy="459769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0.64209</cdr:x>
      <cdr:y>0.84186</cdr:y>
    </cdr:from>
    <cdr:to>
      <cdr:x>0.76681</cdr:x>
      <cdr:y>0.90891</cdr:y>
    </cdr:to>
    <cdr:sp macro="" textlink="">
      <cdr:nvSpPr>
        <cdr:cNvPr id="6" name="Right Arrow 5">
          <a:extLst xmlns:a="http://schemas.openxmlformats.org/drawingml/2006/main">
            <a:ext uri="{FF2B5EF4-FFF2-40B4-BE49-F238E27FC236}">
              <a16:creationId xmlns:a16="http://schemas.microsoft.com/office/drawing/2014/main" id="{E4FA3459-C525-5D7D-4145-A00E1510EF3E}"/>
            </a:ext>
          </a:extLst>
        </cdr:cNvPr>
        <cdr:cNvSpPr/>
      </cdr:nvSpPr>
      <cdr:spPr>
        <a:xfrm xmlns:a="http://schemas.openxmlformats.org/drawingml/2006/main" rot="9087770">
          <a:off x="7828337" y="5773504"/>
          <a:ext cx="1520576" cy="459769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8C3E7-447D-334C-81AB-9262484C6339}" type="datetimeFigureOut">
              <a:rPr lang="en-US" smtClean="0"/>
              <a:t>5/8/24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97F41C-4205-A246-A59F-B55F1122D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010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97F41C-4205-A246-A59F-B55F1122D5F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068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EE0A-F184-F247-A607-4142B6A302ED}" type="datetimeFigureOut">
              <a:rPr lang="en-US" smtClean="0"/>
              <a:t>5/8/24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112F-0F3F-C449-88C7-B19D3036A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029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EE0A-F184-F247-A607-4142B6A302ED}" type="datetimeFigureOut">
              <a:rPr lang="en-US" smtClean="0"/>
              <a:t>5/8/24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112F-0F3F-C449-88C7-B19D3036A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267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EE0A-F184-F247-A607-4142B6A302ED}" type="datetimeFigureOut">
              <a:rPr lang="en-US" smtClean="0"/>
              <a:t>5/8/24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112F-0F3F-C449-88C7-B19D3036A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60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EE0A-F184-F247-A607-4142B6A302ED}" type="datetimeFigureOut">
              <a:rPr lang="en-US" smtClean="0"/>
              <a:t>5/8/24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112F-0F3F-C449-88C7-B19D3036A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733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EE0A-F184-F247-A607-4142B6A302ED}" type="datetimeFigureOut">
              <a:rPr lang="en-US" smtClean="0"/>
              <a:t>5/8/24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112F-0F3F-C449-88C7-B19D3036A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396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EE0A-F184-F247-A607-4142B6A302ED}" type="datetimeFigureOut">
              <a:rPr lang="en-US" smtClean="0"/>
              <a:t>5/8/24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112F-0F3F-C449-88C7-B19D3036A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360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EE0A-F184-F247-A607-4142B6A302ED}" type="datetimeFigureOut">
              <a:rPr lang="en-US" smtClean="0"/>
              <a:t>5/8/24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112F-0F3F-C449-88C7-B19D3036A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85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EE0A-F184-F247-A607-4142B6A302ED}" type="datetimeFigureOut">
              <a:rPr lang="en-US" smtClean="0"/>
              <a:t>5/8/24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112F-0F3F-C449-88C7-B19D3036A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37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EE0A-F184-F247-A607-4142B6A302ED}" type="datetimeFigureOut">
              <a:rPr lang="en-US" smtClean="0"/>
              <a:t>5/8/24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112F-0F3F-C449-88C7-B19D3036A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38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EE0A-F184-F247-A607-4142B6A302ED}" type="datetimeFigureOut">
              <a:rPr lang="en-US" smtClean="0"/>
              <a:t>5/8/24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112F-0F3F-C449-88C7-B19D3036A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55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EE0A-F184-F247-A607-4142B6A302ED}" type="datetimeFigureOut">
              <a:rPr lang="en-US" smtClean="0"/>
              <a:t>5/8/24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112F-0F3F-C449-88C7-B19D3036A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79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AEE0A-F184-F247-A607-4142B6A302ED}" type="datetimeFigureOut">
              <a:rPr lang="en-US" smtClean="0"/>
              <a:t>5/8/24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D112F-0F3F-C449-88C7-B19D3036A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559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08375-DBAF-FB4F-BCC6-3B1A1F8BF9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Graduate Council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186E4C-11A0-E34E-B964-A4E6BD8C7F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2023/2024</a:t>
            </a:r>
          </a:p>
        </p:txBody>
      </p:sp>
    </p:spTree>
    <p:extLst>
      <p:ext uri="{BB962C8B-B14F-4D97-AF65-F5344CB8AC3E}">
        <p14:creationId xmlns:p14="http://schemas.microsoft.com/office/powerpoint/2010/main" val="2010392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A45FEEF-E1A2-9141-B612-0F1904F265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568321"/>
              </p:ext>
            </p:extLst>
          </p:nvPr>
        </p:nvGraphicFramePr>
        <p:xfrm>
          <a:off x="0" y="0"/>
          <a:ext cx="12192000" cy="7680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901478515"/>
                    </a:ext>
                  </a:extLst>
                </a:gridCol>
                <a:gridCol w="6072221">
                  <a:extLst>
                    <a:ext uri="{9D8B030D-6E8A-4147-A177-3AD203B41FA5}">
                      <a16:colId xmlns:a16="http://schemas.microsoft.com/office/drawing/2014/main" val="1064009648"/>
                    </a:ext>
                  </a:extLst>
                </a:gridCol>
                <a:gridCol w="2055779">
                  <a:extLst>
                    <a:ext uri="{9D8B030D-6E8A-4147-A177-3AD203B41FA5}">
                      <a16:colId xmlns:a16="http://schemas.microsoft.com/office/drawing/2014/main" val="3320103777"/>
                    </a:ext>
                  </a:extLst>
                </a:gridCol>
              </a:tblGrid>
              <a:tr h="827656">
                <a:tc>
                  <a:txBody>
                    <a:bodyPr/>
                    <a:lstStyle/>
                    <a:p>
                      <a:r>
                        <a:rPr lang="en-US" sz="2400" dirty="0"/>
                        <a:t>Representative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Area of Representation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Term Expiration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4045112"/>
                  </a:ext>
                </a:extLst>
              </a:tr>
              <a:tr h="459809">
                <a:tc>
                  <a:txBody>
                    <a:bodyPr/>
                    <a:lstStyle/>
                    <a:p>
                      <a:r>
                        <a:rPr lang="en-US" sz="2400" dirty="0"/>
                        <a:t>Richard Carter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Arts &amp; 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195927"/>
                  </a:ext>
                </a:extLst>
              </a:tr>
              <a:tr h="459809">
                <a:tc>
                  <a:txBody>
                    <a:bodyPr/>
                    <a:lstStyle/>
                    <a:p>
                      <a:r>
                        <a:rPr lang="en-US" sz="2400" dirty="0"/>
                        <a:t>Todd Emma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Business &amp; Technology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9555684"/>
                  </a:ext>
                </a:extLst>
              </a:tr>
              <a:tr h="459809">
                <a:tc>
                  <a:txBody>
                    <a:bodyPr/>
                    <a:lstStyle/>
                    <a:p>
                      <a:r>
                        <a:rPr lang="en-US" sz="2400" dirty="0"/>
                        <a:t>Jon Borland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Clemmer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556923"/>
                  </a:ext>
                </a:extLst>
              </a:tr>
              <a:tr h="459809">
                <a:tc>
                  <a:txBody>
                    <a:bodyPr/>
                    <a:lstStyle/>
                    <a:p>
                      <a:r>
                        <a:rPr lang="en-US" sz="2400" dirty="0"/>
                        <a:t>Lana Cook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Quillen College of Medicine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684819"/>
                  </a:ext>
                </a:extLst>
              </a:tr>
              <a:tr h="459809">
                <a:tc>
                  <a:txBody>
                    <a:bodyPr/>
                    <a:lstStyle/>
                    <a:p>
                      <a:r>
                        <a:rPr lang="en-US" sz="2400" dirty="0"/>
                        <a:t>Bea Owens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Clinical &amp; Rehabilitative 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185757"/>
                  </a:ext>
                </a:extLst>
              </a:tr>
              <a:tr h="459809">
                <a:tc>
                  <a:txBody>
                    <a:bodyPr/>
                    <a:lstStyle/>
                    <a:p>
                      <a:r>
                        <a:rPr lang="en-US" sz="2400" dirty="0">
                          <a:highlight>
                            <a:srgbClr val="FFFF00"/>
                          </a:highlight>
                        </a:rPr>
                        <a:t>Lisa Haddad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highlight>
                            <a:srgbClr val="FFFF00"/>
                          </a:highlight>
                        </a:rPr>
                        <a:t>Nursing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highlight>
                            <a:srgbClr val="FFFF00"/>
                          </a:highlight>
                        </a:rPr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960096"/>
                  </a:ext>
                </a:extLst>
              </a:tr>
              <a:tr h="459809">
                <a:tc>
                  <a:txBody>
                    <a:bodyPr/>
                    <a:lstStyle/>
                    <a:p>
                      <a:r>
                        <a:rPr lang="en-US" sz="2400" dirty="0">
                          <a:highlight>
                            <a:srgbClr val="FFFF00"/>
                          </a:highlight>
                        </a:rPr>
                        <a:t>Megan Quinn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highlight>
                            <a:srgbClr val="FFFF00"/>
                          </a:highlight>
                        </a:rPr>
                        <a:t>Public Health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highlight>
                            <a:srgbClr val="FFFF00"/>
                          </a:highlight>
                        </a:rPr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623419"/>
                  </a:ext>
                </a:extLst>
              </a:tr>
              <a:tr h="459809">
                <a:tc>
                  <a:txBody>
                    <a:bodyPr/>
                    <a:lstStyle/>
                    <a:p>
                      <a:r>
                        <a:rPr lang="en-US" sz="2400" dirty="0"/>
                        <a:t>Wendy Doucette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Sherrod Library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5860753"/>
                  </a:ext>
                </a:extLst>
              </a:tr>
              <a:tr h="512637">
                <a:tc>
                  <a:txBody>
                    <a:bodyPr/>
                    <a:lstStyle/>
                    <a:p>
                      <a:r>
                        <a:rPr lang="en-US" sz="2400" dirty="0"/>
                        <a:t>Jill LeRoy-Frazier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Graduate &amp; Continuing Studies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3267630"/>
                  </a:ext>
                </a:extLst>
              </a:tr>
              <a:tr h="459809">
                <a:tc>
                  <a:txBody>
                    <a:bodyPr/>
                    <a:lstStyle/>
                    <a:p>
                      <a:r>
                        <a:rPr lang="en-US" sz="2400" dirty="0"/>
                        <a:t>Paul </a:t>
                      </a:r>
                      <a:r>
                        <a:rPr lang="en-US" sz="2400" dirty="0" err="1"/>
                        <a:t>Trogen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Faculty Senate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2025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974331"/>
                  </a:ext>
                </a:extLst>
              </a:tr>
              <a:tr h="459809">
                <a:tc>
                  <a:txBody>
                    <a:bodyPr/>
                    <a:lstStyle/>
                    <a:p>
                      <a:r>
                        <a:rPr lang="en-US" sz="2400" dirty="0"/>
                        <a:t>David Jones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At-Large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991570"/>
                  </a:ext>
                </a:extLst>
              </a:tr>
              <a:tr h="459809">
                <a:tc>
                  <a:txBody>
                    <a:bodyPr/>
                    <a:lstStyle/>
                    <a:p>
                      <a:r>
                        <a:rPr lang="en-US" sz="2400" dirty="0"/>
                        <a:t>Marco </a:t>
                      </a:r>
                      <a:r>
                        <a:rPr lang="en-US" sz="2400" dirty="0" err="1"/>
                        <a:t>Duca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At-Large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723182"/>
                  </a:ext>
                </a:extLst>
              </a:tr>
              <a:tr h="459809">
                <a:tc>
                  <a:txBody>
                    <a:bodyPr/>
                    <a:lstStyle/>
                    <a:p>
                      <a:r>
                        <a:rPr lang="en-US" sz="2400" dirty="0">
                          <a:highlight>
                            <a:srgbClr val="FFFF00"/>
                          </a:highlight>
                        </a:rPr>
                        <a:t>Brian Johnston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highlight>
                            <a:srgbClr val="FFFF00"/>
                          </a:highlight>
                        </a:rPr>
                        <a:t>At-Large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highlight>
                            <a:srgbClr val="FFFF00"/>
                          </a:highlight>
                        </a:rPr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828707"/>
                  </a:ext>
                </a:extLst>
              </a:tr>
              <a:tr h="459809">
                <a:tc>
                  <a:txBody>
                    <a:bodyPr/>
                    <a:lstStyle/>
                    <a:p>
                      <a:r>
                        <a:rPr lang="en-US" sz="2400" dirty="0"/>
                        <a:t>Kajol </a:t>
                      </a:r>
                      <a:r>
                        <a:rPr lang="en-US" sz="2400" dirty="0" err="1"/>
                        <a:t>Dahal</a:t>
                      </a:r>
                      <a:r>
                        <a:rPr lang="en-US" sz="2400" dirty="0"/>
                        <a:t> and Mehmet </a:t>
                      </a:r>
                      <a:r>
                        <a:rPr lang="en-US" sz="2400" dirty="0" err="1"/>
                        <a:t>Topyurek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GPSA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679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718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7044A7E-8E27-964C-911A-89C3A5CC1B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188198"/>
              </p:ext>
            </p:extLst>
          </p:nvPr>
        </p:nvGraphicFramePr>
        <p:xfrm>
          <a:off x="0" y="736601"/>
          <a:ext cx="12192000" cy="469392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3047348">
                  <a:extLst>
                    <a:ext uri="{9D8B030D-6E8A-4147-A177-3AD203B41FA5}">
                      <a16:colId xmlns:a16="http://schemas.microsoft.com/office/drawing/2014/main" val="2979056067"/>
                    </a:ext>
                  </a:extLst>
                </a:gridCol>
                <a:gridCol w="2772684">
                  <a:extLst>
                    <a:ext uri="{9D8B030D-6E8A-4147-A177-3AD203B41FA5}">
                      <a16:colId xmlns:a16="http://schemas.microsoft.com/office/drawing/2014/main" val="1549492260"/>
                    </a:ext>
                  </a:extLst>
                </a:gridCol>
                <a:gridCol w="3558746">
                  <a:extLst>
                    <a:ext uri="{9D8B030D-6E8A-4147-A177-3AD203B41FA5}">
                      <a16:colId xmlns:a16="http://schemas.microsoft.com/office/drawing/2014/main" val="2799965994"/>
                    </a:ext>
                  </a:extLst>
                </a:gridCol>
                <a:gridCol w="2813222">
                  <a:extLst>
                    <a:ext uri="{9D8B030D-6E8A-4147-A177-3AD203B41FA5}">
                      <a16:colId xmlns:a16="http://schemas.microsoft.com/office/drawing/2014/main" val="2525122855"/>
                    </a:ext>
                  </a:extLst>
                </a:gridCol>
              </a:tblGrid>
              <a:tr h="400627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FFFF00"/>
                          </a:solidFill>
                          <a:effectLst/>
                        </a:rPr>
                        <a:t>Graduate Faculty</a:t>
                      </a:r>
                      <a:endParaRPr lang="en-US" sz="280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FFFF00"/>
                          </a:solidFill>
                          <a:effectLst/>
                        </a:rPr>
                        <a:t>Graduate Curriculum</a:t>
                      </a:r>
                      <a:endParaRPr lang="en-US" sz="280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945147"/>
                  </a:ext>
                </a:extLst>
              </a:tr>
              <a:tr h="400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FFFF00"/>
                          </a:solidFill>
                          <a:effectLst/>
                        </a:rPr>
                        <a:t>Representative</a:t>
                      </a:r>
                      <a:endParaRPr lang="en-US" sz="280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FFFF00"/>
                          </a:solidFill>
                          <a:effectLst/>
                        </a:rPr>
                        <a:t>Term Expiration</a:t>
                      </a:r>
                      <a:endParaRPr lang="en-US" sz="280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FFFF00"/>
                          </a:solidFill>
                          <a:effectLst/>
                        </a:rPr>
                        <a:t>Representative</a:t>
                      </a:r>
                      <a:endParaRPr lang="en-US" sz="280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</a:rPr>
                        <a:t>Term Expiration</a:t>
                      </a:r>
                      <a:endParaRPr lang="en-US" sz="28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133730"/>
                  </a:ext>
                </a:extLst>
              </a:tr>
              <a:tr h="400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</a:rPr>
                        <a:t>Megan Quinn</a:t>
                      </a:r>
                      <a:endParaRPr lang="en-US" sz="28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</a:rPr>
                        <a:t>2024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Lana Cook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2026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6470808"/>
                  </a:ext>
                </a:extLst>
              </a:tr>
              <a:tr h="400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</a:rPr>
                        <a:t>Jill Leroy-Frazier </a:t>
                      </a:r>
                      <a:r>
                        <a:rPr lang="en-US" sz="1200" b="0" dirty="0">
                          <a:effectLst/>
                        </a:rPr>
                        <a:t>(chair)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2025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Richard Carter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2026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9041992"/>
                  </a:ext>
                </a:extLst>
              </a:tr>
              <a:tr h="400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Wendy Doucette</a:t>
                      </a:r>
                      <a:endParaRPr lang="en-U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2025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Bea Owns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2026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2925118"/>
                  </a:ext>
                </a:extLst>
              </a:tr>
              <a:tr h="400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Paul </a:t>
                      </a:r>
                      <a:r>
                        <a:rPr lang="en-US" sz="28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Trogen</a:t>
                      </a:r>
                      <a:endParaRPr lang="en-U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Todd Emma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2025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4230560"/>
                  </a:ext>
                </a:extLst>
              </a:tr>
              <a:tr h="400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David Jones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</a:rPr>
                        <a:t>Lisa Haddad/Judy Rice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</a:rPr>
                        <a:t>2024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6874993"/>
                  </a:ext>
                </a:extLst>
              </a:tr>
              <a:tr h="400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r>
                        <a:rPr lang="en-US" sz="2800" b="0" dirty="0">
                          <a:effectLst/>
                        </a:rPr>
                        <a:t>Marco </a:t>
                      </a:r>
                      <a:r>
                        <a:rPr lang="en-US" sz="2800" b="0" dirty="0" err="1">
                          <a:effectLst/>
                        </a:rPr>
                        <a:t>Duca</a:t>
                      </a:r>
                      <a:endParaRPr lang="en-U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2026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Jon Borland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2026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1762175"/>
                  </a:ext>
                </a:extLst>
              </a:tr>
              <a:tr h="400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</a:rPr>
                        <a:t>Brian Johnston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(chair)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</a:rPr>
                        <a:t>2024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9125470"/>
                  </a:ext>
                </a:extLst>
              </a:tr>
              <a:tr h="400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1319533"/>
                  </a:ext>
                </a:extLst>
              </a:tr>
              <a:tr h="400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335016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249946E-ECCD-C849-BEED-321BBD1ADD5D}"/>
              </a:ext>
            </a:extLst>
          </p:cNvPr>
          <p:cNvSpPr txBox="1"/>
          <p:nvPr/>
        </p:nvSpPr>
        <p:spPr>
          <a:xfrm>
            <a:off x="203200" y="5969000"/>
            <a:ext cx="11290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*Non-voting members: Sharon McGee, Karin </a:t>
            </a:r>
            <a:r>
              <a:rPr lang="en-US" sz="2000" dirty="0" err="1"/>
              <a:t>Bartoszuk</a:t>
            </a:r>
            <a:r>
              <a:rPr lang="en-US" sz="2000" dirty="0"/>
              <a:t>, Scott </a:t>
            </a:r>
            <a:r>
              <a:rPr lang="en-US" sz="2000" dirty="0" err="1"/>
              <a:t>Kirkby</a:t>
            </a:r>
            <a:r>
              <a:rPr lang="en-US" sz="2000" dirty="0"/>
              <a:t>, Stacie Hill, Evelyn Roach, Andrew Howell, Queen Brown, William Flora, Nick </a:t>
            </a:r>
            <a:r>
              <a:rPr lang="en-US" sz="2000" dirty="0" err="1"/>
              <a:t>Hagemeier</a:t>
            </a:r>
            <a:r>
              <a:rPr lang="en-US" sz="2000" dirty="0"/>
              <a:t>, David Currie</a:t>
            </a:r>
          </a:p>
        </p:txBody>
      </p:sp>
    </p:spTree>
    <p:extLst>
      <p:ext uri="{BB962C8B-B14F-4D97-AF65-F5344CB8AC3E}">
        <p14:creationId xmlns:p14="http://schemas.microsoft.com/office/powerpoint/2010/main" val="3066680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EC0915-36C6-2B42-8240-A7C729903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9740F5-D3E7-2143-8A4E-96F77EAEA2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098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9D6E118-9E44-654F-AB3A-C568FFFD13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0287150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08019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A45FEEF-E1A2-9141-B612-0F1904F265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472548"/>
              </p:ext>
            </p:extLst>
          </p:nvPr>
        </p:nvGraphicFramePr>
        <p:xfrm>
          <a:off x="0" y="0"/>
          <a:ext cx="12192000" cy="7680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901478515"/>
                    </a:ext>
                  </a:extLst>
                </a:gridCol>
                <a:gridCol w="6072221">
                  <a:extLst>
                    <a:ext uri="{9D8B030D-6E8A-4147-A177-3AD203B41FA5}">
                      <a16:colId xmlns:a16="http://schemas.microsoft.com/office/drawing/2014/main" val="1064009648"/>
                    </a:ext>
                  </a:extLst>
                </a:gridCol>
                <a:gridCol w="2055779">
                  <a:extLst>
                    <a:ext uri="{9D8B030D-6E8A-4147-A177-3AD203B41FA5}">
                      <a16:colId xmlns:a16="http://schemas.microsoft.com/office/drawing/2014/main" val="3320103777"/>
                    </a:ext>
                  </a:extLst>
                </a:gridCol>
              </a:tblGrid>
              <a:tr h="827656">
                <a:tc>
                  <a:txBody>
                    <a:bodyPr/>
                    <a:lstStyle/>
                    <a:p>
                      <a:r>
                        <a:rPr lang="en-US" sz="2400" dirty="0"/>
                        <a:t>Representative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Area of Representation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Term Expiration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4045112"/>
                  </a:ext>
                </a:extLst>
              </a:tr>
              <a:tr h="459809">
                <a:tc>
                  <a:txBody>
                    <a:bodyPr/>
                    <a:lstStyle/>
                    <a:p>
                      <a:r>
                        <a:rPr lang="en-US" sz="2400" dirty="0"/>
                        <a:t>Richard Carter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Arts &amp; 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195927"/>
                  </a:ext>
                </a:extLst>
              </a:tr>
              <a:tr h="459809">
                <a:tc>
                  <a:txBody>
                    <a:bodyPr/>
                    <a:lstStyle/>
                    <a:p>
                      <a:r>
                        <a:rPr lang="en-US" sz="2400" dirty="0"/>
                        <a:t>Todd Emma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Business &amp; Technology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9555684"/>
                  </a:ext>
                </a:extLst>
              </a:tr>
              <a:tr h="459809">
                <a:tc>
                  <a:txBody>
                    <a:bodyPr/>
                    <a:lstStyle/>
                    <a:p>
                      <a:r>
                        <a:rPr lang="en-US" sz="2400" dirty="0"/>
                        <a:t>Jon Borland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Clemmer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556923"/>
                  </a:ext>
                </a:extLst>
              </a:tr>
              <a:tr h="459809">
                <a:tc>
                  <a:txBody>
                    <a:bodyPr/>
                    <a:lstStyle/>
                    <a:p>
                      <a:r>
                        <a:rPr lang="en-US" sz="2400" dirty="0"/>
                        <a:t>Lana Cook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Quillen College of Medicine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684819"/>
                  </a:ext>
                </a:extLst>
              </a:tr>
              <a:tr h="459809">
                <a:tc>
                  <a:txBody>
                    <a:bodyPr/>
                    <a:lstStyle/>
                    <a:p>
                      <a:r>
                        <a:rPr lang="en-US" sz="2400" dirty="0"/>
                        <a:t>Bea Owens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Clinical &amp; Rehabilitative 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185757"/>
                  </a:ext>
                </a:extLst>
              </a:tr>
              <a:tr h="459809">
                <a:tc>
                  <a:txBody>
                    <a:bodyPr/>
                    <a:lstStyle/>
                    <a:p>
                      <a:r>
                        <a:rPr lang="en-US" sz="2400" dirty="0"/>
                        <a:t>Lisa Haddad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Nursing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960096"/>
                  </a:ext>
                </a:extLst>
              </a:tr>
              <a:tr h="459809">
                <a:tc>
                  <a:txBody>
                    <a:bodyPr/>
                    <a:lstStyle/>
                    <a:p>
                      <a:r>
                        <a:rPr lang="en-US" sz="2400" dirty="0"/>
                        <a:t>Megan Quinn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Public Health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623419"/>
                  </a:ext>
                </a:extLst>
              </a:tr>
              <a:tr h="459809">
                <a:tc>
                  <a:txBody>
                    <a:bodyPr/>
                    <a:lstStyle/>
                    <a:p>
                      <a:r>
                        <a:rPr lang="en-US" sz="2400" dirty="0"/>
                        <a:t>Wendy Doucette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Sherrod Library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5860753"/>
                  </a:ext>
                </a:extLst>
              </a:tr>
              <a:tr h="512637">
                <a:tc>
                  <a:txBody>
                    <a:bodyPr/>
                    <a:lstStyle/>
                    <a:p>
                      <a:r>
                        <a:rPr lang="en-US" sz="2400" dirty="0"/>
                        <a:t>Jill LeRoy-Frazier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Graduate &amp; Continuing Studies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3267630"/>
                  </a:ext>
                </a:extLst>
              </a:tr>
              <a:tr h="459809">
                <a:tc>
                  <a:txBody>
                    <a:bodyPr/>
                    <a:lstStyle/>
                    <a:p>
                      <a:r>
                        <a:rPr lang="en-US" sz="2400" dirty="0"/>
                        <a:t>Paul </a:t>
                      </a:r>
                      <a:r>
                        <a:rPr lang="en-US" sz="2400" dirty="0" err="1"/>
                        <a:t>Trogen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Faculty Senate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2025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974331"/>
                  </a:ext>
                </a:extLst>
              </a:tr>
              <a:tr h="459809">
                <a:tc>
                  <a:txBody>
                    <a:bodyPr/>
                    <a:lstStyle/>
                    <a:p>
                      <a:r>
                        <a:rPr lang="en-US" sz="2400" dirty="0"/>
                        <a:t>David Jones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At-Large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991570"/>
                  </a:ext>
                </a:extLst>
              </a:tr>
              <a:tr h="459809">
                <a:tc>
                  <a:txBody>
                    <a:bodyPr/>
                    <a:lstStyle/>
                    <a:p>
                      <a:r>
                        <a:rPr lang="en-US" sz="2400" dirty="0"/>
                        <a:t>Marco </a:t>
                      </a:r>
                      <a:r>
                        <a:rPr lang="en-US" sz="2400" dirty="0" err="1"/>
                        <a:t>Duca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At-Large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723182"/>
                  </a:ext>
                </a:extLst>
              </a:tr>
              <a:tr h="459809">
                <a:tc>
                  <a:txBody>
                    <a:bodyPr/>
                    <a:lstStyle/>
                    <a:p>
                      <a:r>
                        <a:rPr lang="en-US" sz="2400" dirty="0"/>
                        <a:t>Brian Johnston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At-Large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828707"/>
                  </a:ext>
                </a:extLst>
              </a:tr>
              <a:tr h="459809">
                <a:tc>
                  <a:txBody>
                    <a:bodyPr/>
                    <a:lstStyle/>
                    <a:p>
                      <a:r>
                        <a:rPr lang="en-US" sz="2400" dirty="0"/>
                        <a:t>Kajol </a:t>
                      </a:r>
                      <a:r>
                        <a:rPr lang="en-US" sz="2400" dirty="0" err="1"/>
                        <a:t>Dahal</a:t>
                      </a:r>
                      <a:r>
                        <a:rPr lang="en-US" sz="2400" dirty="0"/>
                        <a:t> and Mehmet </a:t>
                      </a:r>
                      <a:r>
                        <a:rPr lang="en-US" sz="2400" dirty="0" err="1"/>
                        <a:t>Topyurek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GPSA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679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1120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7044A7E-8E27-964C-911A-89C3A5CC1B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928991"/>
              </p:ext>
            </p:extLst>
          </p:nvPr>
        </p:nvGraphicFramePr>
        <p:xfrm>
          <a:off x="0" y="736601"/>
          <a:ext cx="12192000" cy="469392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3047348">
                  <a:extLst>
                    <a:ext uri="{9D8B030D-6E8A-4147-A177-3AD203B41FA5}">
                      <a16:colId xmlns:a16="http://schemas.microsoft.com/office/drawing/2014/main" val="2979056067"/>
                    </a:ext>
                  </a:extLst>
                </a:gridCol>
                <a:gridCol w="2772684">
                  <a:extLst>
                    <a:ext uri="{9D8B030D-6E8A-4147-A177-3AD203B41FA5}">
                      <a16:colId xmlns:a16="http://schemas.microsoft.com/office/drawing/2014/main" val="1549492260"/>
                    </a:ext>
                  </a:extLst>
                </a:gridCol>
                <a:gridCol w="3558746">
                  <a:extLst>
                    <a:ext uri="{9D8B030D-6E8A-4147-A177-3AD203B41FA5}">
                      <a16:colId xmlns:a16="http://schemas.microsoft.com/office/drawing/2014/main" val="2799965994"/>
                    </a:ext>
                  </a:extLst>
                </a:gridCol>
                <a:gridCol w="2813222">
                  <a:extLst>
                    <a:ext uri="{9D8B030D-6E8A-4147-A177-3AD203B41FA5}">
                      <a16:colId xmlns:a16="http://schemas.microsoft.com/office/drawing/2014/main" val="2525122855"/>
                    </a:ext>
                  </a:extLst>
                </a:gridCol>
              </a:tblGrid>
              <a:tr h="400627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FFFF00"/>
                          </a:solidFill>
                          <a:effectLst/>
                        </a:rPr>
                        <a:t>Graduate Faculty</a:t>
                      </a:r>
                      <a:endParaRPr lang="en-US" sz="280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FFFF00"/>
                          </a:solidFill>
                          <a:effectLst/>
                        </a:rPr>
                        <a:t>Graduate Curriculum</a:t>
                      </a:r>
                      <a:endParaRPr lang="en-US" sz="280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945147"/>
                  </a:ext>
                </a:extLst>
              </a:tr>
              <a:tr h="400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FFFF00"/>
                          </a:solidFill>
                          <a:effectLst/>
                        </a:rPr>
                        <a:t>Representative</a:t>
                      </a:r>
                      <a:endParaRPr lang="en-US" sz="280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FFFF00"/>
                          </a:solidFill>
                          <a:effectLst/>
                        </a:rPr>
                        <a:t>Term Expiration</a:t>
                      </a:r>
                      <a:endParaRPr lang="en-US" sz="280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FFFF00"/>
                          </a:solidFill>
                          <a:effectLst/>
                        </a:rPr>
                        <a:t>Representative</a:t>
                      </a:r>
                      <a:endParaRPr lang="en-US" sz="280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</a:rPr>
                        <a:t>Term Expiration</a:t>
                      </a:r>
                      <a:endParaRPr lang="en-US" sz="28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133730"/>
                  </a:ext>
                </a:extLst>
              </a:tr>
              <a:tr h="400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</a:rPr>
                        <a:t>Megan Quinn</a:t>
                      </a:r>
                      <a:endParaRPr lang="en-U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2024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Lana Cook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2026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6470808"/>
                  </a:ext>
                </a:extLst>
              </a:tr>
              <a:tr h="400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</a:rPr>
                        <a:t>Jill Leroy-Frazier </a:t>
                      </a:r>
                      <a:r>
                        <a:rPr lang="en-US" sz="1200" b="0" dirty="0">
                          <a:effectLst/>
                        </a:rPr>
                        <a:t>(chair)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2025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Richard Carter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2026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9041992"/>
                  </a:ext>
                </a:extLst>
              </a:tr>
              <a:tr h="400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Wendy Doucette</a:t>
                      </a:r>
                      <a:endParaRPr lang="en-U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2025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Bea Owns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2026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2925118"/>
                  </a:ext>
                </a:extLst>
              </a:tr>
              <a:tr h="400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Paul </a:t>
                      </a:r>
                      <a:r>
                        <a:rPr lang="en-US" sz="28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Trogen</a:t>
                      </a:r>
                      <a:endParaRPr lang="en-U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Todd Emma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2025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4230560"/>
                  </a:ext>
                </a:extLst>
              </a:tr>
              <a:tr h="400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David Jones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Lisa Haddad/Judy Rice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2024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6874993"/>
                  </a:ext>
                </a:extLst>
              </a:tr>
              <a:tr h="400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r>
                        <a:rPr lang="en-US" sz="2800" b="0" dirty="0">
                          <a:effectLst/>
                        </a:rPr>
                        <a:t>Marco </a:t>
                      </a:r>
                      <a:r>
                        <a:rPr lang="en-US" sz="2800" b="0" dirty="0" err="1">
                          <a:effectLst/>
                        </a:rPr>
                        <a:t>Duca</a:t>
                      </a:r>
                      <a:endParaRPr lang="en-U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2026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Jon Borland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2026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1762175"/>
                  </a:ext>
                </a:extLst>
              </a:tr>
              <a:tr h="400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Brian Johnston </a:t>
                      </a:r>
                      <a:r>
                        <a:rPr lang="en-US" sz="1400" dirty="0">
                          <a:effectLst/>
                        </a:rPr>
                        <a:t>(chair)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2024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9125470"/>
                  </a:ext>
                </a:extLst>
              </a:tr>
              <a:tr h="400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1319533"/>
                  </a:ext>
                </a:extLst>
              </a:tr>
              <a:tr h="400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335016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249946E-ECCD-C849-BEED-321BBD1ADD5D}"/>
              </a:ext>
            </a:extLst>
          </p:cNvPr>
          <p:cNvSpPr txBox="1"/>
          <p:nvPr/>
        </p:nvSpPr>
        <p:spPr>
          <a:xfrm>
            <a:off x="203200" y="5969000"/>
            <a:ext cx="11290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*Non-voting members: Sharon McGee, Karin </a:t>
            </a:r>
            <a:r>
              <a:rPr lang="en-US" sz="2000" dirty="0" err="1"/>
              <a:t>Bartoszuk</a:t>
            </a:r>
            <a:r>
              <a:rPr lang="en-US" sz="2000" dirty="0"/>
              <a:t>, Scott </a:t>
            </a:r>
            <a:r>
              <a:rPr lang="en-US" sz="2000" dirty="0" err="1"/>
              <a:t>Kirkby</a:t>
            </a:r>
            <a:r>
              <a:rPr lang="en-US" sz="2000" dirty="0"/>
              <a:t>, Stacie Hill, Evelyn Roach, Andrew Howell, Queen Brown, William Flora, Nick </a:t>
            </a:r>
            <a:r>
              <a:rPr lang="en-US" sz="2000" dirty="0" err="1"/>
              <a:t>Hagemeier</a:t>
            </a:r>
            <a:r>
              <a:rPr lang="en-US" sz="2000" dirty="0"/>
              <a:t>, David Currie</a:t>
            </a:r>
          </a:p>
        </p:txBody>
      </p:sp>
    </p:spTree>
    <p:extLst>
      <p:ext uri="{BB962C8B-B14F-4D97-AF65-F5344CB8AC3E}">
        <p14:creationId xmlns:p14="http://schemas.microsoft.com/office/powerpoint/2010/main" val="4047723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222FC-AC31-8BC5-0B9C-6AA819461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Curriculum Subcommittee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39ADA-7860-BFE1-E17E-C0E0E126F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New Graduate Certificate</a:t>
            </a:r>
          </a:p>
          <a:p>
            <a:r>
              <a:rPr lang="en-US" dirty="0"/>
              <a:t>32 New Courses</a:t>
            </a:r>
          </a:p>
          <a:p>
            <a:r>
              <a:rPr lang="en-US" dirty="0"/>
              <a:t>7 Revise Program Policy</a:t>
            </a:r>
          </a:p>
          <a:p>
            <a:r>
              <a:rPr lang="en-US" dirty="0"/>
              <a:t>12 Revise Curriculum</a:t>
            </a:r>
          </a:p>
          <a:p>
            <a:r>
              <a:rPr lang="en-US" dirty="0"/>
              <a:t>1 Revise Articulation Policy</a:t>
            </a:r>
          </a:p>
          <a:p>
            <a:r>
              <a:rPr lang="en-US" dirty="0"/>
              <a:t>2 Establish Program Policy</a:t>
            </a:r>
          </a:p>
          <a:p>
            <a:r>
              <a:rPr lang="en-US" dirty="0"/>
              <a:t>1 New Program</a:t>
            </a:r>
          </a:p>
        </p:txBody>
      </p:sp>
    </p:spTree>
    <p:extLst>
      <p:ext uri="{BB962C8B-B14F-4D97-AF65-F5344CB8AC3E}">
        <p14:creationId xmlns:p14="http://schemas.microsoft.com/office/powerpoint/2010/main" val="2926655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6D03A62-2773-B146-9058-88EF2D741C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616005"/>
              </p:ext>
            </p:extLst>
          </p:nvPr>
        </p:nvGraphicFramePr>
        <p:xfrm>
          <a:off x="0" y="0"/>
          <a:ext cx="3708399" cy="20624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064344">
                  <a:extLst>
                    <a:ext uri="{9D8B030D-6E8A-4147-A177-3AD203B41FA5}">
                      <a16:colId xmlns:a16="http://schemas.microsoft.com/office/drawing/2014/main" val="297445348"/>
                    </a:ext>
                  </a:extLst>
                </a:gridCol>
                <a:gridCol w="1310556">
                  <a:extLst>
                    <a:ext uri="{9D8B030D-6E8A-4147-A177-3AD203B41FA5}">
                      <a16:colId xmlns:a16="http://schemas.microsoft.com/office/drawing/2014/main" val="2748463482"/>
                    </a:ext>
                  </a:extLst>
                </a:gridCol>
                <a:gridCol w="1333499">
                  <a:extLst>
                    <a:ext uri="{9D8B030D-6E8A-4147-A177-3AD203B41FA5}">
                      <a16:colId xmlns:a16="http://schemas.microsoft.com/office/drawing/2014/main" val="19965582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Aug/Sept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Appointment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Re-appoint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599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Affiliate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059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551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Senior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501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Totals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85905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B49AB59-60B5-1F43-A85C-2895674AB9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791838"/>
              </p:ext>
            </p:extLst>
          </p:nvPr>
        </p:nvGraphicFramePr>
        <p:xfrm>
          <a:off x="8483601" y="0"/>
          <a:ext cx="3708399" cy="20624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064344">
                  <a:extLst>
                    <a:ext uri="{9D8B030D-6E8A-4147-A177-3AD203B41FA5}">
                      <a16:colId xmlns:a16="http://schemas.microsoft.com/office/drawing/2014/main" val="297445348"/>
                    </a:ext>
                  </a:extLst>
                </a:gridCol>
                <a:gridCol w="1310556">
                  <a:extLst>
                    <a:ext uri="{9D8B030D-6E8A-4147-A177-3AD203B41FA5}">
                      <a16:colId xmlns:a16="http://schemas.microsoft.com/office/drawing/2014/main" val="2748463482"/>
                    </a:ext>
                  </a:extLst>
                </a:gridCol>
                <a:gridCol w="1333499">
                  <a:extLst>
                    <a:ext uri="{9D8B030D-6E8A-4147-A177-3AD203B41FA5}">
                      <a16:colId xmlns:a16="http://schemas.microsoft.com/office/drawing/2014/main" val="19965582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Appointment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Re-appoint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599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Affiliate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059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551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Senior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501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Totals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85905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A0A0F7E-CFAA-B64A-84CC-84CF6F4AF9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902175"/>
              </p:ext>
            </p:extLst>
          </p:nvPr>
        </p:nvGraphicFramePr>
        <p:xfrm>
          <a:off x="4241800" y="0"/>
          <a:ext cx="3708399" cy="20624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064344">
                  <a:extLst>
                    <a:ext uri="{9D8B030D-6E8A-4147-A177-3AD203B41FA5}">
                      <a16:colId xmlns:a16="http://schemas.microsoft.com/office/drawing/2014/main" val="297445348"/>
                    </a:ext>
                  </a:extLst>
                </a:gridCol>
                <a:gridCol w="1310556">
                  <a:extLst>
                    <a:ext uri="{9D8B030D-6E8A-4147-A177-3AD203B41FA5}">
                      <a16:colId xmlns:a16="http://schemas.microsoft.com/office/drawing/2014/main" val="2748463482"/>
                    </a:ext>
                  </a:extLst>
                </a:gridCol>
                <a:gridCol w="1333499">
                  <a:extLst>
                    <a:ext uri="{9D8B030D-6E8A-4147-A177-3AD203B41FA5}">
                      <a16:colId xmlns:a16="http://schemas.microsoft.com/office/drawing/2014/main" val="19965582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Appointment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Re-appoint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599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Affiliate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059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551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Senior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501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Totals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859055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8627DEE-5538-9344-91A2-55DD4309AC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578373"/>
              </p:ext>
            </p:extLst>
          </p:nvPr>
        </p:nvGraphicFramePr>
        <p:xfrm>
          <a:off x="4241798" y="2397760"/>
          <a:ext cx="3708399" cy="20624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064344">
                  <a:extLst>
                    <a:ext uri="{9D8B030D-6E8A-4147-A177-3AD203B41FA5}">
                      <a16:colId xmlns:a16="http://schemas.microsoft.com/office/drawing/2014/main" val="297445348"/>
                    </a:ext>
                  </a:extLst>
                </a:gridCol>
                <a:gridCol w="1310556">
                  <a:extLst>
                    <a:ext uri="{9D8B030D-6E8A-4147-A177-3AD203B41FA5}">
                      <a16:colId xmlns:a16="http://schemas.microsoft.com/office/drawing/2014/main" val="2748463482"/>
                    </a:ext>
                  </a:extLst>
                </a:gridCol>
                <a:gridCol w="1333499">
                  <a:extLst>
                    <a:ext uri="{9D8B030D-6E8A-4147-A177-3AD203B41FA5}">
                      <a16:colId xmlns:a16="http://schemas.microsoft.com/office/drawing/2014/main" val="19965582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Appointment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Re-appoint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599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Affiliate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059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551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Senior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501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Totals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859055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093BB0F-591B-354A-921B-F72AA8FEA6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590373"/>
              </p:ext>
            </p:extLst>
          </p:nvPr>
        </p:nvGraphicFramePr>
        <p:xfrm>
          <a:off x="4241799" y="4795520"/>
          <a:ext cx="3708399" cy="20624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064344">
                  <a:extLst>
                    <a:ext uri="{9D8B030D-6E8A-4147-A177-3AD203B41FA5}">
                      <a16:colId xmlns:a16="http://schemas.microsoft.com/office/drawing/2014/main" val="297445348"/>
                    </a:ext>
                  </a:extLst>
                </a:gridCol>
                <a:gridCol w="1310556">
                  <a:extLst>
                    <a:ext uri="{9D8B030D-6E8A-4147-A177-3AD203B41FA5}">
                      <a16:colId xmlns:a16="http://schemas.microsoft.com/office/drawing/2014/main" val="2748463482"/>
                    </a:ext>
                  </a:extLst>
                </a:gridCol>
                <a:gridCol w="1333499">
                  <a:extLst>
                    <a:ext uri="{9D8B030D-6E8A-4147-A177-3AD203B41FA5}">
                      <a16:colId xmlns:a16="http://schemas.microsoft.com/office/drawing/2014/main" val="19965582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Appointment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Re-appoint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599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Affiliate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059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551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Senior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501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Totals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859055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405789B-C6B5-0B41-9B1D-7850F1ED98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249062"/>
              </p:ext>
            </p:extLst>
          </p:nvPr>
        </p:nvGraphicFramePr>
        <p:xfrm>
          <a:off x="0" y="2397760"/>
          <a:ext cx="3708399" cy="20624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064344">
                  <a:extLst>
                    <a:ext uri="{9D8B030D-6E8A-4147-A177-3AD203B41FA5}">
                      <a16:colId xmlns:a16="http://schemas.microsoft.com/office/drawing/2014/main" val="297445348"/>
                    </a:ext>
                  </a:extLst>
                </a:gridCol>
                <a:gridCol w="1310556">
                  <a:extLst>
                    <a:ext uri="{9D8B030D-6E8A-4147-A177-3AD203B41FA5}">
                      <a16:colId xmlns:a16="http://schemas.microsoft.com/office/drawing/2014/main" val="2748463482"/>
                    </a:ext>
                  </a:extLst>
                </a:gridCol>
                <a:gridCol w="1333499">
                  <a:extLst>
                    <a:ext uri="{9D8B030D-6E8A-4147-A177-3AD203B41FA5}">
                      <a16:colId xmlns:a16="http://schemas.microsoft.com/office/drawing/2014/main" val="19965582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Appointment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Re-appoint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599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Affiliate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059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551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Senior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501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Totals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859055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27737776-6990-0440-9D6C-17A5982DA0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778789"/>
              </p:ext>
            </p:extLst>
          </p:nvPr>
        </p:nvGraphicFramePr>
        <p:xfrm>
          <a:off x="-1" y="4795520"/>
          <a:ext cx="3708399" cy="20624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064344">
                  <a:extLst>
                    <a:ext uri="{9D8B030D-6E8A-4147-A177-3AD203B41FA5}">
                      <a16:colId xmlns:a16="http://schemas.microsoft.com/office/drawing/2014/main" val="297445348"/>
                    </a:ext>
                  </a:extLst>
                </a:gridCol>
                <a:gridCol w="1310556">
                  <a:extLst>
                    <a:ext uri="{9D8B030D-6E8A-4147-A177-3AD203B41FA5}">
                      <a16:colId xmlns:a16="http://schemas.microsoft.com/office/drawing/2014/main" val="2748463482"/>
                    </a:ext>
                  </a:extLst>
                </a:gridCol>
                <a:gridCol w="1333499">
                  <a:extLst>
                    <a:ext uri="{9D8B030D-6E8A-4147-A177-3AD203B41FA5}">
                      <a16:colId xmlns:a16="http://schemas.microsoft.com/office/drawing/2014/main" val="19965582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Appointment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Re-appoint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599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Affiliate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059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551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Senior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501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Totals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859055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3216A0D1-B485-2B4A-8548-0FC3BFE293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113575"/>
              </p:ext>
            </p:extLst>
          </p:nvPr>
        </p:nvGraphicFramePr>
        <p:xfrm>
          <a:off x="8483601" y="2397760"/>
          <a:ext cx="3708399" cy="20624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064344">
                  <a:extLst>
                    <a:ext uri="{9D8B030D-6E8A-4147-A177-3AD203B41FA5}">
                      <a16:colId xmlns:a16="http://schemas.microsoft.com/office/drawing/2014/main" val="297445348"/>
                    </a:ext>
                  </a:extLst>
                </a:gridCol>
                <a:gridCol w="1310556">
                  <a:extLst>
                    <a:ext uri="{9D8B030D-6E8A-4147-A177-3AD203B41FA5}">
                      <a16:colId xmlns:a16="http://schemas.microsoft.com/office/drawing/2014/main" val="2748463482"/>
                    </a:ext>
                  </a:extLst>
                </a:gridCol>
                <a:gridCol w="1333499">
                  <a:extLst>
                    <a:ext uri="{9D8B030D-6E8A-4147-A177-3AD203B41FA5}">
                      <a16:colId xmlns:a16="http://schemas.microsoft.com/office/drawing/2014/main" val="19965582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Appointment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Re-appoint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599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Affiliate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059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551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Senior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501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Totals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859055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9D55A4E1-D112-374E-A470-763E670A3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225576"/>
              </p:ext>
            </p:extLst>
          </p:nvPr>
        </p:nvGraphicFramePr>
        <p:xfrm>
          <a:off x="8483599" y="4795520"/>
          <a:ext cx="3708399" cy="20624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064344">
                  <a:extLst>
                    <a:ext uri="{9D8B030D-6E8A-4147-A177-3AD203B41FA5}">
                      <a16:colId xmlns:a16="http://schemas.microsoft.com/office/drawing/2014/main" val="297445348"/>
                    </a:ext>
                  </a:extLst>
                </a:gridCol>
                <a:gridCol w="1310556">
                  <a:extLst>
                    <a:ext uri="{9D8B030D-6E8A-4147-A177-3AD203B41FA5}">
                      <a16:colId xmlns:a16="http://schemas.microsoft.com/office/drawing/2014/main" val="2748463482"/>
                    </a:ext>
                  </a:extLst>
                </a:gridCol>
                <a:gridCol w="1333499">
                  <a:extLst>
                    <a:ext uri="{9D8B030D-6E8A-4147-A177-3AD203B41FA5}">
                      <a16:colId xmlns:a16="http://schemas.microsoft.com/office/drawing/2014/main" val="19965582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Appointment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Re-appoint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599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Affiliate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059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551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Senior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501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Totals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859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8733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B8D14-982E-C945-9DE2-31B9DA2E4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Year in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79ED0-4EDF-7B45-83FA-3CCB66CAD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Continued with increased autonomy of the Graduate Curriculum and Graduate Faculty Subcommittee</a:t>
            </a:r>
          </a:p>
          <a:p>
            <a:pPr lvl="1"/>
            <a:r>
              <a:rPr lang="en-US" dirty="0"/>
              <a:t>Bi-monthly curriculum subcommittee meetings</a:t>
            </a:r>
          </a:p>
          <a:p>
            <a:pPr lvl="1"/>
            <a:r>
              <a:rPr lang="en-US" dirty="0"/>
              <a:t>June Summer Meeting</a:t>
            </a:r>
          </a:p>
          <a:p>
            <a:pPr lvl="1"/>
            <a:r>
              <a:rPr lang="en-US" dirty="0"/>
              <a:t>Instructional video for new members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Extensive Policy Review and Modifications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Focus on the needs of current and future students</a:t>
            </a:r>
          </a:p>
          <a:p>
            <a:pPr lvl="1"/>
            <a:r>
              <a:rPr lang="en-US" dirty="0"/>
              <a:t>Graduate student </a:t>
            </a:r>
            <a:r>
              <a:rPr lang="en-US"/>
              <a:t>focused policy review</a:t>
            </a:r>
            <a:endParaRPr lang="en-US" dirty="0"/>
          </a:p>
          <a:p>
            <a:pPr marL="0" indent="0">
              <a:buNone/>
            </a:pPr>
            <a:endParaRPr lang="en-US" baseline="30000" dirty="0"/>
          </a:p>
          <a:p>
            <a:r>
              <a:rPr lang="en-US" dirty="0"/>
              <a:t>Continued Faculty compliments on the process of presenting to the curriculum subcommittee</a:t>
            </a:r>
          </a:p>
        </p:txBody>
      </p:sp>
    </p:spTree>
    <p:extLst>
      <p:ext uri="{BB962C8B-B14F-4D97-AF65-F5344CB8AC3E}">
        <p14:creationId xmlns:p14="http://schemas.microsoft.com/office/powerpoint/2010/main" val="1272809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AD023-C807-AC01-55FE-8FC18BC40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Policies Reviewed/Updated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602B4-4A95-14E1-8D90-3A0491369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Graduate School Enrollment Policy</a:t>
            </a:r>
          </a:p>
          <a:p>
            <a:r>
              <a:rPr lang="en-US" dirty="0"/>
              <a:t>Graduate School Admission Policy for Degree-seeking Students</a:t>
            </a:r>
          </a:p>
          <a:p>
            <a:r>
              <a:rPr lang="en-US" dirty="0"/>
              <a:t>Graduate School Deferral Policy</a:t>
            </a:r>
          </a:p>
          <a:p>
            <a:r>
              <a:rPr lang="en-US" dirty="0"/>
              <a:t>Academic Work During University Holidays and Breaks</a:t>
            </a:r>
          </a:p>
          <a:p>
            <a:r>
              <a:rPr lang="en-US" dirty="0"/>
              <a:t>Syllabus Policy</a:t>
            </a:r>
          </a:p>
          <a:p>
            <a:r>
              <a:rPr lang="en-US" dirty="0"/>
              <a:t>Enrollment in Overlapping or Back-to-Back Classes</a:t>
            </a:r>
          </a:p>
          <a:p>
            <a:r>
              <a:rPr lang="en-US" dirty="0"/>
              <a:t>Graduate School Dismissal Policy</a:t>
            </a:r>
          </a:p>
        </p:txBody>
      </p:sp>
    </p:spTree>
    <p:extLst>
      <p:ext uri="{BB962C8B-B14F-4D97-AF65-F5344CB8AC3E}">
        <p14:creationId xmlns:p14="http://schemas.microsoft.com/office/powerpoint/2010/main" val="4058788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A212D-D55A-D441-B12F-E7EE39213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Overall Thoughts on the year…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214F7-22CE-EA47-B5B4-54D89A18C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000" dirty="0"/>
              <a:t>Curriculum Subcommittee Meetings on Zoom are less impactful to the daily operations of faculty – however, they must attend the meeting</a:t>
            </a:r>
          </a:p>
          <a:p>
            <a:endParaRPr lang="en-US" sz="4000" dirty="0"/>
          </a:p>
          <a:p>
            <a:r>
              <a:rPr lang="en-US" sz="4000" dirty="0"/>
              <a:t>Faculty do not need to attend the full council meeting*</a:t>
            </a:r>
          </a:p>
          <a:p>
            <a:endParaRPr lang="en-US" sz="4000" dirty="0"/>
          </a:p>
          <a:p>
            <a:r>
              <a:rPr lang="en-US" sz="4000" dirty="0"/>
              <a:t>Meetings continue to be efficient – work on the front end </a:t>
            </a:r>
          </a:p>
          <a:p>
            <a:endParaRPr lang="en-US" sz="4000" dirty="0"/>
          </a:p>
          <a:p>
            <a:r>
              <a:rPr lang="en-US" sz="4000" dirty="0"/>
              <a:t>Policy revision/review is ongoing</a:t>
            </a:r>
          </a:p>
        </p:txBody>
      </p:sp>
    </p:spTree>
    <p:extLst>
      <p:ext uri="{BB962C8B-B14F-4D97-AF65-F5344CB8AC3E}">
        <p14:creationId xmlns:p14="http://schemas.microsoft.com/office/powerpoint/2010/main" val="4016548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32236</TotalTime>
  <Words>681</Words>
  <Application>Microsoft Macintosh PowerPoint</Application>
  <PresentationFormat>Widescreen</PresentationFormat>
  <Paragraphs>326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Graduate Council Report</vt:lpstr>
      <vt:lpstr>PowerPoint Presentation</vt:lpstr>
      <vt:lpstr>PowerPoint Presentation</vt:lpstr>
      <vt:lpstr>PowerPoint Presentation</vt:lpstr>
      <vt:lpstr>Curriculum Subcommittee</vt:lpstr>
      <vt:lpstr>PowerPoint Presentation</vt:lpstr>
      <vt:lpstr>Year in Review</vt:lpstr>
      <vt:lpstr>Policies Reviewed/Updated</vt:lpstr>
      <vt:lpstr>Overall Thoughts on the year…</vt:lpstr>
      <vt:lpstr>PowerPoint Presentation</vt:lpstr>
      <vt:lpstr>PowerPoint Presentation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Graduate Council Report</dc:title>
  <dc:creator>Johnston, Brian D.</dc:creator>
  <cp:lastModifiedBy>Johnston, Brian D.</cp:lastModifiedBy>
  <cp:revision>25</cp:revision>
  <dcterms:created xsi:type="dcterms:W3CDTF">2021-05-21T13:23:55Z</dcterms:created>
  <dcterms:modified xsi:type="dcterms:W3CDTF">2024-05-08T14:26:10Z</dcterms:modified>
</cp:coreProperties>
</file>