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87" r:id="rId3"/>
    <p:sldId id="257" r:id="rId4"/>
    <p:sldId id="270" r:id="rId5"/>
    <p:sldId id="286" r:id="rId6"/>
    <p:sldId id="272" r:id="rId7"/>
    <p:sldId id="273" r:id="rId8"/>
    <p:sldId id="274" r:id="rId9"/>
    <p:sldId id="275" r:id="rId10"/>
    <p:sldId id="276" r:id="rId11"/>
    <p:sldId id="277" r:id="rId12"/>
    <p:sldId id="269" r:id="rId13"/>
    <p:sldId id="260" r:id="rId14"/>
    <p:sldId id="271" r:id="rId15"/>
    <p:sldId id="278" r:id="rId16"/>
    <p:sldId id="279" r:id="rId17"/>
    <p:sldId id="285" r:id="rId18"/>
    <p:sldId id="280" r:id="rId19"/>
    <p:sldId id="283" r:id="rId20"/>
    <p:sldId id="284" r:id="rId21"/>
    <p:sldId id="267" r:id="rId22"/>
    <p:sldId id="26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108" y="216"/>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2"/>
                </a:solidFill>
                <a:latin typeface="+mn-lt"/>
                <a:ea typeface="+mn-ea"/>
                <a:cs typeface="+mn-cs"/>
              </a:defRPr>
            </a:pPr>
            <a:r>
              <a:rPr lang="en-US" sz="2000" dirty="0">
                <a:solidFill>
                  <a:schemeClr val="tx2"/>
                </a:solidFill>
              </a:rPr>
              <a:t>Organizations Represented in Focus</a:t>
            </a:r>
            <a:r>
              <a:rPr lang="en-US" sz="2000" baseline="0" dirty="0">
                <a:solidFill>
                  <a:schemeClr val="tx2"/>
                </a:solidFill>
              </a:rPr>
              <a:t> Groups</a:t>
            </a:r>
            <a:endParaRPr lang="en-US" sz="2000" dirty="0">
              <a:solidFill>
                <a:schemeClr val="tx2"/>
              </a:solidFill>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2"/>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Higher Ed</c:v>
                </c:pt>
                <c:pt idx="1">
                  <c:v>Nonprofit or State Agency</c:v>
                </c:pt>
              </c:strCache>
            </c:strRef>
          </c:cat>
          <c:val>
            <c:numRef>
              <c:f>Sheet1!$B$2:$B$3</c:f>
              <c:numCache>
                <c:formatCode>General</c:formatCode>
                <c:ptCount val="2"/>
                <c:pt idx="0">
                  <c:v>11</c:v>
                </c:pt>
                <c:pt idx="1">
                  <c:v>5</c:v>
                </c:pt>
              </c:numCache>
            </c:numRef>
          </c:val>
          <c:extLst>
            <c:ext xmlns:c16="http://schemas.microsoft.com/office/drawing/2014/chart" uri="{C3380CC4-5D6E-409C-BE32-E72D297353CC}">
              <c16:uniqueId val="{00000000-4F4C-464E-BE5E-3928A2DDD83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10/22/2024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10/22/2024</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20</a:t>
            </a:fld>
            <a:endParaRPr lang="en-US"/>
          </a:p>
        </p:txBody>
      </p:sp>
    </p:spTree>
    <p:extLst>
      <p:ext uri="{BB962C8B-B14F-4D97-AF65-F5344CB8AC3E}">
        <p14:creationId xmlns:p14="http://schemas.microsoft.com/office/powerpoint/2010/main" val="2506457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3</a:t>
            </a:fld>
            <a:endParaRPr lang="en-US"/>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12</a:t>
            </a:fld>
            <a:endParaRPr lang="en-US"/>
          </a:p>
        </p:txBody>
      </p:sp>
    </p:spTree>
    <p:extLst>
      <p:ext uri="{BB962C8B-B14F-4D97-AF65-F5344CB8AC3E}">
        <p14:creationId xmlns:p14="http://schemas.microsoft.com/office/powerpoint/2010/main" val="3912149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14</a:t>
            </a:fld>
            <a:endParaRPr lang="en-US"/>
          </a:p>
        </p:txBody>
      </p:sp>
    </p:spTree>
    <p:extLst>
      <p:ext uri="{BB962C8B-B14F-4D97-AF65-F5344CB8AC3E}">
        <p14:creationId xmlns:p14="http://schemas.microsoft.com/office/powerpoint/2010/main" val="226312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15</a:t>
            </a:fld>
            <a:endParaRPr lang="en-US"/>
          </a:p>
        </p:txBody>
      </p:sp>
    </p:spTree>
    <p:extLst>
      <p:ext uri="{BB962C8B-B14F-4D97-AF65-F5344CB8AC3E}">
        <p14:creationId xmlns:p14="http://schemas.microsoft.com/office/powerpoint/2010/main" val="483781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16</a:t>
            </a:fld>
            <a:endParaRPr lang="en-US"/>
          </a:p>
        </p:txBody>
      </p:sp>
    </p:spTree>
    <p:extLst>
      <p:ext uri="{BB962C8B-B14F-4D97-AF65-F5344CB8AC3E}">
        <p14:creationId xmlns:p14="http://schemas.microsoft.com/office/powerpoint/2010/main" val="2624454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17</a:t>
            </a:fld>
            <a:endParaRPr lang="en-US"/>
          </a:p>
        </p:txBody>
      </p:sp>
    </p:spTree>
    <p:extLst>
      <p:ext uri="{BB962C8B-B14F-4D97-AF65-F5344CB8AC3E}">
        <p14:creationId xmlns:p14="http://schemas.microsoft.com/office/powerpoint/2010/main" val="648310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18</a:t>
            </a:fld>
            <a:endParaRPr lang="en-US"/>
          </a:p>
        </p:txBody>
      </p:sp>
    </p:spTree>
    <p:extLst>
      <p:ext uri="{BB962C8B-B14F-4D97-AF65-F5344CB8AC3E}">
        <p14:creationId xmlns:p14="http://schemas.microsoft.com/office/powerpoint/2010/main" val="1284963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19</a:t>
            </a:fld>
            <a:endParaRPr lang="en-US"/>
          </a:p>
        </p:txBody>
      </p:sp>
    </p:spTree>
    <p:extLst>
      <p:ext uri="{BB962C8B-B14F-4D97-AF65-F5344CB8AC3E}">
        <p14:creationId xmlns:p14="http://schemas.microsoft.com/office/powerpoint/2010/main" val="20668384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10/22/2024</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10/22/2024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10/22/2024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10/22/2024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10/22/2024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10/22/2024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10/22/2024</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10/22/2024</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10/22/2024</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10/22/2024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10/22/2024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10/22/2024</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hyperlink" Target="https://nordp.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688" y="1924050"/>
            <a:ext cx="7091361" cy="2793906"/>
          </a:xfrm>
        </p:spPr>
        <p:txBody>
          <a:bodyPr>
            <a:noAutofit/>
          </a:bodyPr>
          <a:lstStyle/>
          <a:p>
            <a:r>
              <a:rPr lang="en-US" sz="4400" dirty="0"/>
              <a:t>Strategies to Improve and Facilitate Child and Family Health Research and Scholarship: Findings from a Regional Mixed-Methods Study</a:t>
            </a:r>
          </a:p>
        </p:txBody>
      </p:sp>
      <p:sp>
        <p:nvSpPr>
          <p:cNvPr id="3" name="Subtitle 2"/>
          <p:cNvSpPr>
            <a:spLocks noGrp="1"/>
          </p:cNvSpPr>
          <p:nvPr>
            <p:ph type="subTitle" idx="1"/>
          </p:nvPr>
        </p:nvSpPr>
        <p:spPr>
          <a:xfrm>
            <a:off x="1179513" y="5423379"/>
            <a:ext cx="7091361" cy="838200"/>
          </a:xfrm>
        </p:spPr>
        <p:txBody>
          <a:bodyPr/>
          <a:lstStyle/>
          <a:p>
            <a:r>
              <a:rPr lang="en-US" dirty="0"/>
              <a:t>Karen Schetzina, MD, MPH, FAAP</a:t>
            </a:r>
          </a:p>
          <a:p>
            <a:r>
              <a:rPr lang="en-US" dirty="0"/>
              <a:t>October 25, 2024</a:t>
            </a:r>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8A00-EEBF-4303-9F87-00AF5C54BE82}"/>
              </a:ext>
            </a:extLst>
          </p:cNvPr>
          <p:cNvSpPr>
            <a:spLocks noGrp="1"/>
          </p:cNvSpPr>
          <p:nvPr>
            <p:ph type="title"/>
          </p:nvPr>
        </p:nvSpPr>
        <p:spPr>
          <a:xfrm>
            <a:off x="600075" y="123825"/>
            <a:ext cx="11371263" cy="1038225"/>
          </a:xfrm>
        </p:spPr>
        <p:txBody>
          <a:bodyPr/>
          <a:lstStyle/>
          <a:p>
            <a:pPr marL="0" marR="0">
              <a:lnSpc>
                <a:spcPct val="107000"/>
              </a:lnSpc>
              <a:spcBef>
                <a:spcPts val="0"/>
              </a:spcBef>
              <a:spcAft>
                <a:spcPts val="800"/>
              </a:spcAft>
            </a:pPr>
            <a:r>
              <a:rPr lang="en-US" sz="1800" b="1"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How often do you have opportunities to collaborate with others on child and family health research and other scholarship?</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8EA44631-2349-4C2F-BF81-E5C4BDAFE16D}"/>
              </a:ext>
            </a:extLst>
          </p:cNvPr>
          <p:cNvSpPr txBox="1"/>
          <p:nvPr/>
        </p:nvSpPr>
        <p:spPr>
          <a:xfrm>
            <a:off x="9601200" y="1419225"/>
            <a:ext cx="2371725" cy="4244880"/>
          </a:xfrm>
          <a:prstGeom prst="rect">
            <a:avLst/>
          </a:prstGeom>
          <a:noFill/>
        </p:spPr>
        <p:txBody>
          <a:bodyPr wrap="square">
            <a:spAutoFit/>
          </a:bodyPr>
          <a:lstStyle/>
          <a:p>
            <a:pPr marL="0" marR="0">
              <a:lnSpc>
                <a:spcPct val="107000"/>
              </a:lnSpc>
              <a:spcBef>
                <a:spcPts val="0"/>
              </a:spcBef>
              <a:spcAft>
                <a:spcPts val="800"/>
              </a:spcAft>
            </a:pPr>
            <a:r>
              <a:rPr lang="en-US" sz="1800" b="1"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Counts/Percent:</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More than one time per week</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(8, 14.5%)</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One time per week</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(2, 3.6%)</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2 - 3 times per month</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(25, 45.5%)</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1 time per month</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(10, 18.2%)</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Less than 1 time per month</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(10, 18.2%)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endParaRPr lang="en-US" sz="18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B701F394-DCA6-4B16-BF0E-97E06D28EAAC}"/>
              </a:ext>
            </a:extLst>
          </p:cNvPr>
          <p:cNvSpPr txBox="1"/>
          <p:nvPr/>
        </p:nvSpPr>
        <p:spPr>
          <a:xfrm>
            <a:off x="4868967" y="5124450"/>
            <a:ext cx="930063" cy="369332"/>
          </a:xfrm>
          <a:prstGeom prst="rect">
            <a:avLst/>
          </a:prstGeom>
          <a:noFill/>
        </p:spPr>
        <p:txBody>
          <a:bodyPr wrap="none" rtlCol="0">
            <a:spAutoFit/>
          </a:bodyPr>
          <a:lstStyle/>
          <a:p>
            <a:r>
              <a:rPr lang="en-US" dirty="0"/>
              <a:t>Counts</a:t>
            </a:r>
          </a:p>
        </p:txBody>
      </p:sp>
      <p:pic>
        <p:nvPicPr>
          <p:cNvPr id="7" name="Picture 6">
            <a:extLst>
              <a:ext uri="{FF2B5EF4-FFF2-40B4-BE49-F238E27FC236}">
                <a16:creationId xmlns:a16="http://schemas.microsoft.com/office/drawing/2014/main" id="{212D981E-450F-4E2C-9AD2-DD236FD2BDC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2525" y="1333500"/>
            <a:ext cx="8162925" cy="3790950"/>
          </a:xfrm>
          <a:prstGeom prst="rect">
            <a:avLst/>
          </a:prstGeom>
          <a:noFill/>
          <a:ln>
            <a:noFill/>
          </a:ln>
        </p:spPr>
      </p:pic>
    </p:spTree>
    <p:extLst>
      <p:ext uri="{BB962C8B-B14F-4D97-AF65-F5344CB8AC3E}">
        <p14:creationId xmlns:p14="http://schemas.microsoft.com/office/powerpoint/2010/main" val="4081971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8A00-EEBF-4303-9F87-00AF5C54BE82}"/>
              </a:ext>
            </a:extLst>
          </p:cNvPr>
          <p:cNvSpPr>
            <a:spLocks noGrp="1"/>
          </p:cNvSpPr>
          <p:nvPr>
            <p:ph type="title"/>
          </p:nvPr>
        </p:nvSpPr>
        <p:spPr>
          <a:xfrm>
            <a:off x="600075" y="123825"/>
            <a:ext cx="11371263" cy="1038225"/>
          </a:xfrm>
        </p:spPr>
        <p:txBody>
          <a:bodyPr/>
          <a:lstStyle/>
          <a:p>
            <a:pPr marL="0" marR="0">
              <a:lnSpc>
                <a:spcPct val="107000"/>
              </a:lnSpc>
              <a:spcBef>
                <a:spcPts val="0"/>
              </a:spcBef>
              <a:spcAft>
                <a:spcPts val="800"/>
              </a:spcAft>
            </a:pPr>
            <a:r>
              <a:rPr lang="en-US" sz="1800" b="1"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Have you ever worked with an Institutional Review Board (IRB) before to receive approvals for research and other scholarship you have worked 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8EA44631-2349-4C2F-BF81-E5C4BDAFE16D}"/>
              </a:ext>
            </a:extLst>
          </p:cNvPr>
          <p:cNvSpPr txBox="1"/>
          <p:nvPr/>
        </p:nvSpPr>
        <p:spPr>
          <a:xfrm>
            <a:off x="9601200" y="1419225"/>
            <a:ext cx="2371725" cy="1965153"/>
          </a:xfrm>
          <a:prstGeom prst="rect">
            <a:avLst/>
          </a:prstGeom>
          <a:noFill/>
        </p:spPr>
        <p:txBody>
          <a:bodyPr wrap="square">
            <a:spAutoFit/>
          </a:bodyPr>
          <a:lstStyle/>
          <a:p>
            <a:pPr marL="0" marR="0">
              <a:lnSpc>
                <a:spcPct val="107000"/>
              </a:lnSpc>
              <a:spcBef>
                <a:spcPts val="0"/>
              </a:spcBef>
              <a:spcAft>
                <a:spcPts val="800"/>
              </a:spcAft>
            </a:pPr>
            <a:r>
              <a:rPr lang="en-US" sz="1800" b="1"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Counts/Percent:</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Yes</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(37, 67.3%)</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No</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(18, 32.7%)</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Unsure</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(0, 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endParaRPr lang="en-US" sz="18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B701F394-DCA6-4B16-BF0E-97E06D28EAAC}"/>
              </a:ext>
            </a:extLst>
          </p:cNvPr>
          <p:cNvSpPr txBox="1"/>
          <p:nvPr/>
        </p:nvSpPr>
        <p:spPr>
          <a:xfrm>
            <a:off x="4868967" y="5124450"/>
            <a:ext cx="930063" cy="369332"/>
          </a:xfrm>
          <a:prstGeom prst="rect">
            <a:avLst/>
          </a:prstGeom>
          <a:noFill/>
        </p:spPr>
        <p:txBody>
          <a:bodyPr wrap="none" rtlCol="0">
            <a:spAutoFit/>
          </a:bodyPr>
          <a:lstStyle/>
          <a:p>
            <a:r>
              <a:rPr lang="en-US" dirty="0"/>
              <a:t>Counts</a:t>
            </a:r>
          </a:p>
        </p:txBody>
      </p:sp>
      <p:pic>
        <p:nvPicPr>
          <p:cNvPr id="6" name="Picture 5">
            <a:extLst>
              <a:ext uri="{FF2B5EF4-FFF2-40B4-BE49-F238E27FC236}">
                <a16:creationId xmlns:a16="http://schemas.microsoft.com/office/drawing/2014/main" id="{04A5BB59-B5E7-498B-8D3C-CFF1747F624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04900" y="1364218"/>
            <a:ext cx="8305800" cy="3760232"/>
          </a:xfrm>
          <a:prstGeom prst="rect">
            <a:avLst/>
          </a:prstGeom>
          <a:noFill/>
          <a:ln>
            <a:noFill/>
          </a:ln>
        </p:spPr>
      </p:pic>
    </p:spTree>
    <p:extLst>
      <p:ext uri="{BB962C8B-B14F-4D97-AF65-F5344CB8AC3E}">
        <p14:creationId xmlns:p14="http://schemas.microsoft.com/office/powerpoint/2010/main" val="144753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345" y="180975"/>
            <a:ext cx="10121468" cy="1200416"/>
          </a:xfrm>
        </p:spPr>
        <p:txBody>
          <a:bodyPr>
            <a:normAutofit/>
          </a:bodyPr>
          <a:lstStyle/>
          <a:p>
            <a:r>
              <a:rPr lang="en-US" dirty="0">
                <a:solidFill>
                  <a:schemeClr val="tx2"/>
                </a:solidFill>
              </a:rPr>
              <a:t>Survey Results – Involvement in collaborative child and family health research and scholarship</a:t>
            </a:r>
          </a:p>
        </p:txBody>
      </p:sp>
      <p:sp>
        <p:nvSpPr>
          <p:cNvPr id="3" name="Content Placeholder 2"/>
          <p:cNvSpPr>
            <a:spLocks noGrp="1"/>
          </p:cNvSpPr>
          <p:nvPr>
            <p:ph sz="half" idx="1"/>
          </p:nvPr>
        </p:nvSpPr>
        <p:spPr>
          <a:xfrm>
            <a:off x="6683497" y="1600200"/>
            <a:ext cx="4572000" cy="4672584"/>
          </a:xfrm>
        </p:spPr>
        <p:txBody>
          <a:bodyPr>
            <a:normAutofit/>
          </a:bodyPr>
          <a:lstStyle/>
          <a:p>
            <a:r>
              <a:rPr lang="en-US" dirty="0"/>
              <a:t>61.8% reported existing barriers and suggested the following to encourage collaboration in the region:</a:t>
            </a:r>
          </a:p>
          <a:p>
            <a:pPr lvl="1"/>
            <a:r>
              <a:rPr lang="en-US" dirty="0"/>
              <a:t>Increasing access to child and family health data.</a:t>
            </a:r>
          </a:p>
          <a:p>
            <a:pPr lvl="1"/>
            <a:r>
              <a:rPr lang="en-US" dirty="0"/>
              <a:t>Creating opportunities to bring people together.</a:t>
            </a:r>
          </a:p>
          <a:p>
            <a:pPr lvl="1"/>
            <a:r>
              <a:rPr lang="en-US" dirty="0"/>
              <a:t>Promoting current research.</a:t>
            </a:r>
          </a:p>
          <a:p>
            <a:pPr lvl="1"/>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697632025"/>
              </p:ext>
            </p:extLst>
          </p:nvPr>
        </p:nvGraphicFramePr>
        <p:xfrm>
          <a:off x="1997198" y="1600200"/>
          <a:ext cx="4366323" cy="3657600"/>
        </p:xfrm>
        <a:graphic>
          <a:graphicData uri="http://schemas.openxmlformats.org/drawingml/2006/table">
            <a:tbl>
              <a:tblPr firstRow="1" bandRow="1">
                <a:tableStyleId>{B301B821-A1FF-4177-AEE7-76D212191A09}</a:tableStyleId>
              </a:tblPr>
              <a:tblGrid>
                <a:gridCol w="2574099">
                  <a:extLst>
                    <a:ext uri="{9D8B030D-6E8A-4147-A177-3AD203B41FA5}">
                      <a16:colId xmlns:a16="http://schemas.microsoft.com/office/drawing/2014/main" val="20000"/>
                    </a:ext>
                  </a:extLst>
                </a:gridCol>
                <a:gridCol w="1792224">
                  <a:extLst>
                    <a:ext uri="{9D8B030D-6E8A-4147-A177-3AD203B41FA5}">
                      <a16:colId xmlns:a16="http://schemas.microsoft.com/office/drawing/2014/main" val="20001"/>
                    </a:ext>
                  </a:extLst>
                </a:gridCol>
              </a:tblGrid>
              <a:tr h="145075">
                <a:tc>
                  <a:txBody>
                    <a:bodyPr/>
                    <a:lstStyle/>
                    <a:p>
                      <a:r>
                        <a:rPr lang="en-US" dirty="0"/>
                        <a:t>Statement</a:t>
                      </a:r>
                      <a:endParaRPr dirty="0"/>
                    </a:p>
                  </a:txBody>
                  <a:tcPr anchor="ctr">
                    <a:solidFill>
                      <a:schemeClr val="accent1">
                        <a:lumMod val="50000"/>
                      </a:schemeClr>
                    </a:solidFill>
                  </a:tcPr>
                </a:tc>
                <a:tc>
                  <a:txBody>
                    <a:bodyPr/>
                    <a:lstStyle/>
                    <a:p>
                      <a:pPr algn="ctr"/>
                      <a:r>
                        <a:rPr lang="en-US" dirty="0"/>
                        <a:t>% Agree or Strongly Agree</a:t>
                      </a:r>
                      <a:endParaRPr dirty="0"/>
                    </a:p>
                  </a:txBody>
                  <a:tcPr anchor="ctr">
                    <a:solidFill>
                      <a:schemeClr val="accent1">
                        <a:lumMod val="50000"/>
                      </a:schemeClr>
                    </a:solidFill>
                  </a:tcPr>
                </a:tc>
                <a:extLst>
                  <a:ext uri="{0D108BD9-81ED-4DB2-BD59-A6C34878D82A}">
                    <a16:rowId xmlns:a16="http://schemas.microsoft.com/office/drawing/2014/main" val="10000"/>
                  </a:ext>
                </a:extLst>
              </a:tr>
              <a:tr h="519979">
                <a:tc>
                  <a:txBody>
                    <a:bodyPr/>
                    <a:lstStyle/>
                    <a:p>
                      <a:r>
                        <a:rPr lang="en-US" dirty="0"/>
                        <a:t>Organization supportive of their participation.</a:t>
                      </a:r>
                      <a:endParaRPr dirty="0"/>
                    </a:p>
                  </a:txBody>
                  <a:tcPr anchor="ctr"/>
                </a:tc>
                <a:tc>
                  <a:txBody>
                    <a:bodyPr/>
                    <a:lstStyle/>
                    <a:p>
                      <a:pPr algn="ctr"/>
                      <a:r>
                        <a:rPr lang="en-US" dirty="0"/>
                        <a:t>90.3%</a:t>
                      </a:r>
                      <a:endParaRPr dirty="0"/>
                    </a:p>
                  </a:txBody>
                  <a:tcPr anchor="ctr"/>
                </a:tc>
                <a:extLst>
                  <a:ext uri="{0D108BD9-81ED-4DB2-BD59-A6C34878D82A}">
                    <a16:rowId xmlns:a16="http://schemas.microsoft.com/office/drawing/2014/main" val="10001"/>
                  </a:ext>
                </a:extLst>
              </a:tr>
              <a:tr h="667512">
                <a:tc>
                  <a:txBody>
                    <a:bodyPr/>
                    <a:lstStyle/>
                    <a:p>
                      <a:r>
                        <a:rPr lang="en-US" dirty="0"/>
                        <a:t>Have dedicated time to meet with collaborators.</a:t>
                      </a:r>
                      <a:endParaRPr dirty="0"/>
                    </a:p>
                  </a:txBody>
                  <a:tcPr anchor="ctr"/>
                </a:tc>
                <a:tc>
                  <a:txBody>
                    <a:bodyPr/>
                    <a:lstStyle/>
                    <a:p>
                      <a:pPr algn="ctr"/>
                      <a:r>
                        <a:rPr lang="en-US" dirty="0"/>
                        <a:t>70.9%</a:t>
                      </a:r>
                      <a:endParaRPr dirty="0"/>
                    </a:p>
                  </a:txBody>
                  <a:tcPr anchor="ctr"/>
                </a:tc>
                <a:extLst>
                  <a:ext uri="{0D108BD9-81ED-4DB2-BD59-A6C34878D82A}">
                    <a16:rowId xmlns:a16="http://schemas.microsoft.com/office/drawing/2014/main" val="10002"/>
                  </a:ext>
                </a:extLst>
              </a:tr>
              <a:tr h="519979">
                <a:tc>
                  <a:txBody>
                    <a:bodyPr/>
                    <a:lstStyle/>
                    <a:p>
                      <a:r>
                        <a:rPr lang="en-US" dirty="0"/>
                        <a:t>Currently engage with other individuals and organizations on improvement.</a:t>
                      </a:r>
                      <a:endParaRPr dirty="0"/>
                    </a:p>
                  </a:txBody>
                  <a:tcPr anchor="ctr"/>
                </a:tc>
                <a:tc>
                  <a:txBody>
                    <a:bodyPr/>
                    <a:lstStyle/>
                    <a:p>
                      <a:pPr algn="ctr"/>
                      <a:r>
                        <a:rPr lang="en-US" dirty="0"/>
                        <a:t>88.9%</a:t>
                      </a:r>
                      <a:endParaRPr dirty="0"/>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6616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Groups</a:t>
            </a:r>
          </a:p>
        </p:txBody>
      </p:sp>
      <p:sp>
        <p:nvSpPr>
          <p:cNvPr id="3" name="Text Placeholder 2"/>
          <p:cNvSpPr>
            <a:spLocks noGrp="1"/>
          </p:cNvSpPr>
          <p:nvPr>
            <p:ph type="body" idx="1"/>
          </p:nvPr>
        </p:nvSpPr>
        <p:spPr/>
        <p:txBody>
          <a:bodyPr/>
          <a:lstStyle/>
          <a:p>
            <a:r>
              <a:rPr lang="en-US" dirty="0"/>
              <a:t>2024</a:t>
            </a:r>
          </a:p>
        </p:txBody>
      </p:sp>
    </p:spTree>
    <p:extLst>
      <p:ext uri="{BB962C8B-B14F-4D97-AF65-F5344CB8AC3E}">
        <p14:creationId xmlns:p14="http://schemas.microsoft.com/office/powerpoint/2010/main" val="4274568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0586" y="180975"/>
            <a:ext cx="10420228" cy="1200416"/>
          </a:xfrm>
        </p:spPr>
        <p:txBody>
          <a:bodyPr>
            <a:normAutofit/>
          </a:bodyPr>
          <a:lstStyle/>
          <a:p>
            <a:r>
              <a:rPr lang="en-US" dirty="0">
                <a:solidFill>
                  <a:schemeClr val="tx2"/>
                </a:solidFill>
              </a:rPr>
              <a:t>Focus Group Results</a:t>
            </a:r>
          </a:p>
        </p:txBody>
      </p:sp>
      <p:sp>
        <p:nvSpPr>
          <p:cNvPr id="3" name="Content Placeholder 2"/>
          <p:cNvSpPr>
            <a:spLocks noGrp="1"/>
          </p:cNvSpPr>
          <p:nvPr>
            <p:ph sz="half" idx="1"/>
          </p:nvPr>
        </p:nvSpPr>
        <p:spPr>
          <a:xfrm>
            <a:off x="7359160" y="3627326"/>
            <a:ext cx="3324285" cy="958363"/>
          </a:xfrm>
        </p:spPr>
        <p:txBody>
          <a:bodyPr>
            <a:normAutofit lnSpcReduction="10000"/>
          </a:bodyPr>
          <a:lstStyle/>
          <a:p>
            <a:pPr lvl="1"/>
            <a:r>
              <a:rPr lang="en-US" dirty="0">
                <a:solidFill>
                  <a:schemeClr val="tx2"/>
                </a:solidFill>
              </a:rPr>
              <a:t>Higher Ed participants</a:t>
            </a:r>
          </a:p>
          <a:p>
            <a:pPr lvl="2"/>
            <a:r>
              <a:rPr lang="en-US" dirty="0">
                <a:solidFill>
                  <a:schemeClr val="tx2"/>
                </a:solidFill>
              </a:rPr>
              <a:t>8 clinical faculty</a:t>
            </a:r>
          </a:p>
          <a:p>
            <a:pPr lvl="2"/>
            <a:r>
              <a:rPr lang="en-US" dirty="0">
                <a:solidFill>
                  <a:schemeClr val="tx2"/>
                </a:solidFill>
              </a:rPr>
              <a:t>3 other faculty</a:t>
            </a:r>
          </a:p>
        </p:txBody>
      </p:sp>
      <p:graphicFrame>
        <p:nvGraphicFramePr>
          <p:cNvPr id="6" name="Chart 5">
            <a:extLst>
              <a:ext uri="{FF2B5EF4-FFF2-40B4-BE49-F238E27FC236}">
                <a16:creationId xmlns:a16="http://schemas.microsoft.com/office/drawing/2014/main" id="{114CE161-1DBE-4898-8C8C-EFBEA5263F5B}"/>
              </a:ext>
            </a:extLst>
          </p:cNvPr>
          <p:cNvGraphicFramePr/>
          <p:nvPr>
            <p:extLst>
              <p:ext uri="{D42A27DB-BD31-4B8C-83A1-F6EECF244321}">
                <p14:modId xmlns:p14="http://schemas.microsoft.com/office/powerpoint/2010/main" val="3789755466"/>
              </p:ext>
            </p:extLst>
          </p:nvPr>
        </p:nvGraphicFramePr>
        <p:xfrm>
          <a:off x="2166549" y="1381391"/>
          <a:ext cx="7223636" cy="44918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54382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327" y="180975"/>
            <a:ext cx="10278486" cy="1200416"/>
          </a:xfrm>
        </p:spPr>
        <p:txBody>
          <a:bodyPr>
            <a:noAutofit/>
          </a:bodyPr>
          <a:lstStyle/>
          <a:p>
            <a:pPr marL="0" marR="0">
              <a:lnSpc>
                <a:spcPct val="107000"/>
              </a:lnSpc>
              <a:spcBef>
                <a:spcPts val="0"/>
              </a:spcBef>
              <a:spcAft>
                <a:spcPts val="800"/>
              </a:spcAft>
            </a:pPr>
            <a:r>
              <a:rPr lang="en-US"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Tell me about your experience with getting information about child and family health, research, and other forms of scholarship. So, for instance, what kinds of information have you received, used, or explored before.</a:t>
            </a:r>
          </a:p>
        </p:txBody>
      </p:sp>
      <p:sp>
        <p:nvSpPr>
          <p:cNvPr id="3" name="Content Placeholder 2"/>
          <p:cNvSpPr>
            <a:spLocks noGrp="1"/>
          </p:cNvSpPr>
          <p:nvPr>
            <p:ph sz="half" idx="1"/>
          </p:nvPr>
        </p:nvSpPr>
        <p:spPr>
          <a:xfrm>
            <a:off x="1819564" y="1524000"/>
            <a:ext cx="9229435" cy="4672584"/>
          </a:xfrm>
        </p:spPr>
        <p:txBody>
          <a:bodyPr>
            <a:normAutofit/>
          </a:bodyPr>
          <a:lstStyle/>
          <a:p>
            <a:pPr lvl="1"/>
            <a:r>
              <a:rPr lang="en-US" b="1" u="sng" dirty="0">
                <a:solidFill>
                  <a:schemeClr val="accent1"/>
                </a:solidFill>
              </a:rPr>
              <a:t>Information Sources</a:t>
            </a:r>
            <a:r>
              <a:rPr lang="en-US" dirty="0">
                <a:solidFill>
                  <a:schemeClr val="accent1"/>
                </a:solidFill>
              </a:rPr>
              <a:t>: Emails, email alerts, listservs, newsletters, professional organizations, webinars</a:t>
            </a:r>
          </a:p>
          <a:p>
            <a:pPr lvl="2"/>
            <a:r>
              <a:rPr lang="en-US" sz="1800" b="1" u="sng" dirty="0">
                <a:solidFill>
                  <a:schemeClr val="accent2"/>
                </a:solidFill>
              </a:rPr>
              <a:t>Challenges</a:t>
            </a:r>
            <a:r>
              <a:rPr lang="en-US" sz="1800" dirty="0">
                <a:solidFill>
                  <a:schemeClr val="accent2"/>
                </a:solidFill>
              </a:rPr>
              <a:t>: Information overload, identifying relevant from irrelevant data (easy to overlook - too many emails!), time constraints</a:t>
            </a:r>
          </a:p>
          <a:p>
            <a:pPr lvl="1"/>
            <a:r>
              <a:rPr lang="en-US" b="1" u="sng" dirty="0">
                <a:solidFill>
                  <a:schemeClr val="accent3"/>
                </a:solidFill>
              </a:rPr>
              <a:t>Need for Practical Resources</a:t>
            </a:r>
            <a:r>
              <a:rPr lang="en-US" dirty="0">
                <a:solidFill>
                  <a:schemeClr val="accent3"/>
                </a:solidFill>
              </a:rPr>
              <a:t>: Concise, visual, easy-to-understand summaries to use in work with families</a:t>
            </a:r>
          </a:p>
          <a:p>
            <a:pPr lvl="2"/>
            <a:r>
              <a:rPr lang="en-US" sz="1800" b="1" u="sng" dirty="0">
                <a:solidFill>
                  <a:schemeClr val="accent4"/>
                </a:solidFill>
              </a:rPr>
              <a:t>Interactive Learning</a:t>
            </a:r>
            <a:r>
              <a:rPr lang="en-US" sz="1800" dirty="0">
                <a:solidFill>
                  <a:schemeClr val="accent4"/>
                </a:solidFill>
              </a:rPr>
              <a:t>: Prefer discussion, group activities, hand-on approaches over passive or webinar participation</a:t>
            </a:r>
          </a:p>
          <a:p>
            <a:pPr lvl="1"/>
            <a:r>
              <a:rPr lang="en-US" b="1" u="sng" dirty="0">
                <a:solidFill>
                  <a:schemeClr val="accent6"/>
                </a:solidFill>
              </a:rPr>
              <a:t>Collaborative Learning</a:t>
            </a:r>
            <a:r>
              <a:rPr lang="en-US" dirty="0">
                <a:solidFill>
                  <a:schemeClr val="accent6"/>
                </a:solidFill>
              </a:rPr>
              <a:t>: Networking and learning from colleagues through collaborative efforts</a:t>
            </a:r>
          </a:p>
          <a:p>
            <a:pPr lvl="2"/>
            <a:r>
              <a:rPr lang="en-US" sz="1800" b="1" u="sng" dirty="0">
                <a:solidFill>
                  <a:schemeClr val="accent1"/>
                </a:solidFill>
              </a:rPr>
              <a:t>Use of Technology</a:t>
            </a:r>
            <a:r>
              <a:rPr lang="en-US" sz="1800" dirty="0">
                <a:solidFill>
                  <a:schemeClr val="accent1"/>
                </a:solidFill>
              </a:rPr>
              <a:t>: Google Scholar alerts, Mendeley to organize references</a:t>
            </a:r>
          </a:p>
          <a:p>
            <a:pPr lvl="1"/>
            <a:r>
              <a:rPr lang="en-US" b="1" u="sng" dirty="0">
                <a:solidFill>
                  <a:schemeClr val="accent2"/>
                </a:solidFill>
              </a:rPr>
              <a:t>Importance of Applied Research</a:t>
            </a:r>
            <a:r>
              <a:rPr lang="en-US" dirty="0">
                <a:solidFill>
                  <a:schemeClr val="accent2"/>
                </a:solidFill>
              </a:rPr>
              <a:t>: Research to directly inform practice and enhance outcome</a:t>
            </a:r>
          </a:p>
          <a:p>
            <a:pPr lvl="2"/>
            <a:r>
              <a:rPr lang="en-US" sz="1800" b="1" u="sng" dirty="0">
                <a:solidFill>
                  <a:schemeClr val="accent3"/>
                </a:solidFill>
              </a:rPr>
              <a:t>Curiosity and Lifelong Learning:</a:t>
            </a:r>
            <a:r>
              <a:rPr lang="en-US" sz="1800" dirty="0">
                <a:solidFill>
                  <a:schemeClr val="accent3"/>
                </a:solidFill>
              </a:rPr>
              <a:t> Staying informed is essential to roles</a:t>
            </a:r>
          </a:p>
        </p:txBody>
      </p:sp>
    </p:spTree>
    <p:extLst>
      <p:ext uri="{BB962C8B-B14F-4D97-AF65-F5344CB8AC3E}">
        <p14:creationId xmlns:p14="http://schemas.microsoft.com/office/powerpoint/2010/main" val="150216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304800"/>
            <a:ext cx="10287000" cy="1200416"/>
          </a:xfrm>
        </p:spPr>
        <p:txBody>
          <a:bodyPr>
            <a:noAutofit/>
          </a:bodyPr>
          <a:lstStyle/>
          <a:p>
            <a:pPr marL="0" marR="0">
              <a:lnSpc>
                <a:spcPct val="107000"/>
              </a:lnSpc>
              <a:spcBef>
                <a:spcPts val="0"/>
              </a:spcBef>
              <a:spcAft>
                <a:spcPts val="800"/>
              </a:spcAft>
            </a:pPr>
            <a:r>
              <a:rPr lang="en-US" sz="2400" dirty="0">
                <a:solidFill>
                  <a:schemeClr val="tx2"/>
                </a:solidFill>
                <a:latin typeface="Calibri" panose="020F0502020204030204" pitchFamily="34" charset="0"/>
                <a:ea typeface="Calibri" panose="020F0502020204030204" pitchFamily="34" charset="0"/>
                <a:cs typeface="Times New Roman" panose="02020603050405020304" pitchFamily="18" charset="0"/>
              </a:rPr>
              <a:t>W</a:t>
            </a:r>
            <a:r>
              <a:rPr lang="en-US"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hat sources of information would you prefer to use? And why? So, for instance, if you were able to choose a source or sources of information</a:t>
            </a:r>
            <a:r>
              <a:rPr lang="en-US" sz="2400" dirty="0">
                <a:solidFill>
                  <a:schemeClr val="tx2"/>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which option would you recommend or prefer.</a:t>
            </a:r>
          </a:p>
        </p:txBody>
      </p:sp>
      <p:sp>
        <p:nvSpPr>
          <p:cNvPr id="3" name="Content Placeholder 2"/>
          <p:cNvSpPr>
            <a:spLocks noGrp="1"/>
          </p:cNvSpPr>
          <p:nvPr>
            <p:ph sz="half" idx="1"/>
          </p:nvPr>
        </p:nvSpPr>
        <p:spPr>
          <a:xfrm>
            <a:off x="1865313" y="1711032"/>
            <a:ext cx="4572000" cy="4114800"/>
          </a:xfrm>
        </p:spPr>
        <p:txBody>
          <a:bodyPr>
            <a:normAutofit/>
          </a:bodyPr>
          <a:lstStyle/>
          <a:p>
            <a:pPr lvl="1"/>
            <a:r>
              <a:rPr lang="en-US" dirty="0">
                <a:solidFill>
                  <a:schemeClr val="accent1"/>
                </a:solidFill>
              </a:rPr>
              <a:t>More accessible, actionable data</a:t>
            </a:r>
          </a:p>
          <a:p>
            <a:pPr lvl="1"/>
            <a:r>
              <a:rPr lang="en-US" dirty="0">
                <a:solidFill>
                  <a:schemeClr val="accent1"/>
                </a:solidFill>
              </a:rPr>
              <a:t>Need research on issues immediately relevant to communities</a:t>
            </a:r>
          </a:p>
          <a:p>
            <a:pPr lvl="1"/>
            <a:r>
              <a:rPr lang="en-US" dirty="0">
                <a:solidFill>
                  <a:schemeClr val="accent1"/>
                </a:solidFill>
              </a:rPr>
              <a:t>Need local data</a:t>
            </a:r>
          </a:p>
          <a:p>
            <a:pPr lvl="1"/>
            <a:r>
              <a:rPr lang="en-US" dirty="0">
                <a:solidFill>
                  <a:schemeClr val="accent1"/>
                </a:solidFill>
              </a:rPr>
              <a:t>Enthusiasm for engaging with new information and applying it to serve families</a:t>
            </a:r>
          </a:p>
          <a:p>
            <a:pPr lvl="1"/>
            <a:r>
              <a:rPr lang="en-US" dirty="0">
                <a:solidFill>
                  <a:schemeClr val="accent1"/>
                </a:solidFill>
              </a:rPr>
              <a:t>Brief impactful summaries that could be shared with families</a:t>
            </a:r>
          </a:p>
        </p:txBody>
      </p:sp>
      <p:sp>
        <p:nvSpPr>
          <p:cNvPr id="12" name="Content Placeholder 11">
            <a:extLst>
              <a:ext uri="{FF2B5EF4-FFF2-40B4-BE49-F238E27FC236}">
                <a16:creationId xmlns:a16="http://schemas.microsoft.com/office/drawing/2014/main" id="{B7188470-9071-4A2E-93BE-93D32B255074}"/>
              </a:ext>
            </a:extLst>
          </p:cNvPr>
          <p:cNvSpPr>
            <a:spLocks noGrp="1"/>
          </p:cNvSpPr>
          <p:nvPr>
            <p:ph sz="half" idx="2"/>
          </p:nvPr>
        </p:nvSpPr>
        <p:spPr>
          <a:xfrm>
            <a:off x="7008813" y="1711032"/>
            <a:ext cx="4572000" cy="1973728"/>
          </a:xfrm>
        </p:spPr>
        <p:txBody>
          <a:bodyPr>
            <a:normAutofit/>
          </a:bodyPr>
          <a:lstStyle/>
          <a:p>
            <a:pPr lvl="1"/>
            <a:r>
              <a:rPr lang="en-US" dirty="0">
                <a:solidFill>
                  <a:schemeClr val="accent3"/>
                </a:solidFill>
              </a:rPr>
              <a:t>Cross-institutional partnerships improve access to information</a:t>
            </a:r>
          </a:p>
          <a:p>
            <a:pPr lvl="1"/>
            <a:r>
              <a:rPr lang="en-US" dirty="0">
                <a:solidFill>
                  <a:schemeClr val="accent3"/>
                </a:solidFill>
              </a:rPr>
              <a:t>Mentorship is vital for understanding information and opportunities</a:t>
            </a:r>
          </a:p>
          <a:p>
            <a:pPr lvl="1"/>
            <a:r>
              <a:rPr lang="en-US" dirty="0">
                <a:solidFill>
                  <a:schemeClr val="accent3"/>
                </a:solidFill>
              </a:rPr>
              <a:t>Preference for interactive learning</a:t>
            </a:r>
          </a:p>
          <a:p>
            <a:pPr lvl="1"/>
            <a:endParaRPr lang="en-US" dirty="0">
              <a:solidFill>
                <a:schemeClr val="tx2"/>
              </a:solidFill>
            </a:endParaRPr>
          </a:p>
          <a:p>
            <a:pPr lvl="1"/>
            <a:endParaRPr lang="en-US" dirty="0">
              <a:solidFill>
                <a:schemeClr val="tx2"/>
              </a:solidFill>
            </a:endParaRPr>
          </a:p>
          <a:p>
            <a:endParaRPr lang="en-US" dirty="0"/>
          </a:p>
        </p:txBody>
      </p:sp>
      <p:pic>
        <p:nvPicPr>
          <p:cNvPr id="7" name="Graphic 6" descr="Smart Phone with solid fill">
            <a:extLst>
              <a:ext uri="{FF2B5EF4-FFF2-40B4-BE49-F238E27FC236}">
                <a16:creationId xmlns:a16="http://schemas.microsoft.com/office/drawing/2014/main" id="{2C131D11-AF50-4C2B-9783-6505D90668C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37313" y="4463473"/>
            <a:ext cx="914400" cy="914400"/>
          </a:xfrm>
          <a:prstGeom prst="rect">
            <a:avLst/>
          </a:prstGeom>
        </p:spPr>
      </p:pic>
      <p:pic>
        <p:nvPicPr>
          <p:cNvPr id="9" name="Graphic 8" descr="Suburban scene with solid fill">
            <a:extLst>
              <a:ext uri="{FF2B5EF4-FFF2-40B4-BE49-F238E27FC236}">
                <a16:creationId xmlns:a16="http://schemas.microsoft.com/office/drawing/2014/main" id="{49AC784B-39C2-4365-9EC9-335C80245A9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93813" y="2570016"/>
            <a:ext cx="914400" cy="914400"/>
          </a:xfrm>
          <a:prstGeom prst="rect">
            <a:avLst/>
          </a:prstGeom>
        </p:spPr>
      </p:pic>
      <p:pic>
        <p:nvPicPr>
          <p:cNvPr id="11" name="Graphic 10" descr="Meeting with solid fill">
            <a:extLst>
              <a:ext uri="{FF2B5EF4-FFF2-40B4-BE49-F238E27FC236}">
                <a16:creationId xmlns:a16="http://schemas.microsoft.com/office/drawing/2014/main" id="{850C8AD7-A5F6-4160-9083-2F40946906B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437313" y="2112816"/>
            <a:ext cx="914400" cy="914400"/>
          </a:xfrm>
          <a:prstGeom prst="rect">
            <a:avLst/>
          </a:prstGeom>
        </p:spPr>
      </p:pic>
      <p:sp>
        <p:nvSpPr>
          <p:cNvPr id="14" name="TextBox 13">
            <a:extLst>
              <a:ext uri="{FF2B5EF4-FFF2-40B4-BE49-F238E27FC236}">
                <a16:creationId xmlns:a16="http://schemas.microsoft.com/office/drawing/2014/main" id="{6E83CDBE-BC7B-4577-8CA8-947F1C0183E1}"/>
              </a:ext>
            </a:extLst>
          </p:cNvPr>
          <p:cNvSpPr txBox="1"/>
          <p:nvPr/>
        </p:nvSpPr>
        <p:spPr>
          <a:xfrm>
            <a:off x="7054080" y="3981224"/>
            <a:ext cx="4112536" cy="1844608"/>
          </a:xfrm>
          <a:prstGeom prst="rect">
            <a:avLst/>
          </a:prstGeom>
          <a:noFill/>
        </p:spPr>
        <p:txBody>
          <a:bodyPr wrap="square">
            <a:spAutoFit/>
          </a:bodyPr>
          <a:lstStyle/>
          <a:p>
            <a:pPr marL="594360" marR="0" lvl="1" indent="-228600" algn="l" defTabSz="914400" rtl="0" eaLnBrk="1" fontAlgn="auto" latinLnBrk="0" hangingPunct="1">
              <a:lnSpc>
                <a:spcPct val="90000"/>
              </a:lnSpc>
              <a:spcBef>
                <a:spcPts val="1000"/>
              </a:spcBef>
              <a:spcAft>
                <a:spcPts val="0"/>
              </a:spcAft>
              <a:buClrTx/>
              <a:buSzPct val="80000"/>
              <a:buFont typeface="Wingdings" panose="05000000000000000000" pitchFamily="2" charset="2"/>
              <a:buChar char="§"/>
              <a:tabLst/>
              <a:defRPr/>
            </a:pPr>
            <a:r>
              <a:rPr kumimoji="0" lang="en-US" sz="1800" b="0" i="0" u="none" strike="noStrike" kern="1200" cap="none" spc="0" normalizeH="0" baseline="0" noProof="0" dirty="0">
                <a:ln>
                  <a:noFill/>
                </a:ln>
                <a:solidFill>
                  <a:srgbClr val="418AB3"/>
                </a:solidFill>
                <a:effectLst/>
                <a:uLnTx/>
                <a:uFillTx/>
                <a:latin typeface="Euphemia"/>
                <a:ea typeface="+mn-ea"/>
                <a:cs typeface="+mn-cs"/>
              </a:rPr>
              <a:t>Challenges with data usage due to permissions</a:t>
            </a:r>
          </a:p>
          <a:p>
            <a:pPr marL="594360" marR="0" lvl="1" indent="-228600" algn="l" defTabSz="914400" rtl="0" eaLnBrk="1" fontAlgn="auto" latinLnBrk="0" hangingPunct="1">
              <a:lnSpc>
                <a:spcPct val="90000"/>
              </a:lnSpc>
              <a:spcBef>
                <a:spcPts val="1000"/>
              </a:spcBef>
              <a:spcAft>
                <a:spcPts val="0"/>
              </a:spcAft>
              <a:buClrTx/>
              <a:buSzPct val="80000"/>
              <a:buFont typeface="Wingdings" panose="05000000000000000000" pitchFamily="2" charset="2"/>
              <a:buChar char="§"/>
              <a:tabLst/>
              <a:defRPr/>
            </a:pPr>
            <a:r>
              <a:rPr kumimoji="0" lang="en-US" sz="1800" b="0" i="0" u="none" strike="noStrike" kern="1200" cap="none" spc="0" normalizeH="0" baseline="0" noProof="0" dirty="0">
                <a:ln>
                  <a:noFill/>
                </a:ln>
                <a:solidFill>
                  <a:srgbClr val="418AB3"/>
                </a:solidFill>
                <a:effectLst/>
                <a:uLnTx/>
                <a:uFillTx/>
                <a:latin typeface="Euphemia"/>
                <a:ea typeface="+mn-ea"/>
                <a:cs typeface="+mn-cs"/>
              </a:rPr>
              <a:t>Email fatigue and information overload</a:t>
            </a:r>
          </a:p>
          <a:p>
            <a:pPr marL="594360" marR="0" lvl="1" indent="-228600" algn="l" defTabSz="914400" rtl="0" eaLnBrk="1" fontAlgn="auto" latinLnBrk="0" hangingPunct="1">
              <a:lnSpc>
                <a:spcPct val="90000"/>
              </a:lnSpc>
              <a:spcBef>
                <a:spcPts val="1000"/>
              </a:spcBef>
              <a:spcAft>
                <a:spcPts val="0"/>
              </a:spcAft>
              <a:buClrTx/>
              <a:buSzPct val="80000"/>
              <a:buFont typeface="Wingdings" panose="05000000000000000000" pitchFamily="2" charset="2"/>
              <a:buChar char="§"/>
              <a:tabLst/>
              <a:defRPr/>
            </a:pPr>
            <a:r>
              <a:rPr kumimoji="0" lang="en-US" sz="1800" b="0" i="0" u="none" strike="noStrike" kern="1200" cap="none" spc="0" normalizeH="0" baseline="0" noProof="0" dirty="0">
                <a:ln>
                  <a:noFill/>
                </a:ln>
                <a:solidFill>
                  <a:srgbClr val="418AB3"/>
                </a:solidFill>
                <a:effectLst/>
                <a:uLnTx/>
                <a:uFillTx/>
                <a:latin typeface="Euphemia"/>
                <a:ea typeface="+mn-ea"/>
                <a:cs typeface="+mn-cs"/>
              </a:rPr>
              <a:t>Setting alerts on Google Scholar</a:t>
            </a:r>
          </a:p>
        </p:txBody>
      </p:sp>
    </p:spTree>
    <p:extLst>
      <p:ext uri="{BB962C8B-B14F-4D97-AF65-F5344CB8AC3E}">
        <p14:creationId xmlns:p14="http://schemas.microsoft.com/office/powerpoint/2010/main" val="120371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xEl>
                                              <p:pRg st="0" end="0"/>
                                            </p:txEl>
                                          </p:spTgt>
                                        </p:tgtEl>
                                        <p:attrNameLst>
                                          <p:attrName>style.visibility</p:attrName>
                                        </p:attrNameLst>
                                      </p:cBhvr>
                                      <p:to>
                                        <p:strVal val="visible"/>
                                      </p:to>
                                    </p:set>
                                    <p:anim calcmode="lin" valueType="num">
                                      <p:cBhvr additive="base">
                                        <p:cTn id="3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
                                            <p:txEl>
                                              <p:pRg st="1" end="1"/>
                                            </p:txEl>
                                          </p:spTgt>
                                        </p:tgtEl>
                                        <p:attrNameLst>
                                          <p:attrName>style.visibility</p:attrName>
                                        </p:attrNameLst>
                                      </p:cBhvr>
                                      <p:to>
                                        <p:strVal val="visible"/>
                                      </p:to>
                                    </p:set>
                                    <p:anim calcmode="lin" valueType="num">
                                      <p:cBhvr additive="base">
                                        <p:cTn id="43"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
                                            <p:txEl>
                                              <p:pRg st="1" end="1"/>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
                                            <p:txEl>
                                              <p:pRg st="2" end="2"/>
                                            </p:txEl>
                                          </p:spTgt>
                                        </p:tgtEl>
                                        <p:attrNameLst>
                                          <p:attrName>style.visibility</p:attrName>
                                        </p:attrNameLst>
                                      </p:cBhvr>
                                      <p:to>
                                        <p:strVal val="visible"/>
                                      </p:to>
                                    </p:set>
                                    <p:anim calcmode="lin" valueType="num">
                                      <p:cBhvr additive="base">
                                        <p:cTn id="47"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500" fill="hold"/>
                                        <p:tgtEl>
                                          <p:spTgt spid="11"/>
                                        </p:tgtEl>
                                        <p:attrNameLst>
                                          <p:attrName>ppt_x</p:attrName>
                                        </p:attrNameLst>
                                      </p:cBhvr>
                                      <p:tavLst>
                                        <p:tav tm="0">
                                          <p:val>
                                            <p:strVal val="#ppt_x"/>
                                          </p:val>
                                        </p:tav>
                                        <p:tav tm="100000">
                                          <p:val>
                                            <p:strVal val="#ppt_x"/>
                                          </p:val>
                                        </p:tav>
                                      </p:tavLst>
                                    </p:anim>
                                    <p:anim calcmode="lin" valueType="num">
                                      <p:cBhvr additive="base">
                                        <p:cTn id="5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build="p"/>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400" y="180975"/>
            <a:ext cx="10158413" cy="1200416"/>
          </a:xfrm>
        </p:spPr>
        <p:txBody>
          <a:bodyPr>
            <a:noAutofit/>
          </a:bodyPr>
          <a:lstStyle/>
          <a:p>
            <a:pPr marL="0" marR="0">
              <a:lnSpc>
                <a:spcPct val="107000"/>
              </a:lnSpc>
              <a:spcBef>
                <a:spcPts val="0"/>
              </a:spcBef>
              <a:spcAft>
                <a:spcPts val="800"/>
              </a:spcAft>
            </a:pPr>
            <a:r>
              <a:rPr lang="en-US"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How you collaborate with other organizations or individuals to develop or conduct child and family health research and scholarship</a:t>
            </a:r>
          </a:p>
        </p:txBody>
      </p:sp>
      <p:sp>
        <p:nvSpPr>
          <p:cNvPr id="3" name="Content Placeholder 2"/>
          <p:cNvSpPr>
            <a:spLocks noGrp="1"/>
          </p:cNvSpPr>
          <p:nvPr>
            <p:ph sz="half" idx="1"/>
          </p:nvPr>
        </p:nvSpPr>
        <p:spPr>
          <a:xfrm>
            <a:off x="1819564" y="1524000"/>
            <a:ext cx="9229435" cy="4672584"/>
          </a:xfrm>
        </p:spPr>
        <p:txBody>
          <a:bodyPr>
            <a:normAutofit/>
          </a:bodyPr>
          <a:lstStyle/>
          <a:p>
            <a:pPr lvl="1"/>
            <a:r>
              <a:rPr lang="en-US" sz="1800" dirty="0">
                <a:solidFill>
                  <a:schemeClr val="accent4"/>
                </a:solidFill>
              </a:rPr>
              <a:t>Diverse collaborative partnerships described among </a:t>
            </a:r>
            <a:r>
              <a:rPr lang="en-US" sz="1800" dirty="0">
                <a:solidFill>
                  <a:schemeClr val="accent4"/>
                </a:solidFill>
                <a:effectLst/>
                <a:latin typeface="Roboto" panose="02000000000000000000" pitchFamily="2" charset="0"/>
                <a:ea typeface="Calibri" panose="020F0502020204030204" pitchFamily="34" charset="0"/>
                <a:cs typeface="Times New Roman" panose="02020603050405020304" pitchFamily="18" charset="0"/>
              </a:rPr>
              <a:t>healthcare providers, educational institutions, social work programs, government agencies, and community organizations. </a:t>
            </a:r>
          </a:p>
          <a:p>
            <a:pPr lvl="1"/>
            <a:r>
              <a:rPr lang="en-US" dirty="0">
                <a:solidFill>
                  <a:schemeClr val="accent4"/>
                </a:solidFill>
                <a:latin typeface="Roboto" panose="02000000000000000000" pitchFamily="2" charset="0"/>
                <a:cs typeface="Times New Roman" panose="02020603050405020304" pitchFamily="18" charset="0"/>
              </a:rPr>
              <a:t>Importance of relationship-building highlighted - trust and familiarity often dictate collaboration opportunities.</a:t>
            </a:r>
          </a:p>
          <a:p>
            <a:pPr lvl="1"/>
            <a:endParaRPr lang="en-US" sz="1800" dirty="0">
              <a:solidFill>
                <a:schemeClr val="accent3"/>
              </a:solidFill>
            </a:endParaRPr>
          </a:p>
        </p:txBody>
      </p:sp>
    </p:spTree>
    <p:extLst>
      <p:ext uri="{BB962C8B-B14F-4D97-AF65-F5344CB8AC3E}">
        <p14:creationId xmlns:p14="http://schemas.microsoft.com/office/powerpoint/2010/main" val="3873582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3856" y="304800"/>
            <a:ext cx="10296958" cy="1200416"/>
          </a:xfrm>
        </p:spPr>
        <p:txBody>
          <a:bodyPr>
            <a:normAutofit/>
          </a:bodyPr>
          <a:lstStyle/>
          <a:p>
            <a:pPr marL="0" marR="0">
              <a:lnSpc>
                <a:spcPct val="107000"/>
              </a:lnSpc>
              <a:spcBef>
                <a:spcPts val="0"/>
              </a:spcBef>
              <a:spcAft>
                <a:spcPts val="800"/>
              </a:spcAft>
            </a:pPr>
            <a:r>
              <a:rPr lang="en-US" sz="2800" dirty="0">
                <a:solidFill>
                  <a:schemeClr val="tx2"/>
                </a:solidFill>
                <a:latin typeface="Calibri" panose="020F0502020204030204" pitchFamily="34" charset="0"/>
                <a:ea typeface="Calibri" panose="020F0502020204030204" pitchFamily="34" charset="0"/>
                <a:cs typeface="Times New Roman" panose="02020603050405020304" pitchFamily="18" charset="0"/>
              </a:rPr>
              <a:t>A</a:t>
            </a:r>
            <a:r>
              <a:rPr lang="en-US"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re there barriers or competing priorities? And how do you carry out collaboration effectively, despite those?</a:t>
            </a:r>
          </a:p>
        </p:txBody>
      </p:sp>
      <p:sp>
        <p:nvSpPr>
          <p:cNvPr id="4" name="Text Placeholder 3">
            <a:extLst>
              <a:ext uri="{FF2B5EF4-FFF2-40B4-BE49-F238E27FC236}">
                <a16:creationId xmlns:a16="http://schemas.microsoft.com/office/drawing/2014/main" id="{80BE3E46-C302-43E9-94B7-388F48B66C2C}"/>
              </a:ext>
            </a:extLst>
          </p:cNvPr>
          <p:cNvSpPr>
            <a:spLocks noGrp="1"/>
          </p:cNvSpPr>
          <p:nvPr>
            <p:ph type="body" idx="1"/>
          </p:nvPr>
        </p:nvSpPr>
        <p:spPr>
          <a:xfrm>
            <a:off x="2208213" y="1452424"/>
            <a:ext cx="4572000" cy="823912"/>
          </a:xfrm>
        </p:spPr>
        <p:txBody>
          <a:bodyPr/>
          <a:lstStyle/>
          <a:p>
            <a:r>
              <a:rPr lang="en-US" b="1" u="sng" dirty="0"/>
              <a:t>Barriers</a:t>
            </a:r>
          </a:p>
        </p:txBody>
      </p:sp>
      <p:sp>
        <p:nvSpPr>
          <p:cNvPr id="3" name="Content Placeholder 2"/>
          <p:cNvSpPr>
            <a:spLocks noGrp="1"/>
          </p:cNvSpPr>
          <p:nvPr>
            <p:ph sz="half" idx="2"/>
          </p:nvPr>
        </p:nvSpPr>
        <p:spPr>
          <a:xfrm>
            <a:off x="2208213" y="2165504"/>
            <a:ext cx="4572000" cy="3378490"/>
          </a:xfrm>
        </p:spPr>
        <p:txBody>
          <a:bodyPr>
            <a:noAutofit/>
          </a:bodyPr>
          <a:lstStyle/>
          <a:p>
            <a:pPr lvl="1"/>
            <a:r>
              <a:rPr lang="en-US" sz="1500" dirty="0">
                <a:solidFill>
                  <a:schemeClr val="accent2"/>
                </a:solidFill>
              </a:rPr>
              <a:t>Financial limitations (esp. for non-profits)</a:t>
            </a:r>
          </a:p>
          <a:p>
            <a:pPr lvl="1"/>
            <a:r>
              <a:rPr lang="en-US" sz="1500" dirty="0">
                <a:solidFill>
                  <a:schemeClr val="accent2"/>
                </a:solidFill>
              </a:rPr>
              <a:t>Competing priorities and time constraints – time management – email overload</a:t>
            </a:r>
          </a:p>
          <a:p>
            <a:pPr lvl="1"/>
            <a:r>
              <a:rPr lang="en-US" sz="1500" dirty="0">
                <a:solidFill>
                  <a:schemeClr val="accent2"/>
                </a:solidFill>
              </a:rPr>
              <a:t>Institutional and organizational challenges – bureaucratic processes, varying organizational practices, staff turnover</a:t>
            </a:r>
          </a:p>
          <a:p>
            <a:pPr lvl="1"/>
            <a:r>
              <a:rPr lang="en-US" sz="1500" dirty="0">
                <a:solidFill>
                  <a:schemeClr val="accent2"/>
                </a:solidFill>
              </a:rPr>
              <a:t>Accessing information and potential collaborators</a:t>
            </a:r>
          </a:p>
          <a:p>
            <a:pPr lvl="1"/>
            <a:r>
              <a:rPr lang="en-US" sz="1500" dirty="0">
                <a:solidFill>
                  <a:schemeClr val="accent2"/>
                </a:solidFill>
              </a:rPr>
              <a:t>Research relevance to practice and community needs</a:t>
            </a:r>
          </a:p>
          <a:p>
            <a:pPr lvl="1"/>
            <a:r>
              <a:rPr lang="en-US" sz="1500" dirty="0">
                <a:solidFill>
                  <a:schemeClr val="accent2"/>
                </a:solidFill>
              </a:rPr>
              <a:t>Advocacy efforts needed</a:t>
            </a:r>
          </a:p>
          <a:p>
            <a:pPr lvl="1"/>
            <a:r>
              <a:rPr lang="en-US" sz="1500" dirty="0">
                <a:solidFill>
                  <a:schemeClr val="accent2"/>
                </a:solidFill>
              </a:rPr>
              <a:t>New to role or lacking academic experience</a:t>
            </a:r>
          </a:p>
        </p:txBody>
      </p:sp>
      <p:sp>
        <p:nvSpPr>
          <p:cNvPr id="5" name="Text Placeholder 4">
            <a:extLst>
              <a:ext uri="{FF2B5EF4-FFF2-40B4-BE49-F238E27FC236}">
                <a16:creationId xmlns:a16="http://schemas.microsoft.com/office/drawing/2014/main" id="{B5A302C9-5A8F-454C-B4EC-DC6CEA1FC572}"/>
              </a:ext>
            </a:extLst>
          </p:cNvPr>
          <p:cNvSpPr>
            <a:spLocks noGrp="1"/>
          </p:cNvSpPr>
          <p:nvPr>
            <p:ph type="body" sz="quarter" idx="3"/>
          </p:nvPr>
        </p:nvSpPr>
        <p:spPr>
          <a:xfrm>
            <a:off x="7008813" y="1452424"/>
            <a:ext cx="4572000" cy="823912"/>
          </a:xfrm>
        </p:spPr>
        <p:txBody>
          <a:bodyPr/>
          <a:lstStyle/>
          <a:p>
            <a:r>
              <a:rPr lang="en-US" b="1" u="sng" dirty="0">
                <a:solidFill>
                  <a:schemeClr val="accent1"/>
                </a:solidFill>
              </a:rPr>
              <a:t>Approaches to overcoming</a:t>
            </a:r>
          </a:p>
        </p:txBody>
      </p:sp>
      <p:sp>
        <p:nvSpPr>
          <p:cNvPr id="6" name="Content Placeholder 5">
            <a:extLst>
              <a:ext uri="{FF2B5EF4-FFF2-40B4-BE49-F238E27FC236}">
                <a16:creationId xmlns:a16="http://schemas.microsoft.com/office/drawing/2014/main" id="{6C1EB47E-C78C-4E70-B706-D2CA0B08FB09}"/>
              </a:ext>
            </a:extLst>
          </p:cNvPr>
          <p:cNvSpPr>
            <a:spLocks noGrp="1"/>
          </p:cNvSpPr>
          <p:nvPr>
            <p:ph sz="quarter" idx="4"/>
          </p:nvPr>
        </p:nvSpPr>
        <p:spPr>
          <a:xfrm>
            <a:off x="7008813" y="2532925"/>
            <a:ext cx="4572000" cy="3738707"/>
          </a:xfrm>
        </p:spPr>
        <p:txBody>
          <a:bodyPr>
            <a:normAutofit fontScale="85000" lnSpcReduction="20000"/>
          </a:bodyPr>
          <a:lstStyle/>
          <a:p>
            <a:r>
              <a:rPr lang="en-US" dirty="0">
                <a:solidFill>
                  <a:schemeClr val="accent1"/>
                </a:solidFill>
              </a:rPr>
              <a:t>Use of digital tools for meetings and information sharing and management</a:t>
            </a:r>
          </a:p>
          <a:p>
            <a:r>
              <a:rPr lang="en-US" dirty="0">
                <a:solidFill>
                  <a:schemeClr val="accent1"/>
                </a:solidFill>
              </a:rPr>
              <a:t>Streamlined processes and clearer communication regarding resources and opportunities.</a:t>
            </a:r>
          </a:p>
          <a:p>
            <a:r>
              <a:rPr lang="en-US" dirty="0">
                <a:solidFill>
                  <a:schemeClr val="accent1"/>
                </a:solidFill>
              </a:rPr>
              <a:t>Design collaboration opportunities to result in outcomes that benefit communities served</a:t>
            </a:r>
          </a:p>
          <a:p>
            <a:r>
              <a:rPr lang="en-US" dirty="0">
                <a:solidFill>
                  <a:schemeClr val="accent1"/>
                </a:solidFill>
              </a:rPr>
              <a:t>Engaging stakeholders with policymakers can drive systemic change</a:t>
            </a:r>
          </a:p>
          <a:p>
            <a:r>
              <a:rPr lang="en-US" dirty="0">
                <a:solidFill>
                  <a:schemeClr val="accent1"/>
                </a:solidFill>
              </a:rPr>
              <a:t>Foster opportunities for networking and building on existing relationships</a:t>
            </a:r>
          </a:p>
          <a:p>
            <a:r>
              <a:rPr lang="en-US" dirty="0">
                <a:solidFill>
                  <a:schemeClr val="accent1"/>
                </a:solidFill>
              </a:rPr>
              <a:t>Mentorship is key</a:t>
            </a:r>
          </a:p>
          <a:p>
            <a:endParaRPr lang="en-US" dirty="0"/>
          </a:p>
        </p:txBody>
      </p:sp>
    </p:spTree>
    <p:extLst>
      <p:ext uri="{BB962C8B-B14F-4D97-AF65-F5344CB8AC3E}">
        <p14:creationId xmlns:p14="http://schemas.microsoft.com/office/powerpoint/2010/main" val="417255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5309" y="144033"/>
            <a:ext cx="10435503" cy="1200416"/>
          </a:xfrm>
        </p:spPr>
        <p:txBody>
          <a:bodyPr>
            <a:noAutofit/>
          </a:bodyPr>
          <a:lstStyle/>
          <a:p>
            <a:pPr marL="0" marR="0">
              <a:lnSpc>
                <a:spcPct val="107000"/>
              </a:lnSpc>
              <a:spcBef>
                <a:spcPts val="0"/>
              </a:spcBef>
              <a:spcAft>
                <a:spcPts val="800"/>
              </a:spcAft>
            </a:pPr>
            <a:r>
              <a:rPr lang="en-US" sz="2400" dirty="0">
                <a:solidFill>
                  <a:schemeClr val="tx2"/>
                </a:solidFill>
                <a:latin typeface="Calibri" panose="020F0502020204030204" pitchFamily="34" charset="0"/>
                <a:ea typeface="Calibri" panose="020F0502020204030204" pitchFamily="34" charset="0"/>
                <a:cs typeface="Times New Roman" panose="02020603050405020304" pitchFamily="18" charset="0"/>
              </a:rPr>
              <a:t>Are </a:t>
            </a:r>
            <a:r>
              <a:rPr lang="en-US"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there are other ways to facilitate collaboration in this research and scholarship? And if so, how? What needs to be done differently?</a:t>
            </a:r>
          </a:p>
        </p:txBody>
      </p:sp>
      <p:sp>
        <p:nvSpPr>
          <p:cNvPr id="3" name="Content Placeholder 2"/>
          <p:cNvSpPr>
            <a:spLocks noGrp="1"/>
          </p:cNvSpPr>
          <p:nvPr>
            <p:ph sz="half" idx="1"/>
          </p:nvPr>
        </p:nvSpPr>
        <p:spPr>
          <a:xfrm>
            <a:off x="1736436" y="1422404"/>
            <a:ext cx="9312563" cy="4672584"/>
          </a:xfrm>
        </p:spPr>
        <p:txBody>
          <a:bodyPr>
            <a:normAutofit fontScale="92500" lnSpcReduction="10000"/>
          </a:bodyPr>
          <a:lstStyle/>
          <a:p>
            <a:pPr lvl="1"/>
            <a:r>
              <a:rPr lang="en-US" b="1" dirty="0">
                <a:solidFill>
                  <a:schemeClr val="accent1"/>
                </a:solidFill>
              </a:rPr>
              <a:t>Need leadership and organizational support for collaboration.</a:t>
            </a:r>
          </a:p>
          <a:p>
            <a:pPr lvl="2"/>
            <a:r>
              <a:rPr lang="en-US" dirty="0">
                <a:solidFill>
                  <a:schemeClr val="accent1"/>
                </a:solidFill>
              </a:rPr>
              <a:t>Dedicated resources and personnel</a:t>
            </a:r>
          </a:p>
          <a:p>
            <a:pPr lvl="2"/>
            <a:r>
              <a:rPr lang="en-US" dirty="0">
                <a:solidFill>
                  <a:schemeClr val="accent1"/>
                </a:solidFill>
              </a:rPr>
              <a:t>Facilitate introductions to potential collaborators </a:t>
            </a:r>
          </a:p>
          <a:p>
            <a:pPr lvl="2"/>
            <a:r>
              <a:rPr lang="en-US" dirty="0">
                <a:solidFill>
                  <a:schemeClr val="accent1"/>
                </a:solidFill>
              </a:rPr>
              <a:t>Provide support for engagement in joint projects (i.e. coordinate of meetings)</a:t>
            </a:r>
          </a:p>
          <a:p>
            <a:pPr lvl="2"/>
            <a:r>
              <a:rPr lang="en-US" dirty="0">
                <a:solidFill>
                  <a:schemeClr val="accent1"/>
                </a:solidFill>
              </a:rPr>
              <a:t>Tailor communications rather than mass email</a:t>
            </a:r>
          </a:p>
          <a:p>
            <a:pPr lvl="2"/>
            <a:r>
              <a:rPr lang="en-US" dirty="0">
                <a:solidFill>
                  <a:schemeClr val="accent1"/>
                </a:solidFill>
              </a:rPr>
              <a:t>Maintain centralized platforms for resources and collaboration opportunities and updates – who does what in the community</a:t>
            </a:r>
          </a:p>
          <a:p>
            <a:pPr lvl="1"/>
            <a:r>
              <a:rPr lang="en-US" b="1" dirty="0">
                <a:solidFill>
                  <a:schemeClr val="accent2"/>
                </a:solidFill>
              </a:rPr>
              <a:t>Regular forums, open meetings, and groups for collaboration (during work hours)</a:t>
            </a:r>
          </a:p>
          <a:p>
            <a:pPr lvl="2"/>
            <a:r>
              <a:rPr lang="en-US" dirty="0">
                <a:solidFill>
                  <a:schemeClr val="accent2"/>
                </a:solidFill>
              </a:rPr>
              <a:t>Collaborative brainstorming sessions to pool knowledge and develop innovative solutions</a:t>
            </a:r>
          </a:p>
          <a:p>
            <a:pPr lvl="2"/>
            <a:r>
              <a:rPr lang="en-US" dirty="0">
                <a:solidFill>
                  <a:schemeClr val="accent2"/>
                </a:solidFill>
              </a:rPr>
              <a:t>Discussion of ongoing projects</a:t>
            </a:r>
          </a:p>
          <a:p>
            <a:pPr lvl="2"/>
            <a:r>
              <a:rPr lang="en-US" dirty="0">
                <a:solidFill>
                  <a:schemeClr val="accent2"/>
                </a:solidFill>
              </a:rPr>
              <a:t>Avoid burden of formal agenda – but have meeting “themes”</a:t>
            </a:r>
          </a:p>
          <a:p>
            <a:pPr lvl="2"/>
            <a:r>
              <a:rPr lang="en-US" dirty="0">
                <a:solidFill>
                  <a:schemeClr val="accent2"/>
                </a:solidFill>
              </a:rPr>
              <a:t>Informal gatherings – potlucks or happy hours – social gatherings build connections</a:t>
            </a:r>
          </a:p>
          <a:p>
            <a:pPr lvl="1"/>
            <a:r>
              <a:rPr lang="en-US" b="1" dirty="0">
                <a:solidFill>
                  <a:schemeClr val="accent3"/>
                </a:solidFill>
              </a:rPr>
              <a:t>Study design consideration</a:t>
            </a:r>
          </a:p>
          <a:p>
            <a:pPr lvl="2"/>
            <a:r>
              <a:rPr lang="en-US" dirty="0">
                <a:solidFill>
                  <a:schemeClr val="accent3"/>
                </a:solidFill>
              </a:rPr>
              <a:t>Qualitative research to facilitate community member input</a:t>
            </a:r>
          </a:p>
          <a:p>
            <a:pPr lvl="2"/>
            <a:r>
              <a:rPr lang="en-US" dirty="0">
                <a:solidFill>
                  <a:schemeClr val="accent3"/>
                </a:solidFill>
              </a:rPr>
              <a:t>Ensure that data collected for one project could be used more broadly</a:t>
            </a:r>
          </a:p>
          <a:p>
            <a:pPr lvl="1"/>
            <a:r>
              <a:rPr lang="en-US" b="1" dirty="0">
                <a:solidFill>
                  <a:schemeClr val="accent4"/>
                </a:solidFill>
              </a:rPr>
              <a:t>Need sustainable, successful models for collaboration rather than one-time projects</a:t>
            </a:r>
          </a:p>
          <a:p>
            <a:pPr lvl="1"/>
            <a:endParaRPr lang="en-US" dirty="0"/>
          </a:p>
        </p:txBody>
      </p:sp>
    </p:spTree>
    <p:extLst>
      <p:ext uri="{BB962C8B-B14F-4D97-AF65-F5344CB8AC3E}">
        <p14:creationId xmlns:p14="http://schemas.microsoft.com/office/powerpoint/2010/main" val="418655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500"/>
                                        <p:tgtEl>
                                          <p:spTgt spid="3">
                                            <p:txEl>
                                              <p:pRg st="11" end="11"/>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500"/>
                                        <p:tgtEl>
                                          <p:spTgt spid="3">
                                            <p:txEl>
                                              <p:pRg st="12" end="12"/>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Effect transition="in" filter="fade">
                                      <p:cBhvr>
                                        <p:cTn id="50" dur="500"/>
                                        <p:tgtEl>
                                          <p:spTgt spid="3">
                                            <p:txEl>
                                              <p:pRg st="13" end="1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 calcmode="lin" valueType="num">
                                      <p:cBhvr>
                                        <p:cTn id="55" dur="5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14" end="14"/>
                                            </p:txEl>
                                          </p:spTgt>
                                        </p:tgtEl>
                                        <p:attrNameLst>
                                          <p:attrName>ppt_h</p:attrName>
                                        </p:attrNameLst>
                                      </p:cBhvr>
                                      <p:tavLst>
                                        <p:tav tm="0">
                                          <p:val>
                                            <p:fltVal val="0"/>
                                          </p:val>
                                        </p:tav>
                                        <p:tav tm="100000">
                                          <p:val>
                                            <p:strVal val="#ppt_h"/>
                                          </p:val>
                                        </p:tav>
                                      </p:tavLst>
                                    </p:anim>
                                    <p:animEffect transition="in" filter="fade">
                                      <p:cBhvr>
                                        <p:cTn id="5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192C2-C2B9-4A53-B324-8BE0C97CD32C}"/>
              </a:ext>
            </a:extLst>
          </p:cNvPr>
          <p:cNvSpPr>
            <a:spLocks noGrp="1"/>
          </p:cNvSpPr>
          <p:nvPr>
            <p:ph type="title"/>
          </p:nvPr>
        </p:nvSpPr>
        <p:spPr/>
        <p:txBody>
          <a:bodyPr/>
          <a:lstStyle/>
          <a:p>
            <a:r>
              <a:rPr lang="en-US" dirty="0"/>
              <a:t>Disclosure</a:t>
            </a:r>
          </a:p>
        </p:txBody>
      </p:sp>
      <p:sp>
        <p:nvSpPr>
          <p:cNvPr id="3" name="Content Placeholder 2">
            <a:extLst>
              <a:ext uri="{FF2B5EF4-FFF2-40B4-BE49-F238E27FC236}">
                <a16:creationId xmlns:a16="http://schemas.microsoft.com/office/drawing/2014/main" id="{7282C12B-7F83-4444-954B-3D79EA46F1FC}"/>
              </a:ext>
            </a:extLst>
          </p:cNvPr>
          <p:cNvSpPr>
            <a:spLocks noGrp="1"/>
          </p:cNvSpPr>
          <p:nvPr>
            <p:ph idx="1"/>
          </p:nvPr>
        </p:nvSpPr>
        <p:spPr/>
        <p:txBody>
          <a:bodyPr/>
          <a:lstStyle/>
          <a:p>
            <a:r>
              <a:rPr lang="en-US" dirty="0"/>
              <a:t>My husband is the owner of </a:t>
            </a:r>
            <a:r>
              <a:rPr lang="en-US" dirty="0" err="1"/>
              <a:t>Callion</a:t>
            </a:r>
            <a:r>
              <a:rPr lang="en-US" dirty="0"/>
              <a:t> Pharma.</a:t>
            </a:r>
          </a:p>
        </p:txBody>
      </p:sp>
    </p:spTree>
    <p:extLst>
      <p:ext uri="{BB962C8B-B14F-4D97-AF65-F5344CB8AC3E}">
        <p14:creationId xmlns:p14="http://schemas.microsoft.com/office/powerpoint/2010/main" val="2948362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3" y="180975"/>
            <a:ext cx="9372600" cy="1200416"/>
          </a:xfrm>
        </p:spPr>
        <p:txBody>
          <a:bodyPr>
            <a:noAutofit/>
          </a:bodyPr>
          <a:lstStyle/>
          <a:p>
            <a:pPr marL="0" marR="0">
              <a:lnSpc>
                <a:spcPct val="107000"/>
              </a:lnSpc>
              <a:spcBef>
                <a:spcPts val="0"/>
              </a:spcBef>
              <a:spcAft>
                <a:spcPts val="800"/>
              </a:spcAft>
            </a:pPr>
            <a:r>
              <a:rPr lang="en-US"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Any final thoughts about barriers, facilitators, or opportunities or anything else to add.</a:t>
            </a:r>
          </a:p>
        </p:txBody>
      </p:sp>
      <p:sp>
        <p:nvSpPr>
          <p:cNvPr id="3" name="Content Placeholder 2"/>
          <p:cNvSpPr>
            <a:spLocks noGrp="1"/>
          </p:cNvSpPr>
          <p:nvPr>
            <p:ph sz="half" idx="1"/>
          </p:nvPr>
        </p:nvSpPr>
        <p:spPr>
          <a:xfrm>
            <a:off x="2208212" y="1524000"/>
            <a:ext cx="8840787" cy="4672584"/>
          </a:xfrm>
        </p:spPr>
        <p:txBody>
          <a:bodyPr>
            <a:normAutofit/>
          </a:bodyPr>
          <a:lstStyle/>
          <a:p>
            <a:pPr lvl="1"/>
            <a:r>
              <a:rPr lang="en-US" sz="2400" dirty="0">
                <a:solidFill>
                  <a:schemeClr val="accent1"/>
                </a:solidFill>
              </a:rPr>
              <a:t>Importance of -</a:t>
            </a:r>
          </a:p>
          <a:p>
            <a:pPr lvl="2"/>
            <a:r>
              <a:rPr lang="en-US" sz="2400" dirty="0">
                <a:solidFill>
                  <a:schemeClr val="accent1"/>
                </a:solidFill>
              </a:rPr>
              <a:t>Collaborating to support comprehensive child and family health and well-being</a:t>
            </a:r>
          </a:p>
          <a:p>
            <a:pPr lvl="2"/>
            <a:r>
              <a:rPr lang="en-US" sz="2400" dirty="0">
                <a:solidFill>
                  <a:schemeClr val="accent1"/>
                </a:solidFill>
              </a:rPr>
              <a:t>Understanding cultural and socioeconomic contexts of populations served and recognition of system issues requiring collaborative attention</a:t>
            </a:r>
          </a:p>
          <a:p>
            <a:pPr lvl="2"/>
            <a:r>
              <a:rPr lang="en-US" sz="2400" dirty="0">
                <a:solidFill>
                  <a:schemeClr val="accent1"/>
                </a:solidFill>
              </a:rPr>
              <a:t>Feedback from community partners and stakeholders in guiding and improving collaborative efforts</a:t>
            </a:r>
          </a:p>
        </p:txBody>
      </p:sp>
    </p:spTree>
    <p:extLst>
      <p:ext uri="{BB962C8B-B14F-4D97-AF65-F5344CB8AC3E}">
        <p14:creationId xmlns:p14="http://schemas.microsoft.com/office/powerpoint/2010/main" val="306492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lstStyle/>
          <a:p>
            <a:r>
              <a:rPr lang="en-US" dirty="0"/>
              <a:t>Strengths and Limitations</a:t>
            </a:r>
          </a:p>
          <a:p>
            <a:pPr lvl="1"/>
            <a:r>
              <a:rPr lang="en-US" sz="1600" dirty="0"/>
              <a:t>Regional study</a:t>
            </a:r>
          </a:p>
          <a:p>
            <a:pPr lvl="1"/>
            <a:r>
              <a:rPr lang="en-US" sz="1600" dirty="0"/>
              <a:t>Breadth of definition of scholarship</a:t>
            </a:r>
          </a:p>
          <a:p>
            <a:pPr lvl="1"/>
            <a:r>
              <a:rPr lang="en-US" sz="1600" dirty="0"/>
              <a:t>Interdisciplinary and interprofessional collaboration</a:t>
            </a:r>
          </a:p>
          <a:p>
            <a:pPr lvl="1"/>
            <a:r>
              <a:rPr lang="en-US" sz="1600" dirty="0"/>
              <a:t>Engaged clinician faculty</a:t>
            </a:r>
          </a:p>
          <a:p>
            <a:pPr lvl="1"/>
            <a:endParaRPr lang="en-US" sz="1600" dirty="0"/>
          </a:p>
          <a:p>
            <a:pPr lvl="1"/>
            <a:r>
              <a:rPr lang="en-US" sz="1600" dirty="0"/>
              <a:t>Today’s results preliminary</a:t>
            </a:r>
          </a:p>
          <a:p>
            <a:pPr lvl="1"/>
            <a:r>
              <a:rPr lang="en-US" sz="1600" dirty="0"/>
              <a:t>May not be representative of entire population of interest</a:t>
            </a:r>
          </a:p>
          <a:p>
            <a:pPr lvl="1"/>
            <a:endParaRPr lang="en-US" sz="1600" dirty="0"/>
          </a:p>
          <a:p>
            <a:pPr lvl="1"/>
            <a:r>
              <a:rPr lang="en-US" sz="1600" dirty="0"/>
              <a:t>Results are actionable – next steps?</a:t>
            </a:r>
          </a:p>
        </p:txBody>
      </p:sp>
      <p:sp>
        <p:nvSpPr>
          <p:cNvPr id="4" name="Text Placeholder 3"/>
          <p:cNvSpPr>
            <a:spLocks noGrp="1"/>
          </p:cNvSpPr>
          <p:nvPr>
            <p:ph type="body" sz="half" idx="2"/>
          </p:nvPr>
        </p:nvSpPr>
        <p:spPr/>
        <p:txBody>
          <a:bodyPr/>
          <a:lstStyle/>
          <a:p>
            <a:r>
              <a:rPr lang="en-US" dirty="0"/>
              <a:t>Thank you for joining today!</a:t>
            </a:r>
          </a:p>
        </p:txBody>
      </p:sp>
    </p:spTree>
    <p:extLst>
      <p:ext uri="{BB962C8B-B14F-4D97-AF65-F5344CB8AC3E}">
        <p14:creationId xmlns:p14="http://schemas.microsoft.com/office/powerpoint/2010/main" val="1470882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a:t>
            </a:r>
          </a:p>
        </p:txBody>
      </p:sp>
      <p:pic>
        <p:nvPicPr>
          <p:cNvPr id="9" name="Picture Placeholder 8">
            <a:extLst>
              <a:ext uri="{FF2B5EF4-FFF2-40B4-BE49-F238E27FC236}">
                <a16:creationId xmlns:a16="http://schemas.microsoft.com/office/drawing/2014/main" id="{AD89507D-AE57-4724-A2D5-17CCFD159CC2}"/>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1425714" y="1201881"/>
            <a:ext cx="6478439" cy="2799773"/>
          </a:xfrm>
        </p:spPr>
      </p:pic>
      <p:sp>
        <p:nvSpPr>
          <p:cNvPr id="3" name="Text Placeholder 2"/>
          <p:cNvSpPr>
            <a:spLocks noGrp="1"/>
          </p:cNvSpPr>
          <p:nvPr>
            <p:ph type="body" sz="half" idx="2"/>
          </p:nvPr>
        </p:nvSpPr>
        <p:spPr/>
        <p:txBody>
          <a:bodyPr/>
          <a:lstStyle/>
          <a:p>
            <a:r>
              <a:rPr lang="en-US" dirty="0"/>
              <a:t>Dr. Karen Schetzina</a:t>
            </a:r>
          </a:p>
          <a:p>
            <a:r>
              <a:rPr lang="en-US" dirty="0"/>
              <a:t>schetzin@etsu.edu</a:t>
            </a:r>
          </a:p>
        </p:txBody>
      </p:sp>
    </p:spTree>
    <p:extLst>
      <p:ext uri="{BB962C8B-B14F-4D97-AF65-F5344CB8AC3E}">
        <p14:creationId xmlns:p14="http://schemas.microsoft.com/office/powerpoint/2010/main" val="1609149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Goals</a:t>
            </a:r>
            <a:endParaRPr lang="en-US" dirty="0"/>
          </a:p>
        </p:txBody>
      </p:sp>
      <p:sp>
        <p:nvSpPr>
          <p:cNvPr id="3" name="Content Placeholder 2"/>
          <p:cNvSpPr>
            <a:spLocks noGrp="1"/>
          </p:cNvSpPr>
          <p:nvPr>
            <p:ph idx="1"/>
          </p:nvPr>
        </p:nvSpPr>
        <p:spPr/>
        <p:txBody>
          <a:bodyPr>
            <a:normAutofit lnSpcReduction="10000"/>
          </a:bodyPr>
          <a:lstStyle/>
          <a:p>
            <a:r>
              <a:rPr lang="en-US" dirty="0"/>
              <a:t>Understand barriers, opportunities, and facilitators to fostering and enhancing interprofessional child and family health research and scholarship (</a:t>
            </a:r>
            <a:r>
              <a:rPr lang="en-US" b="0" i="0" dirty="0">
                <a:solidFill>
                  <a:srgbClr val="26292B"/>
                </a:solidFill>
                <a:effectLst/>
              </a:rPr>
              <a:t>research, education, service, program development, and advocacy)</a:t>
            </a:r>
            <a:r>
              <a:rPr lang="en-US" dirty="0"/>
              <a:t> in the region.</a:t>
            </a:r>
          </a:p>
          <a:p>
            <a:r>
              <a:rPr lang="en-US" dirty="0"/>
              <a:t>Utilize this information to identify new approaches to building interdisciplinary and transdisciplinary research and scholarship.</a:t>
            </a:r>
          </a:p>
          <a:p>
            <a:pPr marL="45720" indent="0">
              <a:buNone/>
            </a:pPr>
            <a:endParaRPr lang="en-US" dirty="0"/>
          </a:p>
          <a:p>
            <a:pPr marL="45720" indent="0">
              <a:buNone/>
            </a:pPr>
            <a:r>
              <a:rPr lang="en-US" dirty="0"/>
              <a:t>This study was reviewed and approved by the ETSU IRB.</a:t>
            </a:r>
          </a:p>
          <a:p>
            <a:pPr marL="45720" indent="0">
              <a:buNone/>
            </a:pPr>
            <a:r>
              <a:rPr lang="en-US" dirty="0"/>
              <a:t>Funded by a grant from the </a:t>
            </a:r>
            <a:r>
              <a:rPr lang="en-US" dirty="0">
                <a:hlinkClick r:id="rId3"/>
              </a:rPr>
              <a:t>National Organization of Research Development</a:t>
            </a:r>
            <a:r>
              <a:rPr lang="en-US" dirty="0"/>
              <a:t>.</a:t>
            </a:r>
          </a:p>
          <a:p>
            <a:pPr marL="45720" indent="0">
              <a:buNone/>
            </a:pPr>
            <a:r>
              <a:rPr lang="en-US" dirty="0"/>
              <a:t>Acknowledgements: Katie Duvall (original PI), Esther Adebayo </a:t>
            </a:r>
            <a:r>
              <a:rPr lang="en-US" dirty="0" err="1"/>
              <a:t>Abikoye</a:t>
            </a:r>
            <a:r>
              <a:rPr lang="en-US" dirty="0"/>
              <a:t>, Lori Moore, Meredith Jordan, Chandni Naidoo</a:t>
            </a:r>
          </a:p>
        </p:txBody>
      </p:sp>
    </p:spTree>
    <p:extLst>
      <p:ext uri="{BB962C8B-B14F-4D97-AF65-F5344CB8AC3E}">
        <p14:creationId xmlns:p14="http://schemas.microsoft.com/office/powerpoint/2010/main" val="208392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652B8-09BC-4222-BE77-4020083BFFBA}"/>
              </a:ext>
            </a:extLst>
          </p:cNvPr>
          <p:cNvSpPr>
            <a:spLocks noGrp="1"/>
          </p:cNvSpPr>
          <p:nvPr>
            <p:ph type="title"/>
          </p:nvPr>
        </p:nvSpPr>
        <p:spPr>
          <a:xfrm>
            <a:off x="1916723" y="304800"/>
            <a:ext cx="9664090" cy="1200416"/>
          </a:xfrm>
        </p:spPr>
        <p:txBody>
          <a:bodyPr/>
          <a:lstStyle/>
          <a:p>
            <a:r>
              <a:rPr lang="en-US" dirty="0"/>
              <a:t>Methods</a:t>
            </a:r>
          </a:p>
        </p:txBody>
      </p:sp>
      <p:sp>
        <p:nvSpPr>
          <p:cNvPr id="3" name="Content Placeholder 2">
            <a:extLst>
              <a:ext uri="{FF2B5EF4-FFF2-40B4-BE49-F238E27FC236}">
                <a16:creationId xmlns:a16="http://schemas.microsoft.com/office/drawing/2014/main" id="{A6CD0195-02FD-4CC5-B27D-BEDF8FA75D14}"/>
              </a:ext>
            </a:extLst>
          </p:cNvPr>
          <p:cNvSpPr>
            <a:spLocks noGrp="1"/>
          </p:cNvSpPr>
          <p:nvPr>
            <p:ph idx="1"/>
          </p:nvPr>
        </p:nvSpPr>
        <p:spPr/>
        <p:txBody>
          <a:bodyPr>
            <a:normAutofit fontScale="92500" lnSpcReduction="20000"/>
          </a:bodyPr>
          <a:lstStyle/>
          <a:p>
            <a:r>
              <a:rPr lang="en-US" sz="2800" dirty="0">
                <a:effectLst/>
                <a:latin typeface="Aptos"/>
                <a:ea typeface="Times New Roman" panose="02020603050405020304" pitchFamily="18" charset="0"/>
                <a:cs typeface="Calibri" panose="020F0502020204030204" pitchFamily="34" charset="0"/>
              </a:rPr>
              <a:t>Data collection: Electronic survey and 4 focus groups (one in-person and 3 virtual; recorded, transcribed, notes taken)</a:t>
            </a:r>
          </a:p>
          <a:p>
            <a:r>
              <a:rPr lang="en-US" sz="2800" dirty="0">
                <a:effectLst/>
                <a:latin typeface="Aptos"/>
                <a:ea typeface="Times New Roman" panose="02020603050405020304" pitchFamily="18" charset="0"/>
                <a:cs typeface="Calibri" panose="020F0502020204030204" pitchFamily="34" charset="0"/>
              </a:rPr>
              <a:t>Population of interest: administrators, faculty, staff</a:t>
            </a:r>
            <a:r>
              <a:rPr lang="en-US" sz="2800" dirty="0">
                <a:latin typeface="Aptos"/>
                <a:ea typeface="Times New Roman" panose="02020603050405020304" pitchFamily="18" charset="0"/>
                <a:cs typeface="Calibri" panose="020F0502020204030204" pitchFamily="34" charset="0"/>
              </a:rPr>
              <a:t>, trainees in institutions for higher education </a:t>
            </a:r>
            <a:r>
              <a:rPr lang="en-US" sz="2800" dirty="0">
                <a:effectLst/>
                <a:latin typeface="Aptos"/>
                <a:ea typeface="Times New Roman" panose="02020603050405020304" pitchFamily="18" charset="0"/>
                <a:cs typeface="Calibri" panose="020F0502020204030204" pitchFamily="34" charset="0"/>
              </a:rPr>
              <a:t>and community organization representatives </a:t>
            </a:r>
            <a:r>
              <a:rPr lang="en-US" sz="2800" dirty="0">
                <a:latin typeface="Aptos"/>
                <a:ea typeface="Times New Roman" panose="02020603050405020304" pitchFamily="18" charset="0"/>
                <a:cs typeface="Calibri" panose="020F0502020204030204" pitchFamily="34" charset="0"/>
              </a:rPr>
              <a:t>in South Central Appalachia</a:t>
            </a:r>
          </a:p>
          <a:p>
            <a:r>
              <a:rPr lang="en-US" sz="2800" dirty="0">
                <a:latin typeface="Aptos"/>
                <a:cs typeface="Calibri" panose="020F0502020204030204" pitchFamily="34" charset="0"/>
              </a:rPr>
              <a:t>Recruitment: emails and social media through the </a:t>
            </a:r>
            <a:r>
              <a:rPr lang="en-US" sz="2800" dirty="0">
                <a:effectLst/>
                <a:latin typeface="Aptos"/>
                <a:ea typeface="Times New Roman" panose="02020603050405020304" pitchFamily="18" charset="0"/>
                <a:cs typeface="Calibri" panose="020F0502020204030204" pitchFamily="34" charset="0"/>
              </a:rPr>
              <a:t>STRONG ACC (Research and Academics Subcommittee) and the ETSU Child and Family Health Institute – snowball sampling</a:t>
            </a:r>
          </a:p>
          <a:p>
            <a:r>
              <a:rPr lang="en-US" sz="2800" dirty="0">
                <a:latin typeface="Aptos"/>
                <a:cs typeface="Calibri" panose="020F0502020204030204" pitchFamily="34" charset="0"/>
              </a:rPr>
              <a:t>SPSS used to calculate descriptive survey statistics. Themes and examples identified from focus groups using transcript review and </a:t>
            </a:r>
            <a:r>
              <a:rPr lang="en-US" sz="2800" dirty="0" err="1">
                <a:latin typeface="Aptos"/>
                <a:cs typeface="Calibri" panose="020F0502020204030204" pitchFamily="34" charset="0"/>
              </a:rPr>
              <a:t>ChatGPT</a:t>
            </a:r>
            <a:r>
              <a:rPr lang="en-US" sz="2800" dirty="0">
                <a:latin typeface="Aptos"/>
                <a:cs typeface="Calibri" panose="020F0502020204030204" pitchFamily="34" charset="0"/>
              </a:rPr>
              <a:t>.</a:t>
            </a:r>
            <a:endParaRPr lang="en-US" sz="2800" dirty="0"/>
          </a:p>
        </p:txBody>
      </p:sp>
    </p:spTree>
    <p:extLst>
      <p:ext uri="{BB962C8B-B14F-4D97-AF65-F5344CB8AC3E}">
        <p14:creationId xmlns:p14="http://schemas.microsoft.com/office/powerpoint/2010/main" val="257764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Surveys</a:t>
            </a:r>
          </a:p>
        </p:txBody>
      </p:sp>
      <p:sp>
        <p:nvSpPr>
          <p:cNvPr id="3" name="Text Placeholder 2"/>
          <p:cNvSpPr>
            <a:spLocks noGrp="1"/>
          </p:cNvSpPr>
          <p:nvPr>
            <p:ph type="body" idx="1"/>
          </p:nvPr>
        </p:nvSpPr>
        <p:spPr/>
        <p:txBody>
          <a:bodyPr/>
          <a:lstStyle/>
          <a:p>
            <a:r>
              <a:rPr lang="en-US" dirty="0"/>
              <a:t>2023</a:t>
            </a:r>
          </a:p>
        </p:txBody>
      </p:sp>
    </p:spTree>
    <p:extLst>
      <p:ext uri="{BB962C8B-B14F-4D97-AF65-F5344CB8AC3E}">
        <p14:creationId xmlns:p14="http://schemas.microsoft.com/office/powerpoint/2010/main" val="2571583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8A00-EEBF-4303-9F87-00AF5C54BE82}"/>
              </a:ext>
            </a:extLst>
          </p:cNvPr>
          <p:cNvSpPr>
            <a:spLocks noGrp="1"/>
          </p:cNvSpPr>
          <p:nvPr>
            <p:ph type="title"/>
          </p:nvPr>
        </p:nvSpPr>
        <p:spPr>
          <a:xfrm>
            <a:off x="131885" y="123825"/>
            <a:ext cx="11839453" cy="843329"/>
          </a:xfrm>
        </p:spPr>
        <p:txBody>
          <a:bodyPr/>
          <a:lstStyle/>
          <a:p>
            <a:pPr algn="ctr"/>
            <a:r>
              <a:rPr lang="en-US" dirty="0">
                <a:solidFill>
                  <a:schemeClr val="tx2"/>
                </a:solidFill>
              </a:rPr>
              <a:t>Survey Participants (n=57)</a:t>
            </a:r>
          </a:p>
        </p:txBody>
      </p:sp>
      <p:pic>
        <p:nvPicPr>
          <p:cNvPr id="5" name="Content Placeholder 4">
            <a:extLst>
              <a:ext uri="{FF2B5EF4-FFF2-40B4-BE49-F238E27FC236}">
                <a16:creationId xmlns:a16="http://schemas.microsoft.com/office/drawing/2014/main" id="{025D6F74-1212-4DFD-B11A-65167A648516}"/>
              </a:ext>
            </a:extLst>
          </p:cNvPr>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000250" y="984275"/>
            <a:ext cx="8029575" cy="4409808"/>
          </a:xfrm>
          <a:prstGeom prst="rect">
            <a:avLst/>
          </a:prstGeom>
          <a:noFill/>
          <a:ln>
            <a:noFill/>
          </a:ln>
        </p:spPr>
      </p:pic>
      <p:sp>
        <p:nvSpPr>
          <p:cNvPr id="6" name="TextBox 5">
            <a:extLst>
              <a:ext uri="{FF2B5EF4-FFF2-40B4-BE49-F238E27FC236}">
                <a16:creationId xmlns:a16="http://schemas.microsoft.com/office/drawing/2014/main" id="{7C4E88FA-261F-4849-ABD1-A3A0688573F5}"/>
              </a:ext>
            </a:extLst>
          </p:cNvPr>
          <p:cNvSpPr txBox="1"/>
          <p:nvPr/>
        </p:nvSpPr>
        <p:spPr>
          <a:xfrm>
            <a:off x="2000250" y="5482011"/>
            <a:ext cx="8525241" cy="369332"/>
          </a:xfrm>
          <a:prstGeom prst="rect">
            <a:avLst/>
          </a:prstGeom>
          <a:noFill/>
        </p:spPr>
        <p:txBody>
          <a:bodyPr wrap="square">
            <a:spAutoFit/>
          </a:bodyPr>
          <a:lstStyle/>
          <a:p>
            <a:pPr marL="274320" marR="0" lvl="0" indent="-228600" algn="l" defTabSz="914400" rtl="0" eaLnBrk="1" fontAlgn="auto" latinLnBrk="0" hangingPunct="1">
              <a:lnSpc>
                <a:spcPct val="90000"/>
              </a:lnSpc>
              <a:spcBef>
                <a:spcPts val="1800"/>
              </a:spcBef>
              <a:spcAft>
                <a:spcPts val="0"/>
              </a:spcAft>
              <a:buClrTx/>
              <a:buSzPct val="80000"/>
              <a:buFont typeface="Wingdings" panose="05000000000000000000" pitchFamily="2" charset="2"/>
              <a:buChar char="§"/>
              <a:tabLst/>
              <a:defRPr/>
            </a:pPr>
            <a:r>
              <a:rPr kumimoji="0" lang="en-US" sz="2000" b="0" i="0" u="none" strike="noStrike" kern="1200" cap="none" spc="0" normalizeH="0" baseline="0" noProof="0" dirty="0">
                <a:ln>
                  <a:noFill/>
                </a:ln>
                <a:solidFill>
                  <a:srgbClr val="595959"/>
                </a:solidFill>
                <a:effectLst/>
                <a:uLnTx/>
                <a:uFillTx/>
                <a:latin typeface="Euphemia"/>
                <a:ea typeface="+mn-ea"/>
                <a:cs typeface="+mn-cs"/>
              </a:rPr>
              <a:t>Respondents were 81.5% female</a:t>
            </a:r>
            <a:r>
              <a:rPr lang="en-US" sz="2000" dirty="0">
                <a:solidFill>
                  <a:srgbClr val="595959"/>
                </a:solidFill>
                <a:latin typeface="Euphemia"/>
              </a:rPr>
              <a:t>, </a:t>
            </a:r>
            <a:r>
              <a:rPr kumimoji="0" lang="en-US" sz="2000" b="0" i="0" u="none" strike="noStrike" kern="1200" cap="none" spc="0" normalizeH="0" baseline="0" noProof="0" dirty="0">
                <a:ln>
                  <a:noFill/>
                </a:ln>
                <a:solidFill>
                  <a:srgbClr val="595959"/>
                </a:solidFill>
                <a:effectLst/>
                <a:uLnTx/>
                <a:uFillTx/>
                <a:latin typeface="Euphemia"/>
                <a:ea typeface="+mn-ea"/>
                <a:cs typeface="+mn-cs"/>
              </a:rPr>
              <a:t>94.4% white</a:t>
            </a:r>
            <a:r>
              <a:rPr lang="en-US" sz="2000" dirty="0">
                <a:solidFill>
                  <a:srgbClr val="595959"/>
                </a:solidFill>
                <a:latin typeface="Euphemia"/>
              </a:rPr>
              <a:t>, </a:t>
            </a:r>
            <a:r>
              <a:rPr kumimoji="0" lang="en-US" sz="2000" b="0" i="0" u="none" strike="noStrike" kern="1200" cap="none" spc="0" normalizeH="0" baseline="0" noProof="0" dirty="0">
                <a:ln>
                  <a:noFill/>
                </a:ln>
                <a:solidFill>
                  <a:srgbClr val="595959"/>
                </a:solidFill>
                <a:effectLst/>
                <a:uLnTx/>
                <a:uFillTx/>
                <a:latin typeface="Euphemia"/>
                <a:ea typeface="+mn-ea"/>
                <a:cs typeface="+mn-cs"/>
              </a:rPr>
              <a:t>87.3% ages 25-64.</a:t>
            </a:r>
          </a:p>
        </p:txBody>
      </p:sp>
    </p:spTree>
    <p:extLst>
      <p:ext uri="{BB962C8B-B14F-4D97-AF65-F5344CB8AC3E}">
        <p14:creationId xmlns:p14="http://schemas.microsoft.com/office/powerpoint/2010/main" val="3433491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8A00-EEBF-4303-9F87-00AF5C54BE82}"/>
              </a:ext>
            </a:extLst>
          </p:cNvPr>
          <p:cNvSpPr>
            <a:spLocks noGrp="1"/>
          </p:cNvSpPr>
          <p:nvPr>
            <p:ph type="title"/>
          </p:nvPr>
        </p:nvSpPr>
        <p:spPr>
          <a:xfrm>
            <a:off x="600075" y="123825"/>
            <a:ext cx="11371263" cy="1038225"/>
          </a:xfrm>
        </p:spPr>
        <p:txBody>
          <a:bodyPr/>
          <a:lstStyle/>
          <a:p>
            <a:pPr marL="0" marR="0">
              <a:lnSpc>
                <a:spcPct val="107000"/>
              </a:lnSpc>
              <a:spcBef>
                <a:spcPts val="0"/>
              </a:spcBef>
              <a:spcAft>
                <a:spcPts val="800"/>
              </a:spcAft>
            </a:pPr>
            <a:r>
              <a:rPr lang="en-US" sz="1800" b="1"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Select the types of child and family health research and scholarship activities you engage in as part of role within your organization.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Content Placeholder 5">
            <a:extLst>
              <a:ext uri="{FF2B5EF4-FFF2-40B4-BE49-F238E27FC236}">
                <a16:creationId xmlns:a16="http://schemas.microsoft.com/office/drawing/2014/main" id="{ED117CE9-30C5-4DE4-8214-EF3B04210600}"/>
              </a:ext>
            </a:extLst>
          </p:cNvPr>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065337" y="1324241"/>
            <a:ext cx="7716837" cy="4505059"/>
          </a:xfrm>
          <a:prstGeom prst="rect">
            <a:avLst/>
          </a:prstGeom>
          <a:noFill/>
          <a:ln>
            <a:noFill/>
          </a:ln>
        </p:spPr>
      </p:pic>
      <p:sp>
        <p:nvSpPr>
          <p:cNvPr id="8" name="TextBox 7">
            <a:extLst>
              <a:ext uri="{FF2B5EF4-FFF2-40B4-BE49-F238E27FC236}">
                <a16:creationId xmlns:a16="http://schemas.microsoft.com/office/drawing/2014/main" id="{8EA44631-2349-4C2F-BF81-E5C4BDAFE16D}"/>
              </a:ext>
            </a:extLst>
          </p:cNvPr>
          <p:cNvSpPr txBox="1"/>
          <p:nvPr/>
        </p:nvSpPr>
        <p:spPr>
          <a:xfrm>
            <a:off x="9820275" y="1162050"/>
            <a:ext cx="2371725" cy="4946162"/>
          </a:xfrm>
          <a:prstGeom prst="rect">
            <a:avLst/>
          </a:prstGeom>
          <a:noFill/>
        </p:spPr>
        <p:txBody>
          <a:bodyPr wrap="square">
            <a:spAutoFit/>
          </a:bodyPr>
          <a:lstStyle/>
          <a:p>
            <a:pPr marL="0" marR="0">
              <a:lnSpc>
                <a:spcPct val="107000"/>
              </a:lnSpc>
              <a:spcBef>
                <a:spcPts val="0"/>
              </a:spcBef>
              <a:spcAft>
                <a:spcPts val="800"/>
              </a:spcAft>
            </a:pPr>
            <a:r>
              <a:rPr lang="en-US" sz="1800" b="1"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Counts/Percent:</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Advocacy</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(30, 54.5%)</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Education</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(38, 69.1%)</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Program Development</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(30, 54.5%)</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Quality Improvement</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(22, 40.0%)</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Research</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(28, 50.9%)</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Service</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(29, 52.7%)</a:t>
            </a:r>
          </a:p>
          <a:p>
            <a:pPr marL="0" marR="0">
              <a:lnSpc>
                <a:spcPct val="107000"/>
              </a:lnSpc>
              <a:spcBef>
                <a:spcPts val="0"/>
              </a:spcBef>
              <a:spcAft>
                <a:spcPts val="800"/>
              </a:spcAft>
            </a:pPr>
            <a:r>
              <a:rPr lang="en-US" sz="1800" dirty="0">
                <a:solidFill>
                  <a:srgbClr val="C00000"/>
                </a:solidFill>
                <a:effectLst/>
                <a:latin typeface="Open Sans" panose="020B0606030504020204" pitchFamily="34" charset="0"/>
                <a:ea typeface="Calibri" panose="020F0502020204030204" pitchFamily="34" charset="0"/>
                <a:cs typeface="Times New Roman" panose="02020603050405020304" pitchFamily="18" charset="0"/>
              </a:rPr>
              <a:t>Other</a:t>
            </a:r>
            <a:r>
              <a:rPr lang="en-US" sz="180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 (2, 3.6%)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B701F394-DCA6-4B16-BF0E-97E06D28EAAC}"/>
              </a:ext>
            </a:extLst>
          </p:cNvPr>
          <p:cNvSpPr txBox="1"/>
          <p:nvPr/>
        </p:nvSpPr>
        <p:spPr>
          <a:xfrm>
            <a:off x="6096000" y="5734050"/>
            <a:ext cx="930063" cy="369332"/>
          </a:xfrm>
          <a:prstGeom prst="rect">
            <a:avLst/>
          </a:prstGeom>
          <a:noFill/>
        </p:spPr>
        <p:txBody>
          <a:bodyPr wrap="none" rtlCol="0">
            <a:spAutoFit/>
          </a:bodyPr>
          <a:lstStyle/>
          <a:p>
            <a:r>
              <a:rPr lang="en-US" dirty="0"/>
              <a:t>Counts</a:t>
            </a:r>
          </a:p>
        </p:txBody>
      </p:sp>
    </p:spTree>
    <p:extLst>
      <p:ext uri="{BB962C8B-B14F-4D97-AF65-F5344CB8AC3E}">
        <p14:creationId xmlns:p14="http://schemas.microsoft.com/office/powerpoint/2010/main" val="4120293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8A00-EEBF-4303-9F87-00AF5C54BE82}"/>
              </a:ext>
            </a:extLst>
          </p:cNvPr>
          <p:cNvSpPr>
            <a:spLocks noGrp="1"/>
          </p:cNvSpPr>
          <p:nvPr>
            <p:ph type="title"/>
          </p:nvPr>
        </p:nvSpPr>
        <p:spPr>
          <a:xfrm>
            <a:off x="600075" y="123825"/>
            <a:ext cx="11371263" cy="1038225"/>
          </a:xfrm>
        </p:spPr>
        <p:txBody>
          <a:bodyPr/>
          <a:lstStyle/>
          <a:p>
            <a:pPr marL="0" marR="0"/>
            <a:r>
              <a:rPr lang="en-US" sz="1800" b="1" dirty="0">
                <a:solidFill>
                  <a:srgbClr val="000000"/>
                </a:solidFill>
                <a:effectLst/>
                <a:latin typeface="Open Sans" panose="020B0606030504020204" pitchFamily="34" charset="0"/>
                <a:ea typeface="Times New Roman" panose="02020603050405020304" pitchFamily="18" charset="0"/>
              </a:rPr>
              <a:t>Where do you get your information about child and family health research and other forms of scholarship (ex. Quality improvement, program development/evaluation, and advocacy) being conducted in the South-Central Appalachian region?</a:t>
            </a:r>
            <a:endParaRPr lang="en-US" sz="18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8EA44631-2349-4C2F-BF81-E5C4BDAFE16D}"/>
              </a:ext>
            </a:extLst>
          </p:cNvPr>
          <p:cNvSpPr txBox="1"/>
          <p:nvPr/>
        </p:nvSpPr>
        <p:spPr>
          <a:xfrm>
            <a:off x="9601200" y="1419225"/>
            <a:ext cx="2371725" cy="2862322"/>
          </a:xfrm>
          <a:prstGeom prst="rect">
            <a:avLst/>
          </a:prstGeom>
          <a:noFill/>
        </p:spPr>
        <p:txBody>
          <a:bodyPr wrap="square">
            <a:spAutoFit/>
          </a:bodyPr>
          <a:lstStyle/>
          <a:p>
            <a:pPr marL="0" marR="0"/>
            <a:r>
              <a:rPr lang="en-US" sz="1800" b="1" dirty="0">
                <a:solidFill>
                  <a:srgbClr val="000000"/>
                </a:solidFill>
                <a:effectLst/>
                <a:latin typeface="Open Sans" panose="020B0606030504020204" pitchFamily="34" charset="0"/>
                <a:ea typeface="Times New Roman" panose="02020603050405020304" pitchFamily="18" charset="0"/>
              </a:rPr>
              <a:t>Counts/Percent:</a:t>
            </a:r>
            <a:r>
              <a:rPr lang="en-US" sz="1800" dirty="0">
                <a:solidFill>
                  <a:srgbClr val="000000"/>
                </a:solidFill>
                <a:effectLst/>
                <a:latin typeface="Open Sans" panose="020B0606030504020204" pitchFamily="34" charset="0"/>
                <a:ea typeface="Times New Roman" panose="02020603050405020304" pitchFamily="18" charset="0"/>
              </a:rPr>
              <a:t> </a:t>
            </a:r>
          </a:p>
          <a:p>
            <a:pPr marL="0" marR="0"/>
            <a:r>
              <a:rPr lang="en-US" sz="1800" dirty="0">
                <a:solidFill>
                  <a:srgbClr val="C00000"/>
                </a:solidFill>
                <a:effectLst/>
                <a:latin typeface="Open Sans" panose="020B0606030504020204" pitchFamily="34" charset="0"/>
                <a:ea typeface="Times New Roman" panose="02020603050405020304" pitchFamily="18" charset="0"/>
              </a:rPr>
              <a:t>Listserv</a:t>
            </a:r>
            <a:r>
              <a:rPr lang="en-US" sz="1800" dirty="0">
                <a:solidFill>
                  <a:srgbClr val="000000"/>
                </a:solidFill>
                <a:effectLst/>
                <a:latin typeface="Open Sans" panose="020B0606030504020204" pitchFamily="34" charset="0"/>
                <a:ea typeface="Times New Roman" panose="02020603050405020304" pitchFamily="18" charset="0"/>
              </a:rPr>
              <a:t> (33, 61.1%)</a:t>
            </a:r>
          </a:p>
          <a:p>
            <a:pPr marL="0" marR="0"/>
            <a:r>
              <a:rPr lang="en-US" sz="1800" dirty="0">
                <a:solidFill>
                  <a:srgbClr val="C00000"/>
                </a:solidFill>
                <a:effectLst/>
                <a:latin typeface="Open Sans" panose="020B0606030504020204" pitchFamily="34" charset="0"/>
                <a:ea typeface="Times New Roman" panose="02020603050405020304" pitchFamily="18" charset="0"/>
              </a:rPr>
              <a:t>Meetings</a:t>
            </a:r>
            <a:r>
              <a:rPr lang="en-US" sz="1800" dirty="0">
                <a:solidFill>
                  <a:srgbClr val="000000"/>
                </a:solidFill>
                <a:effectLst/>
                <a:latin typeface="Open Sans" panose="020B0606030504020204" pitchFamily="34" charset="0"/>
                <a:ea typeface="Times New Roman" panose="02020603050405020304" pitchFamily="18" charset="0"/>
              </a:rPr>
              <a:t> (45, 83.3%)</a:t>
            </a:r>
          </a:p>
          <a:p>
            <a:pPr marL="0" marR="0"/>
            <a:r>
              <a:rPr lang="en-US" sz="1800" dirty="0">
                <a:solidFill>
                  <a:srgbClr val="C00000"/>
                </a:solidFill>
                <a:effectLst/>
                <a:latin typeface="Open Sans" panose="020B0606030504020204" pitchFamily="34" charset="0"/>
                <a:ea typeface="Times New Roman" panose="02020603050405020304" pitchFamily="18" charset="0"/>
              </a:rPr>
              <a:t>Newsletters</a:t>
            </a:r>
            <a:r>
              <a:rPr lang="en-US" sz="1800" dirty="0">
                <a:solidFill>
                  <a:srgbClr val="000000"/>
                </a:solidFill>
                <a:effectLst/>
                <a:latin typeface="Open Sans" panose="020B0606030504020204" pitchFamily="34" charset="0"/>
                <a:ea typeface="Times New Roman" panose="02020603050405020304" pitchFamily="18" charset="0"/>
              </a:rPr>
              <a:t> (28, 51.9%)</a:t>
            </a:r>
          </a:p>
          <a:p>
            <a:pPr marL="0" marR="0"/>
            <a:r>
              <a:rPr lang="en-US" sz="1800" dirty="0">
                <a:solidFill>
                  <a:srgbClr val="C00000"/>
                </a:solidFill>
                <a:effectLst/>
                <a:latin typeface="Open Sans" panose="020B0606030504020204" pitchFamily="34" charset="0"/>
                <a:ea typeface="Times New Roman" panose="02020603050405020304" pitchFamily="18" charset="0"/>
              </a:rPr>
              <a:t>Social Media</a:t>
            </a:r>
            <a:r>
              <a:rPr lang="en-US" sz="1800" dirty="0">
                <a:solidFill>
                  <a:srgbClr val="000000"/>
                </a:solidFill>
                <a:effectLst/>
                <a:latin typeface="Open Sans" panose="020B0606030504020204" pitchFamily="34" charset="0"/>
                <a:ea typeface="Times New Roman" panose="02020603050405020304" pitchFamily="18" charset="0"/>
              </a:rPr>
              <a:t> (18, 33.3%)</a:t>
            </a:r>
          </a:p>
          <a:p>
            <a:pPr marL="0" marR="0"/>
            <a:r>
              <a:rPr lang="en-US" sz="1800" dirty="0">
                <a:solidFill>
                  <a:srgbClr val="C00000"/>
                </a:solidFill>
                <a:effectLst/>
                <a:latin typeface="Open Sans" panose="020B0606030504020204" pitchFamily="34" charset="0"/>
                <a:ea typeface="Times New Roman" panose="02020603050405020304" pitchFamily="18" charset="0"/>
              </a:rPr>
              <a:t>Word of mouth</a:t>
            </a:r>
            <a:r>
              <a:rPr lang="en-US" sz="1800" dirty="0">
                <a:solidFill>
                  <a:srgbClr val="000000"/>
                </a:solidFill>
                <a:effectLst/>
                <a:latin typeface="Open Sans" panose="020B0606030504020204" pitchFamily="34" charset="0"/>
                <a:ea typeface="Times New Roman" panose="02020603050405020304" pitchFamily="18" charset="0"/>
              </a:rPr>
              <a:t> (32, 59.3%)</a:t>
            </a:r>
          </a:p>
          <a:p>
            <a:pPr marL="0" marR="0"/>
            <a:r>
              <a:rPr lang="en-US" sz="1800" dirty="0">
                <a:solidFill>
                  <a:srgbClr val="C00000"/>
                </a:solidFill>
                <a:effectLst/>
                <a:latin typeface="Open Sans" panose="020B0606030504020204" pitchFamily="34" charset="0"/>
                <a:ea typeface="Times New Roman" panose="02020603050405020304" pitchFamily="18" charset="0"/>
              </a:rPr>
              <a:t>Other</a:t>
            </a:r>
            <a:r>
              <a:rPr lang="en-US" sz="1800" dirty="0">
                <a:solidFill>
                  <a:srgbClr val="000000"/>
                </a:solidFill>
                <a:effectLst/>
                <a:latin typeface="Open Sans" panose="020B0606030504020204" pitchFamily="34" charset="0"/>
                <a:ea typeface="Times New Roman" panose="02020603050405020304" pitchFamily="18" charset="0"/>
              </a:rPr>
              <a:t> (14, 25.9%)</a:t>
            </a:r>
            <a:endParaRPr lang="en-US" sz="18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B701F394-DCA6-4B16-BF0E-97E06D28EAAC}"/>
              </a:ext>
            </a:extLst>
          </p:cNvPr>
          <p:cNvSpPr txBox="1"/>
          <p:nvPr/>
        </p:nvSpPr>
        <p:spPr>
          <a:xfrm>
            <a:off x="4868967" y="5124450"/>
            <a:ext cx="930063" cy="369332"/>
          </a:xfrm>
          <a:prstGeom prst="rect">
            <a:avLst/>
          </a:prstGeom>
          <a:noFill/>
        </p:spPr>
        <p:txBody>
          <a:bodyPr wrap="none" rtlCol="0">
            <a:spAutoFit/>
          </a:bodyPr>
          <a:lstStyle/>
          <a:p>
            <a:r>
              <a:rPr lang="en-US" dirty="0"/>
              <a:t>Counts</a:t>
            </a:r>
          </a:p>
        </p:txBody>
      </p:sp>
      <p:pic>
        <p:nvPicPr>
          <p:cNvPr id="7" name="Picture 6">
            <a:extLst>
              <a:ext uri="{FF2B5EF4-FFF2-40B4-BE49-F238E27FC236}">
                <a16:creationId xmlns:a16="http://schemas.microsoft.com/office/drawing/2014/main" id="{4EE9451D-45A7-4555-9526-C6729B28640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2525" y="1419225"/>
            <a:ext cx="8362949" cy="3705225"/>
          </a:xfrm>
          <a:prstGeom prst="rect">
            <a:avLst/>
          </a:prstGeom>
          <a:noFill/>
          <a:ln>
            <a:noFill/>
          </a:ln>
        </p:spPr>
      </p:pic>
    </p:spTree>
    <p:extLst>
      <p:ext uri="{BB962C8B-B14F-4D97-AF65-F5344CB8AC3E}">
        <p14:creationId xmlns:p14="http://schemas.microsoft.com/office/powerpoint/2010/main" val="3699218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8A00-EEBF-4303-9F87-00AF5C54BE82}"/>
              </a:ext>
            </a:extLst>
          </p:cNvPr>
          <p:cNvSpPr>
            <a:spLocks noGrp="1"/>
          </p:cNvSpPr>
          <p:nvPr>
            <p:ph type="title"/>
          </p:nvPr>
        </p:nvSpPr>
        <p:spPr>
          <a:xfrm>
            <a:off x="600075" y="123825"/>
            <a:ext cx="11371263" cy="1038225"/>
          </a:xfrm>
        </p:spPr>
        <p:txBody>
          <a:bodyPr/>
          <a:lstStyle/>
          <a:p>
            <a:pPr marL="0" marR="0">
              <a:lnSpc>
                <a:spcPct val="107000"/>
              </a:lnSpc>
              <a:spcBef>
                <a:spcPts val="0"/>
              </a:spcBef>
              <a:spcAft>
                <a:spcPts val="800"/>
              </a:spcAft>
            </a:pPr>
            <a:r>
              <a:rPr lang="en-US" sz="1800" b="1"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I feel connected to others that do child and family health research and other scholarship within our region.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8EA44631-2349-4C2F-BF81-E5C4BDAFE16D}"/>
              </a:ext>
            </a:extLst>
          </p:cNvPr>
          <p:cNvSpPr txBox="1"/>
          <p:nvPr/>
        </p:nvSpPr>
        <p:spPr>
          <a:xfrm>
            <a:off x="9601200" y="1419225"/>
            <a:ext cx="2371725" cy="2740237"/>
          </a:xfrm>
          <a:prstGeom prst="rect">
            <a:avLst/>
          </a:prstGeom>
          <a:noFill/>
        </p:spPr>
        <p:txBody>
          <a:bodyPr wrap="square">
            <a:spAutoFit/>
          </a:bodyPr>
          <a:lstStyle/>
          <a:p>
            <a:pPr marL="0" marR="0">
              <a:lnSpc>
                <a:spcPct val="107000"/>
              </a:lnSpc>
              <a:spcBef>
                <a:spcPts val="0"/>
              </a:spcBef>
              <a:spcAft>
                <a:spcPts val="0"/>
              </a:spcAft>
            </a:pPr>
            <a:r>
              <a:rPr lang="en-US" sz="18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Counts/Percent:</a:t>
            </a:r>
            <a:r>
              <a:rPr lang="en-US"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07000"/>
              </a:lnSpc>
              <a:spcBef>
                <a:spcPts val="0"/>
              </a:spcBef>
              <a:spcAft>
                <a:spcPts val="0"/>
              </a:spcAft>
            </a:pPr>
            <a:r>
              <a:rPr lang="en-US" sz="1800" dirty="0">
                <a:solidFill>
                  <a:srgbClr val="C00000"/>
                </a:solidFill>
                <a:effectLst/>
                <a:latin typeface="Open Sans" panose="020B0606030504020204" pitchFamily="34" charset="0"/>
                <a:ea typeface="Times New Roman" panose="02020603050405020304" pitchFamily="18" charset="0"/>
                <a:cs typeface="Times New Roman" panose="02020603050405020304" pitchFamily="18" charset="0"/>
              </a:rPr>
              <a:t>Strongly Agree</a:t>
            </a:r>
            <a:r>
              <a:rPr lang="en-US"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(10, 18.5%)</a:t>
            </a:r>
          </a:p>
          <a:p>
            <a:pPr marL="0" marR="0">
              <a:lnSpc>
                <a:spcPct val="107000"/>
              </a:lnSpc>
              <a:spcBef>
                <a:spcPts val="0"/>
              </a:spcBef>
              <a:spcAft>
                <a:spcPts val="0"/>
              </a:spcAft>
            </a:pPr>
            <a:r>
              <a:rPr lang="en-US" sz="1800" dirty="0">
                <a:solidFill>
                  <a:srgbClr val="C00000"/>
                </a:solidFill>
                <a:effectLst/>
                <a:latin typeface="Open Sans" panose="020B0606030504020204" pitchFamily="34" charset="0"/>
                <a:ea typeface="Times New Roman" panose="02020603050405020304" pitchFamily="18" charset="0"/>
                <a:cs typeface="Times New Roman" panose="02020603050405020304" pitchFamily="18" charset="0"/>
              </a:rPr>
              <a:t>Agree</a:t>
            </a:r>
            <a:r>
              <a:rPr lang="en-US"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(31, 57.4%)</a:t>
            </a:r>
          </a:p>
          <a:p>
            <a:pPr marL="0" marR="0">
              <a:lnSpc>
                <a:spcPct val="107000"/>
              </a:lnSpc>
              <a:spcBef>
                <a:spcPts val="0"/>
              </a:spcBef>
              <a:spcAft>
                <a:spcPts val="0"/>
              </a:spcAft>
            </a:pPr>
            <a:r>
              <a:rPr lang="en-US" sz="1800" dirty="0">
                <a:solidFill>
                  <a:srgbClr val="C00000"/>
                </a:solidFill>
                <a:effectLst/>
                <a:latin typeface="Open Sans" panose="020B0606030504020204" pitchFamily="34" charset="0"/>
                <a:ea typeface="Times New Roman" panose="02020603050405020304" pitchFamily="18" charset="0"/>
                <a:cs typeface="Times New Roman" panose="02020603050405020304" pitchFamily="18" charset="0"/>
              </a:rPr>
              <a:t>Neutral</a:t>
            </a:r>
            <a:r>
              <a:rPr lang="en-US"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(8, 14.8%),</a:t>
            </a:r>
          </a:p>
          <a:p>
            <a:pPr marL="0" marR="0">
              <a:lnSpc>
                <a:spcPct val="107000"/>
              </a:lnSpc>
              <a:spcBef>
                <a:spcPts val="0"/>
              </a:spcBef>
              <a:spcAft>
                <a:spcPts val="0"/>
              </a:spcAft>
            </a:pPr>
            <a:r>
              <a:rPr lang="en-US" sz="1800" dirty="0">
                <a:solidFill>
                  <a:srgbClr val="C00000"/>
                </a:solidFill>
                <a:effectLst/>
                <a:latin typeface="Open Sans" panose="020B0606030504020204" pitchFamily="34" charset="0"/>
                <a:ea typeface="Times New Roman" panose="02020603050405020304" pitchFamily="18" charset="0"/>
                <a:cs typeface="Times New Roman" panose="02020603050405020304" pitchFamily="18" charset="0"/>
              </a:rPr>
              <a:t>Disagree</a:t>
            </a:r>
            <a:r>
              <a:rPr lang="en-US"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(5, 9.3%),</a:t>
            </a:r>
          </a:p>
          <a:p>
            <a:pPr marL="0" marR="0">
              <a:lnSpc>
                <a:spcPct val="107000"/>
              </a:lnSpc>
              <a:spcBef>
                <a:spcPts val="0"/>
              </a:spcBef>
              <a:spcAft>
                <a:spcPts val="0"/>
              </a:spcAft>
            </a:pPr>
            <a:r>
              <a:rPr lang="en-US" sz="1800" dirty="0">
                <a:solidFill>
                  <a:srgbClr val="C00000"/>
                </a:solidFill>
                <a:effectLst/>
                <a:latin typeface="Open Sans" panose="020B0606030504020204" pitchFamily="34" charset="0"/>
                <a:ea typeface="Times New Roman" panose="02020603050405020304" pitchFamily="18" charset="0"/>
                <a:cs typeface="Times New Roman" panose="02020603050405020304" pitchFamily="18" charset="0"/>
              </a:rPr>
              <a:t>Strongly Disagree</a:t>
            </a:r>
            <a:r>
              <a:rPr lang="en-US" sz="18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(0, 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endParaRPr lang="en-US" sz="18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B701F394-DCA6-4B16-BF0E-97E06D28EAAC}"/>
              </a:ext>
            </a:extLst>
          </p:cNvPr>
          <p:cNvSpPr txBox="1"/>
          <p:nvPr/>
        </p:nvSpPr>
        <p:spPr>
          <a:xfrm>
            <a:off x="4868967" y="5124450"/>
            <a:ext cx="930063" cy="369332"/>
          </a:xfrm>
          <a:prstGeom prst="rect">
            <a:avLst/>
          </a:prstGeom>
          <a:noFill/>
        </p:spPr>
        <p:txBody>
          <a:bodyPr wrap="none" rtlCol="0">
            <a:spAutoFit/>
          </a:bodyPr>
          <a:lstStyle/>
          <a:p>
            <a:r>
              <a:rPr lang="en-US" dirty="0"/>
              <a:t>Counts</a:t>
            </a:r>
          </a:p>
        </p:txBody>
      </p:sp>
      <p:pic>
        <p:nvPicPr>
          <p:cNvPr id="6" name="Picture 5">
            <a:extLst>
              <a:ext uri="{FF2B5EF4-FFF2-40B4-BE49-F238E27FC236}">
                <a16:creationId xmlns:a16="http://schemas.microsoft.com/office/drawing/2014/main" id="{31E308E3-D33A-4963-A53E-E2068A34C6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00150" y="1247775"/>
            <a:ext cx="8401050" cy="3876675"/>
          </a:xfrm>
          <a:prstGeom prst="rect">
            <a:avLst/>
          </a:prstGeom>
          <a:noFill/>
          <a:ln>
            <a:noFill/>
          </a:ln>
        </p:spPr>
      </p:pic>
    </p:spTree>
    <p:extLst>
      <p:ext uri="{BB962C8B-B14F-4D97-AF65-F5344CB8AC3E}">
        <p14:creationId xmlns:p14="http://schemas.microsoft.com/office/powerpoint/2010/main" val="1301082441"/>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5944</TotalTime>
  <Words>1441</Words>
  <Application>Microsoft Office PowerPoint</Application>
  <PresentationFormat>Widescreen</PresentationFormat>
  <Paragraphs>169</Paragraphs>
  <Slides>22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Aptos</vt:lpstr>
      <vt:lpstr>Calibri</vt:lpstr>
      <vt:lpstr>Euphemia</vt:lpstr>
      <vt:lpstr>Open Sans</vt:lpstr>
      <vt:lpstr>Roboto</vt:lpstr>
      <vt:lpstr>Times New Roman</vt:lpstr>
      <vt:lpstr>Wingdings</vt:lpstr>
      <vt:lpstr>Children Playing 16x9</vt:lpstr>
      <vt:lpstr>Strategies to Improve and Facilitate Child and Family Health Research and Scholarship: Findings from a Regional Mixed-Methods Study</vt:lpstr>
      <vt:lpstr>Disclosure</vt:lpstr>
      <vt:lpstr>Goals</vt:lpstr>
      <vt:lpstr>Methods</vt:lpstr>
      <vt:lpstr>Surveys</vt:lpstr>
      <vt:lpstr>Survey Participants (n=57)</vt:lpstr>
      <vt:lpstr>Select the types of child and family health research and scholarship activities you engage in as part of role within your organization.</vt:lpstr>
      <vt:lpstr>Where do you get your information about child and family health research and other forms of scholarship (ex. Quality improvement, program development/evaluation, and advocacy) being conducted in the South-Central Appalachian region?</vt:lpstr>
      <vt:lpstr>I feel connected to others that do child and family health research and other scholarship within our region.</vt:lpstr>
      <vt:lpstr>How often do you have opportunities to collaborate with others on child and family health research and other scholarship? </vt:lpstr>
      <vt:lpstr>Have you ever worked with an Institutional Review Board (IRB) before to receive approvals for research and other scholarship you have worked on?</vt:lpstr>
      <vt:lpstr>Survey Results – Involvement in collaborative child and family health research and scholarship</vt:lpstr>
      <vt:lpstr>Focus Groups</vt:lpstr>
      <vt:lpstr>Focus Group Results</vt:lpstr>
      <vt:lpstr>Tell me about your experience with getting information about child and family health, research, and other forms of scholarship. So, for instance, what kinds of information have you received, used, or explored before.</vt:lpstr>
      <vt:lpstr>What sources of information would you prefer to use? And why? So, for instance, if you were able to choose a source or sources of information, which option would you recommend or prefer.</vt:lpstr>
      <vt:lpstr>How you collaborate with other organizations or individuals to develop or conduct child and family health research and scholarship</vt:lpstr>
      <vt:lpstr>Are there barriers or competing priorities? And how do you carry out collaboration effectively, despite those?</vt:lpstr>
      <vt:lpstr>Are there are other ways to facilitate collaboration in this research and scholarship? And if so, how? What needs to be done differently?</vt:lpstr>
      <vt:lpstr>Any final thoughts about barriers, facilitators, or opportunities or anything else to add.</vt:lpstr>
      <vt:lpstr>Discussion</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to Improve and Facilitate Child and Family Health Research and Scholarship: Findings from a Regional Mixed-Methods Study</dc:title>
  <dc:creator>Schetzina, Karen E.</dc:creator>
  <cp:lastModifiedBy>Schetzina, Karen E.</cp:lastModifiedBy>
  <cp:revision>48</cp:revision>
  <dcterms:created xsi:type="dcterms:W3CDTF">2024-10-17T19:24:54Z</dcterms:created>
  <dcterms:modified xsi:type="dcterms:W3CDTF">2024-10-22T20:08:26Z</dcterms:modified>
</cp:coreProperties>
</file>