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7" r:id="rId9"/>
    <p:sldId id="268" r:id="rId10"/>
    <p:sldId id="269" r:id="rId11"/>
    <p:sldId id="273" r:id="rId12"/>
    <p:sldId id="271" r:id="rId13"/>
    <p:sldId id="272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26E21-45CB-4302-9C49-DC3C0EE41359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01F01-D1A8-4D30-B77B-D5C524776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  <a:r>
              <a:rPr lang="en-US" baseline="0" dirty="0" smtClean="0"/>
              <a:t> support has been described in the literature as invaluable to student success. Reaching out to students in trouble is key!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B339F-1FA1-42E1-A0A3-BA9DDD6717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  <a:r>
              <a:rPr lang="en-US" baseline="0" dirty="0" smtClean="0"/>
              <a:t> support has been described in the literature as invaluable to student success. Reaching out to students in trouble is key!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B339F-1FA1-42E1-A0A3-BA9DDD6717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Mystery of </a:t>
            </a:r>
            <a:r>
              <a:rPr lang="en-US" dirty="0" err="1" smtClean="0"/>
              <a:t>nclex</a:t>
            </a:r>
            <a:r>
              <a:rPr lang="en-US" dirty="0" smtClean="0"/>
              <a:t> </a:t>
            </a:r>
            <a:r>
              <a:rPr lang="en-US" dirty="0" err="1" smtClean="0"/>
              <a:t>unravelled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397188"/>
            <a:ext cx="9070848" cy="1008530"/>
          </a:xfrm>
        </p:spPr>
        <p:txBody>
          <a:bodyPr>
            <a:normAutofit/>
          </a:bodyPr>
          <a:lstStyle/>
          <a:p>
            <a:r>
              <a:rPr lang="en-US" b="1" dirty="0" smtClean="0"/>
              <a:t>Deep Dive- February 9, 2016</a:t>
            </a:r>
          </a:p>
          <a:p>
            <a:endParaRPr lang="en-US" b="1" dirty="0" smtClean="0"/>
          </a:p>
          <a:p>
            <a:r>
              <a:rPr lang="en-US" b="1" dirty="0" smtClean="0"/>
              <a:t>NCLEX Success Team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202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5205"/>
            <a:ext cx="8470901" cy="41864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+mn-lt"/>
              </a:rPr>
              <a:t>Faculty Strategies to Assist Students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420175"/>
            <a:ext cx="8229600" cy="470598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800" b="1" dirty="0" smtClean="0"/>
              <a:t>Access </a:t>
            </a:r>
            <a:r>
              <a:rPr lang="en-US" sz="3800" b="1" dirty="0"/>
              <a:t>to faculty for assistance.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800" b="1" dirty="0"/>
              <a:t>Exam review	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dirty="0"/>
              <a:t>Individually or in group.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800" b="1" dirty="0"/>
              <a:t>Remediation plan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dirty="0"/>
              <a:t>Document.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800" b="1" dirty="0"/>
              <a:t>Advising </a:t>
            </a:r>
            <a:r>
              <a:rPr lang="en-US" sz="3100" dirty="0"/>
              <a:t>				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dirty="0"/>
              <a:t>Document.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800" b="1" dirty="0"/>
              <a:t>Reality check- failing ½ through course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dirty="0"/>
              <a:t>Include clinical where both student and faculty evaluate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dirty="0"/>
              <a:t>Document.</a:t>
            </a:r>
          </a:p>
          <a:p>
            <a:pPr lvl="1">
              <a:buNone/>
            </a:pPr>
            <a:endParaRPr lang="en-US" sz="3000" b="1" dirty="0"/>
          </a:p>
          <a:p>
            <a:pPr lvl="1"/>
            <a:endParaRPr lang="en-US" dirty="0">
              <a:latin typeface="+mn-lt"/>
            </a:endParaRPr>
          </a:p>
        </p:txBody>
      </p:sp>
      <p:pic>
        <p:nvPicPr>
          <p:cNvPr id="1026" name="Picture 2" descr="C:\Users\Karin\AppData\Local\Microsoft\Windows\Temporary Internet Files\Content.IE5\ZWV9PMLU\MP90040223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545" y="1855686"/>
            <a:ext cx="3262313" cy="2173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1524000" y="685800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84974" y="5974138"/>
            <a:ext cx="548640" cy="54864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dirty="0">
              <a:solidFill>
                <a:srgbClr val="FF82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408878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7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5205"/>
            <a:ext cx="8470901" cy="418645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Providing early exposure and practice with critical-thinking questions and with NCLEX-RN !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420175"/>
            <a:ext cx="8229600" cy="470598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  <a:p>
            <a:pPr lvl="1">
              <a:buNone/>
            </a:pPr>
            <a:endParaRPr lang="en-US" sz="3000" b="1" dirty="0"/>
          </a:p>
          <a:p>
            <a:pPr lvl="1"/>
            <a:endParaRPr lang="en-US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685800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84974" y="5974138"/>
            <a:ext cx="548640" cy="54864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dirty="0">
              <a:solidFill>
                <a:srgbClr val="FF8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3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655" y="861515"/>
            <a:ext cx="8238319" cy="41864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+mn-lt"/>
              </a:rPr>
              <a:t>Interventions for Those Who are Slipping….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2400" b="1" dirty="0"/>
              <a:t>Remediation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What form?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Who is responsible?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Test-taking skills.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Anxiety reduction.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Pre-set study session</a:t>
            </a:r>
            <a:r>
              <a:rPr lang="en-US" sz="2000" dirty="0"/>
              <a:t>s.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Peer tutor </a:t>
            </a:r>
            <a:r>
              <a:rPr lang="en-US" sz="2400" b="1" dirty="0">
                <a:solidFill>
                  <a:srgbClr val="FF0000"/>
                </a:solidFill>
              </a:rPr>
              <a:t>and Peer Mentors.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Student Learning Coordinator.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Support groups.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Questions, questions, questions…and then some.</a:t>
            </a:r>
          </a:p>
          <a:p>
            <a:pPr lvl="1"/>
            <a:endParaRPr lang="en-US" sz="2400" b="1" dirty="0" smtClean="0"/>
          </a:p>
          <a:p>
            <a:pPr lvl="1"/>
            <a:endParaRPr lang="en-US" sz="2400" b="1" dirty="0"/>
          </a:p>
        </p:txBody>
      </p:sp>
      <p:pic>
        <p:nvPicPr>
          <p:cNvPr id="4" name="Picture 3-aSDesktop-2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236" y="2743905"/>
            <a:ext cx="3062622" cy="2041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1524000" y="685800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84974" y="5974138"/>
            <a:ext cx="548640" cy="54864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dirty="0">
              <a:solidFill>
                <a:srgbClr val="FF8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4035"/>
            <a:ext cx="10058400" cy="1371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Taking Interest in Students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ESOL?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Work commitments?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Family commitments?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Remediation needed?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Low admission “points?”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Failure in course at mid-term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Attendance in class / clinical?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dirty="0"/>
              <a:t>Grades on standardized exams?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7200" b="1" i="1" dirty="0"/>
              <a:t>Does he/she really want to be a nurse?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5126" name="Picture 6" descr="C:\Users\Karin\AppData\Local\Microsoft\Windows\Temporary Internet Files\Content.IE5\E72OSZT5\MC9000787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949" y="1123849"/>
            <a:ext cx="2329202" cy="5085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1524000" y="685800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84974" y="5974138"/>
            <a:ext cx="548640" cy="54864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dirty="0">
              <a:solidFill>
                <a:srgbClr val="FF82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408878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7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+mn-lt"/>
              </a:rPr>
              <a:t>How can 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New Faculty 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Promote 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+mn-lt"/>
              </a:rPr>
            </a:br>
            <a:r>
              <a:rPr lang="en-US" sz="3600" dirty="0" smtClean="0">
                <a:latin typeface="+mn-lt"/>
              </a:rPr>
              <a:t>NCLEX Success?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Have a mentor monitor/preview </a:t>
            </a:r>
            <a:r>
              <a:rPr lang="en-US" sz="2000" b="1" dirty="0"/>
              <a:t>exams.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Classroom / clinical observation.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Student reports.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Exam results.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/>
              <a:t>Normed</a:t>
            </a:r>
            <a:r>
              <a:rPr lang="en-US" sz="2000" b="1" dirty="0"/>
              <a:t> exam results.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No grade inflation.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/>
              <a:t>Communication.</a:t>
            </a:r>
            <a:endParaRPr lang="en-US" sz="2000" b="1" i="1" dirty="0"/>
          </a:p>
        </p:txBody>
      </p:sp>
      <p:pic>
        <p:nvPicPr>
          <p:cNvPr id="2053" name="Picture 5" descr="C:\Users\Karin\AppData\Local\Microsoft\Windows\Temporary Internet Files\Content.IE5\W2XCP8CY\MP90040904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490" y="2456905"/>
            <a:ext cx="3041839" cy="3224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1524000" y="685800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84974" y="5974138"/>
            <a:ext cx="548640" cy="54864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dirty="0">
              <a:solidFill>
                <a:srgbClr val="FF82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408878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>Computerized Adaptive Testing (CAT)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Used to determine minimal level of competency</a:t>
            </a:r>
            <a:endParaRPr lang="en-US" sz="3600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smtClean="0"/>
              <a:t>www.youtube.com/watch?v=bm98IROEFwg</a:t>
            </a:r>
          </a:p>
        </p:txBody>
      </p:sp>
    </p:spTree>
    <p:extLst>
      <p:ext uri="{BB962C8B-B14F-4D97-AF65-F5344CB8AC3E}">
        <p14:creationId xmlns:p14="http://schemas.microsoft.com/office/powerpoint/2010/main" val="26888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 smtClean="0"/>
              <a:t>Computerized Adaptive Testing (CAT) </a:t>
            </a:r>
            <a:br>
              <a:rPr lang="en-US" sz="5400" b="1" dirty="0" smtClean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 smtClean="0"/>
              <a:t>How is the passing standard determined?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NCSBN’s </a:t>
            </a:r>
            <a:r>
              <a:rPr lang="en-US" sz="4400" dirty="0"/>
              <a:t>board of directors review the passing standard at least once every 3 years</a:t>
            </a:r>
            <a:endParaRPr lang="en-US" sz="44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0100"/>
            <a:ext cx="192364" cy="276999"/>
          </a:xfrm>
          <a:prstGeom prst="rect">
            <a:avLst/>
          </a:prstGeom>
          <a:solidFill>
            <a:srgbClr val="F7F5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044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2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 smtClean="0"/>
              <a:t>Computerized Adaptive Testing (CAT) </a:t>
            </a:r>
            <a:br>
              <a:rPr lang="en-US" sz="5400" b="1" dirty="0" smtClean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 smtClean="0"/>
              <a:t>What is the current passing standard?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The 2016 </a:t>
            </a:r>
            <a:r>
              <a:rPr lang="en-US" sz="4400" dirty="0"/>
              <a:t>passing standard </a:t>
            </a:r>
            <a:r>
              <a:rPr lang="en-US" sz="4400" dirty="0" smtClean="0"/>
              <a:t>of 0.00 logit is in effect: </a:t>
            </a:r>
          </a:p>
          <a:p>
            <a:pPr marL="0" indent="0" algn="ctr">
              <a:buNone/>
            </a:pPr>
            <a:r>
              <a:rPr lang="en-US" sz="4400" b="1" cap="all" dirty="0" smtClean="0"/>
              <a:t>APRIL </a:t>
            </a:r>
            <a:r>
              <a:rPr lang="en-US" sz="4400" b="1" cap="all" dirty="0"/>
              <a:t>1, 2016 THROUGH MARCH 31, 2019</a:t>
            </a:r>
          </a:p>
          <a:p>
            <a:pPr marL="0" indent="0" algn="ctr">
              <a:buNone/>
            </a:pPr>
            <a:r>
              <a:rPr lang="en-US" sz="4400" dirty="0"/>
              <a:t> </a:t>
            </a:r>
            <a:endParaRPr lang="en-US" sz="44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0100"/>
            <a:ext cx="192364" cy="276999"/>
          </a:xfrm>
          <a:prstGeom prst="rect">
            <a:avLst/>
          </a:prstGeom>
          <a:solidFill>
            <a:srgbClr val="F7F5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9044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5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2016 NCLEX-RN Blueprint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/>
              <a:t>Purpose of the Detailed Test </a:t>
            </a:r>
            <a:r>
              <a:rPr lang="en-US" sz="4000" b="1" dirty="0" smtClean="0"/>
              <a:t>Plans:</a:t>
            </a:r>
            <a:endParaRPr lang="en-US" sz="4000" b="1" dirty="0"/>
          </a:p>
          <a:p>
            <a:r>
              <a:rPr lang="en-US" sz="2800" dirty="0" smtClean="0"/>
              <a:t>1. Guide </a:t>
            </a:r>
            <a:r>
              <a:rPr lang="en-US" sz="2800" dirty="0"/>
              <a:t>candidates preparing for the exam</a:t>
            </a:r>
          </a:p>
          <a:p>
            <a:r>
              <a:rPr lang="en-US" sz="2800" dirty="0" smtClean="0"/>
              <a:t>2. Inform </a:t>
            </a:r>
            <a:r>
              <a:rPr lang="en-US" sz="2800" dirty="0"/>
              <a:t>the direction for item development</a:t>
            </a:r>
          </a:p>
          <a:p>
            <a:r>
              <a:rPr lang="en-US" sz="2800" dirty="0" smtClean="0"/>
              <a:t>3. Facilitate </a:t>
            </a:r>
            <a:r>
              <a:rPr lang="en-US" sz="2800" dirty="0"/>
              <a:t>classification of exam items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567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2016 NCLEX-RN Blueprint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cap="all" dirty="0"/>
              <a:t>THE DETAILED TEST PLAN ALSO </a:t>
            </a:r>
            <a:r>
              <a:rPr lang="en-US" sz="4000" b="1" cap="all" dirty="0" smtClean="0"/>
              <a:t>INCLUDES:</a:t>
            </a:r>
            <a:endParaRPr lang="en-US" sz="4000" b="1" cap="all" dirty="0"/>
          </a:p>
          <a:p>
            <a:r>
              <a:rPr lang="en-US" sz="2800" dirty="0" smtClean="0"/>
              <a:t>1. Definition </a:t>
            </a:r>
            <a:r>
              <a:rPr lang="en-US" sz="2800" dirty="0"/>
              <a:t>of each Client Needs Categories</a:t>
            </a:r>
          </a:p>
          <a:p>
            <a:r>
              <a:rPr lang="en-US" sz="2800" dirty="0" smtClean="0"/>
              <a:t>2. Nursing </a:t>
            </a:r>
            <a:r>
              <a:rPr lang="en-US" sz="2800" dirty="0"/>
              <a:t>activity statements</a:t>
            </a:r>
          </a:p>
          <a:p>
            <a:r>
              <a:rPr lang="en-US" sz="2800" dirty="0" smtClean="0"/>
              <a:t>3. Detailed </a:t>
            </a:r>
            <a:r>
              <a:rPr lang="en-US" sz="2800" dirty="0"/>
              <a:t>content examples</a:t>
            </a:r>
          </a:p>
          <a:p>
            <a:r>
              <a:rPr lang="en-US" sz="2800" dirty="0" smtClean="0"/>
              <a:t>4. Sample </a:t>
            </a:r>
            <a:r>
              <a:rPr lang="en-US" sz="2800" dirty="0"/>
              <a:t>NCLEX items</a:t>
            </a:r>
          </a:p>
          <a:p>
            <a:r>
              <a:rPr lang="en-US" sz="2800" dirty="0" smtClean="0"/>
              <a:t>5. Item </a:t>
            </a:r>
            <a:r>
              <a:rPr lang="en-US" sz="2800" dirty="0"/>
              <a:t>writing guide (educator version) 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98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2016 NCLEX-RN Blueprint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 smtClean="0"/>
              <a:t>Client Needs</a:t>
            </a:r>
          </a:p>
          <a:p>
            <a:pPr marL="0" indent="0">
              <a:buNone/>
            </a:pPr>
            <a:r>
              <a:rPr lang="en-US" sz="4400" b="1" dirty="0" smtClean="0"/>
              <a:t>Safe, Effective Care</a:t>
            </a:r>
          </a:p>
          <a:p>
            <a:pPr marL="0" indent="0">
              <a:buNone/>
            </a:pPr>
            <a:r>
              <a:rPr lang="en-US" sz="4400" b="1" dirty="0" smtClean="0"/>
              <a:t>Health Promotion</a:t>
            </a:r>
          </a:p>
          <a:p>
            <a:pPr marL="0" indent="0">
              <a:buNone/>
            </a:pPr>
            <a:r>
              <a:rPr lang="en-US" sz="4400" b="1" dirty="0" smtClean="0"/>
              <a:t>Psychological Integrity</a:t>
            </a:r>
          </a:p>
          <a:p>
            <a:pPr marL="0" indent="0">
              <a:buNone/>
            </a:pPr>
            <a:r>
              <a:rPr lang="en-US" sz="4400" b="1" dirty="0" smtClean="0"/>
              <a:t>Physiological Integrity</a:t>
            </a: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46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2016 NCLEX-RN Blueprint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6400" b="1" dirty="0"/>
              <a:t>NCLEX-RN® Changes in 2016</a:t>
            </a:r>
          </a:p>
          <a:p>
            <a:r>
              <a:rPr lang="en-US" sz="5800" b="1" dirty="0" smtClean="0"/>
              <a:t>Basic </a:t>
            </a:r>
            <a:r>
              <a:rPr lang="en-US" sz="5800" b="1" dirty="0"/>
              <a:t>Care and Comfort</a:t>
            </a:r>
          </a:p>
          <a:p>
            <a:r>
              <a:rPr lang="en-US" sz="4500" dirty="0" smtClean="0"/>
              <a:t>Added</a:t>
            </a:r>
            <a:r>
              <a:rPr lang="en-US" sz="4500" dirty="0"/>
              <a:t>: Recognize complementary therapies and identify potential contraindications (e.g., aromatherapy, acupressure, supplements)  Pharmacological and Parenteral</a:t>
            </a:r>
          </a:p>
          <a:p>
            <a:r>
              <a:rPr lang="en-US" sz="4500" dirty="0" smtClean="0"/>
              <a:t>Added</a:t>
            </a:r>
            <a:r>
              <a:rPr lang="en-US" sz="4500" dirty="0"/>
              <a:t>: Handle and maintain medication in a safe and controlled environment  Reduction of Risk Potential</a:t>
            </a:r>
          </a:p>
          <a:p>
            <a:r>
              <a:rPr lang="en-US" sz="4500" dirty="0" smtClean="0"/>
              <a:t>Deleted</a:t>
            </a:r>
            <a:r>
              <a:rPr lang="en-US" sz="4500" dirty="0"/>
              <a:t>: Provide intraoperative care</a:t>
            </a: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88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2016 NCLEX-RN Blueprint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/>
              <a:t>NCLEX® Integrated Processes</a:t>
            </a:r>
          </a:p>
          <a:p>
            <a:r>
              <a:rPr lang="en-US" sz="4000" dirty="0" smtClean="0"/>
              <a:t>Nursing </a:t>
            </a:r>
            <a:r>
              <a:rPr lang="en-US" sz="4000" dirty="0"/>
              <a:t>Process</a:t>
            </a:r>
          </a:p>
          <a:p>
            <a:r>
              <a:rPr lang="en-US" sz="4000" dirty="0" smtClean="0"/>
              <a:t>Caring</a:t>
            </a:r>
            <a:endParaRPr lang="en-US" sz="4000" dirty="0"/>
          </a:p>
          <a:p>
            <a:r>
              <a:rPr lang="en-US" sz="4000" dirty="0" smtClean="0"/>
              <a:t>Communication </a:t>
            </a:r>
            <a:r>
              <a:rPr lang="en-US" sz="4000" dirty="0"/>
              <a:t>and Documentation</a:t>
            </a:r>
          </a:p>
          <a:p>
            <a:r>
              <a:rPr lang="en-US" sz="4000" dirty="0" smtClean="0"/>
              <a:t>Teaching </a:t>
            </a:r>
            <a:r>
              <a:rPr lang="en-US" sz="4000" dirty="0"/>
              <a:t>and Learning</a:t>
            </a:r>
          </a:p>
          <a:p>
            <a:r>
              <a:rPr lang="en-US" sz="4000" dirty="0" smtClean="0"/>
              <a:t>Culture </a:t>
            </a:r>
            <a:r>
              <a:rPr lang="en-US" sz="4000" dirty="0"/>
              <a:t>and Spirituality</a:t>
            </a: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546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64</TotalTime>
  <Words>413</Words>
  <Application>Microsoft Office PowerPoint</Application>
  <PresentationFormat>Widescreen</PresentationFormat>
  <Paragraphs>105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Garamond</vt:lpstr>
      <vt:lpstr>Savon</vt:lpstr>
      <vt:lpstr>The Mystery of nclex unravelled</vt:lpstr>
      <vt:lpstr>Computerized Adaptive Testing (CAT)</vt:lpstr>
      <vt:lpstr>  Computerized Adaptive Testing (CAT)   How is the passing standard determined?</vt:lpstr>
      <vt:lpstr>  Computerized Adaptive Testing (CAT)   What is the current passing standard?</vt:lpstr>
      <vt:lpstr>2016 NCLEX-RN Blueprint</vt:lpstr>
      <vt:lpstr>2016 NCLEX-RN Blueprint</vt:lpstr>
      <vt:lpstr>2016 NCLEX-RN Blueprint</vt:lpstr>
      <vt:lpstr>2016 NCLEX-RN Blueprint</vt:lpstr>
      <vt:lpstr>2016 NCLEX-RN Blueprint</vt:lpstr>
      <vt:lpstr>Faculty Strategies to Assist Students</vt:lpstr>
      <vt:lpstr>     Providing early exposure and practice with critical-thinking questions and with NCLEX-RN ! </vt:lpstr>
      <vt:lpstr>Interventions for Those Who are Slipping….</vt:lpstr>
      <vt:lpstr>Taking Interest in Students</vt:lpstr>
      <vt:lpstr>How can New Faculty Promote  NCLEX Success?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Mystery of nclex unravelled</dc:title>
  <dc:creator>Merriman, Carolyn S.</dc:creator>
  <cp:lastModifiedBy>Merriman, Carolyn S.</cp:lastModifiedBy>
  <cp:revision>14</cp:revision>
  <dcterms:created xsi:type="dcterms:W3CDTF">2016-02-08T13:19:50Z</dcterms:created>
  <dcterms:modified xsi:type="dcterms:W3CDTF">2016-02-08T14:24:10Z</dcterms:modified>
</cp:coreProperties>
</file>