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57" r:id="rId5"/>
    <p:sldId id="266" r:id="rId6"/>
    <p:sldId id="258" r:id="rId7"/>
    <p:sldId id="260" r:id="rId8"/>
    <p:sldId id="259" r:id="rId9"/>
    <p:sldId id="271" r:id="rId10"/>
    <p:sldId id="262" r:id="rId11"/>
    <p:sldId id="263" r:id="rId12"/>
    <p:sldId id="264" r:id="rId13"/>
    <p:sldId id="265" r:id="rId14"/>
    <p:sldId id="267" r:id="rId15"/>
    <p:sldId id="269" r:id="rId16"/>
    <p:sldId id="26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5B11-3DA1-4D37-9E1D-AB3E2981C65A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2BEE-BFB4-4970-A8CC-CFA501C63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5B11-3DA1-4D37-9E1D-AB3E2981C65A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2BEE-BFB4-4970-A8CC-CFA501C63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85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5B11-3DA1-4D37-9E1D-AB3E2981C65A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2BEE-BFB4-4970-A8CC-CFA501C63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495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5B11-3DA1-4D37-9E1D-AB3E2981C65A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2BEE-BFB4-4970-A8CC-CFA501C63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33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5B11-3DA1-4D37-9E1D-AB3E2981C65A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2BEE-BFB4-4970-A8CC-CFA501C63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699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5B11-3DA1-4D37-9E1D-AB3E2981C65A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2BEE-BFB4-4970-A8CC-CFA501C63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817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5B11-3DA1-4D37-9E1D-AB3E2981C65A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2BEE-BFB4-4970-A8CC-CFA501C63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895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5B11-3DA1-4D37-9E1D-AB3E2981C65A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2BEE-BFB4-4970-A8CC-CFA501C63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913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5B11-3DA1-4D37-9E1D-AB3E2981C65A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2BEE-BFB4-4970-A8CC-CFA501C63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32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5B11-3DA1-4D37-9E1D-AB3E2981C65A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2BEE-BFB4-4970-A8CC-CFA501C63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5B11-3DA1-4D37-9E1D-AB3E2981C65A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2BEE-BFB4-4970-A8CC-CFA501C63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3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15B11-3DA1-4D37-9E1D-AB3E2981C65A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D2BEE-BFB4-4970-A8CC-CFA501C63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63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tsu.edu/trustees/documents/academic/academic_promotion.pdf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etsu.edu/trustees/documents/academic/academic_tenure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tsu.edu/senate/facultyhandbook/colldept/collnursing.php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etsu.edu/senate/facultyhandbook/tandpforms.php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learning.etsu.edu/academicaffairs/tenuresystem.ht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Tenure and/or Promotion: Planning and Surviving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386" y="1122364"/>
            <a:ext cx="9310165" cy="228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7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614" y="365125"/>
            <a:ext cx="5020887" cy="123444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Candidate forms</a:t>
            </a:r>
          </a:p>
          <a:p>
            <a:pPr lvl="1"/>
            <a:r>
              <a:rPr lang="en-US" dirty="0" smtClean="0"/>
              <a:t>CV</a:t>
            </a:r>
          </a:p>
          <a:p>
            <a:pPr lvl="1"/>
            <a:r>
              <a:rPr lang="en-US" dirty="0" smtClean="0"/>
              <a:t>Supporting documentation (one file in pdf)</a:t>
            </a:r>
          </a:p>
          <a:p>
            <a:pPr lvl="1"/>
            <a:r>
              <a:rPr lang="en-US" dirty="0" smtClean="0"/>
              <a:t>Narrative statement</a:t>
            </a:r>
          </a:p>
          <a:p>
            <a:pPr lvl="2"/>
            <a:r>
              <a:rPr lang="en-US" dirty="0" smtClean="0"/>
              <a:t>Promotion (provided form)</a:t>
            </a:r>
          </a:p>
          <a:p>
            <a:pPr lvl="2"/>
            <a:r>
              <a:rPr lang="en-US" dirty="0" smtClean="0"/>
              <a:t>Tenure (provided form)</a:t>
            </a:r>
          </a:p>
          <a:p>
            <a:r>
              <a:rPr lang="en-US" dirty="0" smtClean="0"/>
              <a:t>Department Chair</a:t>
            </a:r>
          </a:p>
          <a:p>
            <a:pPr lvl="1"/>
            <a:r>
              <a:rPr lang="en-US" dirty="0" smtClean="0"/>
              <a:t>Candidate course load</a:t>
            </a:r>
          </a:p>
          <a:p>
            <a:pPr lvl="2"/>
            <a:r>
              <a:rPr lang="en-US" dirty="0" smtClean="0"/>
              <a:t>Include the number of students in each course, each semester. Not found on requited form, so you must add a separate column</a:t>
            </a:r>
          </a:p>
          <a:p>
            <a:pPr lvl="1"/>
            <a:r>
              <a:rPr lang="en-US" dirty="0" smtClean="0"/>
              <a:t>Peer review of teaching</a:t>
            </a:r>
          </a:p>
          <a:p>
            <a:pPr lvl="2"/>
            <a:r>
              <a:rPr lang="en-US" dirty="0" smtClean="0"/>
              <a:t>Get a minimum of one each semester, provide to your chair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88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614" y="365125"/>
            <a:ext cx="5020887" cy="123444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Narrative statement (aka your personal statement)</a:t>
            </a:r>
          </a:p>
          <a:p>
            <a:pPr lvl="2"/>
            <a:r>
              <a:rPr lang="en-US" dirty="0" smtClean="0"/>
              <a:t>Self-assessment (aka ‘toot your own horn!’)</a:t>
            </a:r>
          </a:p>
          <a:p>
            <a:pPr lvl="2"/>
            <a:r>
              <a:rPr lang="en-US" dirty="0" smtClean="0"/>
              <a:t>Showcase your strengths</a:t>
            </a:r>
          </a:p>
          <a:p>
            <a:pPr lvl="2"/>
            <a:r>
              <a:rPr lang="en-US" dirty="0" smtClean="0"/>
              <a:t>Address weaknesses &amp; have a plan to improve</a:t>
            </a:r>
          </a:p>
          <a:p>
            <a:pPr lvl="1"/>
            <a:r>
              <a:rPr lang="en-US" dirty="0" smtClean="0"/>
              <a:t>Categories (teaching, scholarship, service)</a:t>
            </a:r>
          </a:p>
          <a:p>
            <a:pPr lvl="1"/>
            <a:r>
              <a:rPr lang="en-US" dirty="0" smtClean="0"/>
              <a:t>Audience</a:t>
            </a:r>
          </a:p>
          <a:p>
            <a:pPr lvl="2"/>
            <a:r>
              <a:rPr lang="en-US" dirty="0" smtClean="0"/>
              <a:t>Department colleagues</a:t>
            </a:r>
          </a:p>
          <a:p>
            <a:pPr lvl="2"/>
            <a:r>
              <a:rPr lang="en-US" dirty="0" smtClean="0"/>
              <a:t>T&amp;P process review members</a:t>
            </a:r>
          </a:p>
          <a:p>
            <a:pPr lvl="3"/>
            <a:r>
              <a:rPr lang="en-US" dirty="0" smtClean="0"/>
              <a:t>Department Chair</a:t>
            </a:r>
          </a:p>
          <a:p>
            <a:pPr lvl="3"/>
            <a:r>
              <a:rPr lang="en-US" dirty="0" smtClean="0"/>
              <a:t>T&amp;P committee members</a:t>
            </a:r>
          </a:p>
          <a:p>
            <a:pPr lvl="3"/>
            <a:r>
              <a:rPr lang="en-US" dirty="0" smtClean="0"/>
              <a:t>Dean</a:t>
            </a:r>
          </a:p>
          <a:p>
            <a:pPr lvl="3"/>
            <a:r>
              <a:rPr lang="en-US" dirty="0" smtClean="0"/>
              <a:t>VP</a:t>
            </a:r>
          </a:p>
          <a:p>
            <a:pPr lvl="3"/>
            <a:r>
              <a:rPr lang="en-US" dirty="0" smtClean="0"/>
              <a:t>President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66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297" y="365125"/>
            <a:ext cx="5020887" cy="123444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Showcase your strengths</a:t>
            </a:r>
          </a:p>
          <a:p>
            <a:pPr lvl="1"/>
            <a:r>
              <a:rPr lang="en-US" dirty="0" smtClean="0"/>
              <a:t>Avoid technical jargon</a:t>
            </a:r>
          </a:p>
          <a:p>
            <a:pPr lvl="2"/>
            <a:r>
              <a:rPr lang="en-US" dirty="0" smtClean="0"/>
              <a:t>Intro</a:t>
            </a:r>
          </a:p>
          <a:p>
            <a:pPr lvl="3"/>
            <a:r>
              <a:rPr lang="en-US" dirty="0" smtClean="0"/>
              <a:t>Highlight contributions to college and university</a:t>
            </a:r>
          </a:p>
          <a:p>
            <a:pPr lvl="2"/>
            <a:r>
              <a:rPr lang="en-US" dirty="0" smtClean="0"/>
              <a:t>Teaching</a:t>
            </a:r>
          </a:p>
          <a:p>
            <a:pPr lvl="3"/>
            <a:r>
              <a:rPr lang="en-US" dirty="0" smtClean="0"/>
              <a:t>Philosophy</a:t>
            </a:r>
          </a:p>
          <a:p>
            <a:pPr lvl="3"/>
            <a:r>
              <a:rPr lang="en-US" dirty="0" smtClean="0"/>
              <a:t>Activities</a:t>
            </a:r>
          </a:p>
          <a:p>
            <a:pPr lvl="2"/>
            <a:r>
              <a:rPr lang="en-US" dirty="0" smtClean="0"/>
              <a:t>Scholarship</a:t>
            </a:r>
          </a:p>
          <a:p>
            <a:pPr lvl="3"/>
            <a:r>
              <a:rPr lang="en-US" dirty="0" smtClean="0"/>
              <a:t>Publications and presentations</a:t>
            </a:r>
          </a:p>
          <a:p>
            <a:pPr lvl="3"/>
            <a:r>
              <a:rPr lang="en-US" dirty="0" smtClean="0"/>
              <a:t>Grants</a:t>
            </a:r>
          </a:p>
          <a:p>
            <a:pPr lvl="3"/>
            <a:r>
              <a:rPr lang="en-US" dirty="0" smtClean="0"/>
              <a:t>Future interests, current research</a:t>
            </a:r>
          </a:p>
          <a:p>
            <a:pPr lvl="2"/>
            <a:r>
              <a:rPr lang="en-US" dirty="0" smtClean="0"/>
              <a:t>Service</a:t>
            </a:r>
          </a:p>
          <a:p>
            <a:pPr lvl="3"/>
            <a:r>
              <a:rPr lang="en-US" dirty="0" smtClean="0"/>
              <a:t>FAR/FAE</a:t>
            </a:r>
          </a:p>
          <a:p>
            <a:pPr lvl="3"/>
            <a:r>
              <a:rPr lang="en-US" dirty="0" smtClean="0"/>
              <a:t>Committees </a:t>
            </a:r>
          </a:p>
          <a:p>
            <a:pPr lvl="3"/>
            <a:r>
              <a:rPr lang="en-US" dirty="0" smtClean="0"/>
              <a:t>Leadership</a:t>
            </a:r>
          </a:p>
          <a:p>
            <a:pPr lvl="2"/>
            <a:r>
              <a:rPr lang="en-US" dirty="0" smtClean="0"/>
              <a:t>Practice as applicable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53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297" y="365125"/>
            <a:ext cx="5020887" cy="123444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 smtClean="0"/>
              <a:t>Addressing weaknesses</a:t>
            </a:r>
          </a:p>
          <a:p>
            <a:pPr lvl="1"/>
            <a:r>
              <a:rPr lang="en-US" dirty="0" smtClean="0"/>
              <a:t>SAIs</a:t>
            </a:r>
          </a:p>
          <a:p>
            <a:pPr lvl="1"/>
            <a:r>
              <a:rPr lang="en-US" dirty="0" smtClean="0"/>
              <a:t>Inconsistencies</a:t>
            </a:r>
          </a:p>
          <a:p>
            <a:pPr lvl="1"/>
            <a:r>
              <a:rPr lang="en-US" dirty="0" smtClean="0"/>
              <a:t>Things you tried, but didn’t go as intended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85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297" y="365125"/>
            <a:ext cx="5020887" cy="123444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SAIs</a:t>
            </a:r>
          </a:p>
          <a:p>
            <a:pPr lvl="1"/>
            <a:r>
              <a:rPr lang="en-US" dirty="0" smtClean="0"/>
              <a:t>ETSU min of 8, CON does not specify; include all(?)</a:t>
            </a:r>
          </a:p>
          <a:p>
            <a:pPr lvl="1"/>
            <a:r>
              <a:rPr lang="en-US" dirty="0" smtClean="0"/>
              <a:t>Save and print each course’s SAIs </a:t>
            </a:r>
          </a:p>
          <a:p>
            <a:pPr lvl="1"/>
            <a:r>
              <a:rPr lang="en-US" dirty="0" smtClean="0"/>
              <a:t>Make a chart </a:t>
            </a:r>
          </a:p>
          <a:p>
            <a:pPr lvl="2"/>
            <a:r>
              <a:rPr lang="en-US" dirty="0" smtClean="0"/>
              <a:t>Use Excel</a:t>
            </a:r>
          </a:p>
          <a:p>
            <a:pPr lvl="2"/>
            <a:r>
              <a:rPr lang="en-US" dirty="0" smtClean="0"/>
              <a:t>List courses taught, </a:t>
            </a:r>
            <a:r>
              <a:rPr lang="en-US" dirty="0" err="1" smtClean="0"/>
              <a:t>esp</a:t>
            </a:r>
            <a:r>
              <a:rPr lang="en-US" dirty="0" smtClean="0"/>
              <a:t> those you coordinate, to show a pattern over time</a:t>
            </a:r>
          </a:p>
          <a:p>
            <a:pPr lvl="2"/>
            <a:r>
              <a:rPr lang="en-US" dirty="0" smtClean="0"/>
              <a:t>Semester (code)</a:t>
            </a:r>
          </a:p>
          <a:p>
            <a:pPr lvl="2"/>
            <a:r>
              <a:rPr lang="en-US" dirty="0" smtClean="0"/>
              <a:t>CRN (NRSE course # section #)</a:t>
            </a:r>
          </a:p>
          <a:p>
            <a:pPr lvl="2"/>
            <a:r>
              <a:rPr lang="en-US" dirty="0" smtClean="0"/>
              <a:t>SAI Average (for course)</a:t>
            </a:r>
          </a:p>
          <a:p>
            <a:pPr lvl="2"/>
            <a:r>
              <a:rPr lang="en-US" dirty="0" smtClean="0"/>
              <a:t>Make graph</a:t>
            </a:r>
          </a:p>
        </p:txBody>
      </p:sp>
    </p:spTree>
    <p:extLst>
      <p:ext uri="{BB962C8B-B14F-4D97-AF65-F5344CB8AC3E}">
        <p14:creationId xmlns:p14="http://schemas.microsoft.com/office/powerpoint/2010/main" val="410370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297" y="365125"/>
            <a:ext cx="5020887" cy="123444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Letters of support</a:t>
            </a:r>
          </a:p>
          <a:p>
            <a:pPr lvl="1"/>
            <a:r>
              <a:rPr lang="en-US" dirty="0" smtClean="0"/>
              <a:t>Peer </a:t>
            </a:r>
            <a:r>
              <a:rPr lang="en-US" dirty="0" err="1" smtClean="0"/>
              <a:t>evals</a:t>
            </a:r>
            <a:endParaRPr lang="en-US" dirty="0" smtClean="0"/>
          </a:p>
          <a:p>
            <a:pPr lvl="1"/>
            <a:r>
              <a:rPr lang="en-US" smtClean="0"/>
              <a:t>Professional</a:t>
            </a:r>
            <a:endParaRPr lang="en-US" dirty="0" smtClean="0"/>
          </a:p>
          <a:p>
            <a:pPr lvl="1"/>
            <a:r>
              <a:rPr lang="en-US" dirty="0" smtClean="0"/>
              <a:t>Committees</a:t>
            </a:r>
          </a:p>
          <a:p>
            <a:pPr lvl="2"/>
            <a:r>
              <a:rPr lang="en-US" dirty="0" smtClean="0"/>
              <a:t>UP/GP</a:t>
            </a:r>
          </a:p>
          <a:p>
            <a:pPr lvl="2"/>
            <a:r>
              <a:rPr lang="en-US" dirty="0" smtClean="0"/>
              <a:t>CON</a:t>
            </a:r>
          </a:p>
          <a:p>
            <a:pPr lvl="2"/>
            <a:r>
              <a:rPr lang="en-US" dirty="0" smtClean="0"/>
              <a:t>University</a:t>
            </a:r>
          </a:p>
          <a:p>
            <a:pPr lvl="2"/>
            <a:r>
              <a:rPr lang="en-US" dirty="0" smtClean="0"/>
              <a:t>Professional</a:t>
            </a:r>
          </a:p>
          <a:p>
            <a:pPr lvl="1"/>
            <a:r>
              <a:rPr lang="en-US" dirty="0" smtClean="0"/>
              <a:t>Service</a:t>
            </a:r>
          </a:p>
          <a:p>
            <a:pPr lvl="2"/>
            <a:r>
              <a:rPr lang="en-US" dirty="0" smtClean="0"/>
              <a:t>Internal</a:t>
            </a:r>
          </a:p>
          <a:p>
            <a:pPr lvl="2"/>
            <a:r>
              <a:rPr lang="en-US" dirty="0" smtClean="0"/>
              <a:t>External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76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607" y="365125"/>
            <a:ext cx="5020887" cy="123444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FYI ~ scanning documents</a:t>
            </a:r>
          </a:p>
          <a:p>
            <a:pPr lvl="1"/>
            <a:r>
              <a:rPr lang="en-US" dirty="0" smtClean="0"/>
              <a:t>Copy all ‘back pages’ of documents, so will be included in scan</a:t>
            </a:r>
          </a:p>
          <a:p>
            <a:pPr lvl="2"/>
            <a:r>
              <a:rPr lang="en-US" dirty="0" smtClean="0"/>
              <a:t>i.e. FAE</a:t>
            </a:r>
            <a:endParaRPr lang="en-US" dirty="0" smtClean="0"/>
          </a:p>
          <a:p>
            <a:pPr lvl="1"/>
            <a:r>
              <a:rPr lang="en-US" dirty="0" smtClean="0"/>
              <a:t>Copier will not be able to scan all your documents at once (d/t </a:t>
            </a:r>
            <a:r>
              <a:rPr lang="en-US" dirty="0" err="1" smtClean="0"/>
              <a:t>vol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Copier ‘eats’ documents </a:t>
            </a:r>
          </a:p>
          <a:p>
            <a:pPr lvl="2"/>
            <a:r>
              <a:rPr lang="en-US" dirty="0" smtClean="0"/>
              <a:t>Be prepared to fish out documents, re-copy ‘eaten’ documentation, </a:t>
            </a:r>
            <a:r>
              <a:rPr lang="en-US" dirty="0" smtClean="0"/>
              <a:t>re-scan</a:t>
            </a:r>
            <a:endParaRPr lang="en-US" dirty="0" smtClean="0"/>
          </a:p>
          <a:p>
            <a:pPr lvl="1"/>
            <a:r>
              <a:rPr lang="en-US" dirty="0" smtClean="0"/>
              <a:t>Scanner does not have enough internal memory to scan your documents and email to you</a:t>
            </a:r>
          </a:p>
          <a:p>
            <a:pPr lvl="2"/>
            <a:r>
              <a:rPr lang="en-US" dirty="0" smtClean="0"/>
              <a:t>Bring your own memory stick, no larger than 8 </a:t>
            </a:r>
            <a:r>
              <a:rPr lang="en-US" dirty="0" smtClean="0"/>
              <a:t>GB</a:t>
            </a:r>
            <a:r>
              <a:rPr lang="en-US" dirty="0" smtClean="0"/>
              <a:t> </a:t>
            </a:r>
            <a:r>
              <a:rPr lang="en-US" dirty="0" smtClean="0"/>
              <a:t>(any larger and it will not work)</a:t>
            </a:r>
          </a:p>
          <a:p>
            <a:pPr lvl="2"/>
            <a:r>
              <a:rPr lang="en-US" dirty="0" smtClean="0"/>
              <a:t>Save your scanned documents to your memory stick and transfer to your computer</a:t>
            </a:r>
          </a:p>
          <a:p>
            <a:pPr lvl="2"/>
            <a:r>
              <a:rPr lang="en-US" dirty="0" smtClean="0"/>
              <a:t>Combine multiple pdf files into required one file to upload to online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10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495" y="291739"/>
            <a:ext cx="5020887" cy="123444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 smtClean="0"/>
              <a:t>The learner will understand the requirements of the tenure and/or promotion process</a:t>
            </a:r>
          </a:p>
        </p:txBody>
      </p:sp>
    </p:spTree>
    <p:extLst>
      <p:ext uri="{BB962C8B-B14F-4D97-AF65-F5344CB8AC3E}">
        <p14:creationId xmlns:p14="http://schemas.microsoft.com/office/powerpoint/2010/main" val="245801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495" y="291739"/>
            <a:ext cx="5020887" cy="123444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 smtClean="0"/>
              <a:t>Policy on Promotion – 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www.etsu.edu/trustees/documents/academic/academic_promotion.pdf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Policy on Tenure – </a:t>
            </a:r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www.etsu.edu/trustees/documents/academic/academic_tenure.pdf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963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050" y="318121"/>
            <a:ext cx="5020887" cy="1234440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Which CON criteria?</a:t>
            </a:r>
          </a:p>
          <a:p>
            <a:pPr lvl="1"/>
            <a:r>
              <a:rPr lang="en-US" dirty="0" smtClean="0"/>
              <a:t>Old</a:t>
            </a:r>
          </a:p>
          <a:p>
            <a:pPr lvl="2"/>
            <a:r>
              <a:rPr lang="en-US" dirty="0" smtClean="0"/>
              <a:t>Get from Dean’s office</a:t>
            </a:r>
          </a:p>
          <a:p>
            <a:pPr lvl="1"/>
            <a:r>
              <a:rPr lang="en-US" dirty="0" smtClean="0"/>
              <a:t>New</a:t>
            </a:r>
          </a:p>
          <a:p>
            <a:pPr lvl="2"/>
            <a:r>
              <a:rPr lang="en-US" dirty="0" smtClean="0"/>
              <a:t>Available online</a:t>
            </a:r>
          </a:p>
          <a:p>
            <a:r>
              <a:rPr lang="en-US" dirty="0" smtClean="0"/>
              <a:t>ETSU Online System</a:t>
            </a:r>
          </a:p>
          <a:p>
            <a:pPr lvl="1"/>
            <a:r>
              <a:rPr lang="en-US" dirty="0" smtClean="0"/>
              <a:t>Know the T&amp;P process </a:t>
            </a:r>
            <a:r>
              <a:rPr lang="en-US" dirty="0" smtClean="0"/>
              <a:t>for: </a:t>
            </a:r>
          </a:p>
          <a:p>
            <a:pPr lvl="2"/>
            <a:r>
              <a:rPr lang="en-US" dirty="0" smtClean="0"/>
              <a:t>CON </a:t>
            </a:r>
          </a:p>
          <a:p>
            <a:pPr lvl="3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www.etsu.edu/senate/facultyhandbook/colldept/collnursing.php</a:t>
            </a:r>
            <a:endParaRPr lang="en-US" dirty="0" smtClean="0"/>
          </a:p>
          <a:p>
            <a:pPr lvl="2"/>
            <a:r>
              <a:rPr lang="en-US" dirty="0" smtClean="0"/>
              <a:t>ETSU</a:t>
            </a:r>
          </a:p>
          <a:p>
            <a:pPr lvl="3"/>
            <a:r>
              <a:rPr lang="en-US" dirty="0">
                <a:hlinkClick r:id="rId4"/>
              </a:rPr>
              <a:t>https://www.etsu.edu/senate/facultyhandbook/tandpforms.php</a:t>
            </a:r>
            <a:endParaRPr lang="en-US" dirty="0"/>
          </a:p>
          <a:p>
            <a:pPr lvl="3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223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495" y="291739"/>
            <a:ext cx="5020887" cy="123444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 smtClean="0"/>
              <a:t>3 year notebook to CON T&amp;P Committee</a:t>
            </a:r>
          </a:p>
          <a:p>
            <a:pPr lvl="1"/>
            <a:r>
              <a:rPr lang="en-US" dirty="0" smtClean="0"/>
              <a:t>Follows old T&amp;P criteria, does not mesh well with new ETSU online </a:t>
            </a:r>
            <a:r>
              <a:rPr lang="en-US" dirty="0" smtClean="0"/>
              <a:t>requirements</a:t>
            </a:r>
          </a:p>
          <a:p>
            <a:pPr lvl="2"/>
            <a:r>
              <a:rPr lang="en-US" dirty="0" smtClean="0"/>
              <a:t>T&amp;P committee revising</a:t>
            </a:r>
            <a:endParaRPr lang="en-US" dirty="0" smtClean="0"/>
          </a:p>
          <a:p>
            <a:pPr lvl="1"/>
            <a:r>
              <a:rPr lang="en-US" dirty="0" smtClean="0"/>
              <a:t>1” notebook vs </a:t>
            </a:r>
            <a:r>
              <a:rPr lang="en-US" dirty="0" smtClean="0"/>
              <a:t>online</a:t>
            </a:r>
          </a:p>
          <a:p>
            <a:pPr lvl="2"/>
            <a:r>
              <a:rPr lang="en-US" dirty="0" smtClean="0"/>
              <a:t>Work with your mentor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82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495" y="291739"/>
            <a:ext cx="5020887" cy="123444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 smtClean="0"/>
              <a:t>Training video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elearning.etsu.edu/academicaffairs/tenuresystem.htm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Deadlines</a:t>
            </a:r>
            <a:endParaRPr lang="en-US" dirty="0" smtClean="0"/>
          </a:p>
          <a:p>
            <a:pPr lvl="1"/>
            <a:r>
              <a:rPr lang="en-US" dirty="0" smtClean="0"/>
              <a:t>Follow flowchart found on T&amp;P </a:t>
            </a:r>
            <a:r>
              <a:rPr lang="en-US" dirty="0" smtClean="0"/>
              <a:t>webpage</a:t>
            </a:r>
          </a:p>
          <a:p>
            <a:pPr lvl="2"/>
            <a:r>
              <a:rPr lang="en-US" dirty="0" smtClean="0"/>
              <a:t>August </a:t>
            </a:r>
            <a:r>
              <a:rPr lang="en-US" dirty="0" smtClean="0"/>
              <a:t>15 to September 15</a:t>
            </a:r>
          </a:p>
          <a:p>
            <a:pPr lvl="1"/>
            <a:r>
              <a:rPr lang="en-US" dirty="0" smtClean="0"/>
              <a:t>Will also be sent to you from Dean’s office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81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297" y="365125"/>
            <a:ext cx="5020887" cy="123444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 smtClean="0"/>
              <a:t>Supporting Documents</a:t>
            </a:r>
          </a:p>
          <a:p>
            <a:pPr lvl="1"/>
            <a:r>
              <a:rPr lang="en-US" dirty="0" smtClean="0"/>
              <a:t>Up to 100 MB</a:t>
            </a:r>
          </a:p>
          <a:p>
            <a:pPr lvl="1"/>
            <a:r>
              <a:rPr lang="en-US" dirty="0" smtClean="0"/>
              <a:t>Must be a single file</a:t>
            </a:r>
          </a:p>
          <a:p>
            <a:pPr lvl="2"/>
            <a:r>
              <a:rPr lang="en-US" dirty="0" smtClean="0"/>
              <a:t>For both T&amp;P</a:t>
            </a:r>
          </a:p>
          <a:p>
            <a:pPr lvl="2"/>
            <a:r>
              <a:rPr lang="en-US" dirty="0" smtClean="0"/>
              <a:t>Separate narrative statements</a:t>
            </a:r>
          </a:p>
          <a:p>
            <a:pPr lvl="1"/>
            <a:r>
              <a:rPr lang="en-US" dirty="0" smtClean="0"/>
              <a:t>Must be 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08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87" y="365125"/>
            <a:ext cx="5020887" cy="123444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 smtClean="0"/>
              <a:t>Forms</a:t>
            </a:r>
          </a:p>
          <a:p>
            <a:pPr lvl="1"/>
            <a:r>
              <a:rPr lang="en-US" dirty="0" smtClean="0"/>
              <a:t>Required specified with icon in online system</a:t>
            </a:r>
          </a:p>
          <a:p>
            <a:pPr lvl="1"/>
            <a:r>
              <a:rPr lang="en-US" dirty="0" smtClean="0"/>
              <a:t>Tenure and promotion are separate</a:t>
            </a:r>
          </a:p>
          <a:p>
            <a:pPr lvl="1"/>
            <a:r>
              <a:rPr lang="en-US" dirty="0" smtClean="0"/>
              <a:t>All supporting documentation populates to both</a:t>
            </a:r>
          </a:p>
          <a:p>
            <a:pPr lvl="1"/>
            <a:r>
              <a:rPr lang="en-US" dirty="0" smtClean="0"/>
              <a:t>Decide how to separate supporting documents into either tenure or promotion, if going up for both</a:t>
            </a:r>
          </a:p>
          <a:p>
            <a:pPr lvl="2"/>
            <a:r>
              <a:rPr lang="en-US" dirty="0" smtClean="0"/>
              <a:t>No double dipping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03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Tenure (example only)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Teaching Activity</a:t>
            </a:r>
          </a:p>
          <a:p>
            <a:pPr lvl="1"/>
            <a:r>
              <a:rPr lang="en-US" dirty="0" smtClean="0"/>
              <a:t>ETSU Letter of Appointment</a:t>
            </a:r>
          </a:p>
          <a:p>
            <a:pPr lvl="1"/>
            <a:r>
              <a:rPr lang="en-US" dirty="0" smtClean="0"/>
              <a:t>FAR/FAE</a:t>
            </a:r>
          </a:p>
          <a:p>
            <a:pPr lvl="1"/>
            <a:r>
              <a:rPr lang="en-US" dirty="0" smtClean="0"/>
              <a:t>Course Dev &amp; Revision Doc</a:t>
            </a:r>
          </a:p>
          <a:p>
            <a:pPr lvl="1"/>
            <a:r>
              <a:rPr lang="en-US" dirty="0" smtClean="0"/>
              <a:t>Awards and Certification</a:t>
            </a:r>
          </a:p>
          <a:p>
            <a:pPr lvl="1"/>
            <a:r>
              <a:rPr lang="en-US" dirty="0" smtClean="0"/>
              <a:t>Student Letters</a:t>
            </a:r>
          </a:p>
          <a:p>
            <a:pPr lvl="1"/>
            <a:r>
              <a:rPr lang="en-US" dirty="0" smtClean="0"/>
              <a:t>Faculty Letters</a:t>
            </a:r>
          </a:p>
          <a:p>
            <a:r>
              <a:rPr lang="en-US" dirty="0" smtClean="0"/>
              <a:t>Service Activity</a:t>
            </a:r>
          </a:p>
          <a:p>
            <a:pPr lvl="1"/>
            <a:r>
              <a:rPr lang="en-US" dirty="0" smtClean="0"/>
              <a:t>CON Service Doc</a:t>
            </a:r>
          </a:p>
          <a:p>
            <a:pPr lvl="1"/>
            <a:r>
              <a:rPr lang="en-US" dirty="0" smtClean="0"/>
              <a:t>ETSU Service Doc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Promotion (example only)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ETSU Letter of Appointment Undergraduate Faculty Status</a:t>
            </a:r>
          </a:p>
          <a:p>
            <a:r>
              <a:rPr lang="en-US" dirty="0" smtClean="0"/>
              <a:t>Research Activity</a:t>
            </a:r>
          </a:p>
          <a:p>
            <a:pPr lvl="1"/>
            <a:r>
              <a:rPr lang="en-US" dirty="0" smtClean="0"/>
              <a:t>Research Grants</a:t>
            </a:r>
          </a:p>
          <a:p>
            <a:pPr lvl="1"/>
            <a:r>
              <a:rPr lang="en-US" dirty="0" smtClean="0"/>
              <a:t>Publications</a:t>
            </a:r>
          </a:p>
          <a:p>
            <a:pPr lvl="1"/>
            <a:r>
              <a:rPr lang="en-US" dirty="0" smtClean="0"/>
              <a:t>Podium Conference Presentations</a:t>
            </a:r>
          </a:p>
          <a:p>
            <a:pPr lvl="1"/>
            <a:r>
              <a:rPr lang="en-US" dirty="0" smtClean="0"/>
              <a:t>Poster Presentations</a:t>
            </a:r>
          </a:p>
          <a:p>
            <a:r>
              <a:rPr lang="en-US" dirty="0" smtClean="0"/>
              <a:t>Service Activity</a:t>
            </a:r>
          </a:p>
          <a:p>
            <a:pPr lvl="1"/>
            <a:r>
              <a:rPr lang="en-US" dirty="0" smtClean="0"/>
              <a:t>Community Involvement</a:t>
            </a:r>
          </a:p>
          <a:p>
            <a:pPr lvl="1"/>
            <a:r>
              <a:rPr lang="en-US" dirty="0" smtClean="0"/>
              <a:t>Professional Involvement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681" y="365125"/>
            <a:ext cx="5021263" cy="1235075"/>
          </a:xfrm>
        </p:spPr>
      </p:pic>
    </p:spTree>
    <p:extLst>
      <p:ext uri="{BB962C8B-B14F-4D97-AF65-F5344CB8AC3E}">
        <p14:creationId xmlns:p14="http://schemas.microsoft.com/office/powerpoint/2010/main" val="351543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597</Words>
  <Application>Microsoft Office PowerPoint</Application>
  <PresentationFormat>Widescreen</PresentationFormat>
  <Paragraphs>139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ETSU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Marek, Greta I.</dc:creator>
  <cp:lastModifiedBy>Marek, Greta I.</cp:lastModifiedBy>
  <cp:revision>41</cp:revision>
  <dcterms:created xsi:type="dcterms:W3CDTF">2018-11-26T15:20:07Z</dcterms:created>
  <dcterms:modified xsi:type="dcterms:W3CDTF">2018-11-26T20:34:38Z</dcterms:modified>
</cp:coreProperties>
</file>