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370" r:id="rId3"/>
    <p:sldId id="391" r:id="rId4"/>
    <p:sldId id="379" r:id="rId5"/>
    <p:sldId id="324" r:id="rId6"/>
    <p:sldId id="380" r:id="rId7"/>
    <p:sldId id="382" r:id="rId8"/>
    <p:sldId id="383" r:id="rId9"/>
    <p:sldId id="362" r:id="rId10"/>
    <p:sldId id="414" r:id="rId11"/>
    <p:sldId id="398" r:id="rId12"/>
    <p:sldId id="409" r:id="rId13"/>
    <p:sldId id="410" r:id="rId14"/>
    <p:sldId id="411" r:id="rId15"/>
    <p:sldId id="412" r:id="rId16"/>
    <p:sldId id="413" r:id="rId17"/>
    <p:sldId id="393" r:id="rId18"/>
    <p:sldId id="392" r:id="rId19"/>
    <p:sldId id="394" r:id="rId20"/>
    <p:sldId id="387" r:id="rId21"/>
    <p:sldId id="417" r:id="rId22"/>
    <p:sldId id="419" r:id="rId23"/>
    <p:sldId id="420" r:id="rId24"/>
    <p:sldId id="421" r:id="rId25"/>
    <p:sldId id="407" r:id="rId26"/>
    <p:sldId id="422" r:id="rId27"/>
    <p:sldId id="426" r:id="rId28"/>
    <p:sldId id="423" r:id="rId29"/>
    <p:sldId id="424" r:id="rId30"/>
    <p:sldId id="408" r:id="rId31"/>
    <p:sldId id="425" r:id="rId32"/>
    <p:sldId id="427" r:id="rId33"/>
    <p:sldId id="428" r:id="rId34"/>
    <p:sldId id="429" r:id="rId35"/>
    <p:sldId id="389" r:id="rId36"/>
    <p:sldId id="3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34"/>
    <a:srgbClr val="001E44"/>
    <a:srgbClr val="041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09" autoAdjust="0"/>
    <p:restoredTop sz="94577"/>
  </p:normalViewPr>
  <p:slideViewPr>
    <p:cSldViewPr snapToGrid="0" snapToObjects="1">
      <p:cViewPr varScale="1">
        <p:scale>
          <a:sx n="86" d="100"/>
          <a:sy n="86" d="100"/>
        </p:scale>
        <p:origin x="246" y="96"/>
      </p:cViewPr>
      <p:guideLst/>
    </p:cSldViewPr>
  </p:slideViewPr>
  <p:notesTextViewPr>
    <p:cViewPr>
      <p:scale>
        <a:sx n="1" d="1"/>
        <a:sy n="1" d="1"/>
      </p:scale>
      <p:origin x="0" y="0"/>
    </p:cViewPr>
  </p:notesTextViewPr>
  <p:notesViewPr>
    <p:cSldViewPr snapToGrid="0" snapToObjects="1" showGuides="1">
      <p:cViewPr varScale="1">
        <p:scale>
          <a:sx n="69" d="100"/>
          <a:sy n="69" d="100"/>
        </p:scale>
        <p:origin x="13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86964-0F8A-824E-B7EA-48FAF7EF0A99}"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87844-82AE-AA45-8573-CD9B18080A42}" type="slidenum">
              <a:rPr lang="en-US" smtClean="0"/>
              <a:t>‹#›</a:t>
            </a:fld>
            <a:endParaRPr lang="en-US"/>
          </a:p>
        </p:txBody>
      </p:sp>
    </p:spTree>
    <p:extLst>
      <p:ext uri="{BB962C8B-B14F-4D97-AF65-F5344CB8AC3E}">
        <p14:creationId xmlns:p14="http://schemas.microsoft.com/office/powerpoint/2010/main" val="134883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10/31/2023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6" name="Title 1">
            <a:extLst>
              <a:ext uri="{FF2B5EF4-FFF2-40B4-BE49-F238E27FC236}">
                <a16:creationId xmlns:a16="http://schemas.microsoft.com/office/drawing/2014/main" id="{6884F232-9463-4D46-8225-9C9067C1DC82}"/>
              </a:ext>
            </a:extLst>
          </p:cNvPr>
          <p:cNvSpPr>
            <a:spLocks noGrp="1"/>
          </p:cNvSpPr>
          <p:nvPr>
            <p:ph type="ctrTitle" hasCustomPrompt="1"/>
          </p:nvPr>
        </p:nvSpPr>
        <p:spPr>
          <a:xfrm>
            <a:off x="-29029" y="2834895"/>
            <a:ext cx="12217947" cy="1156532"/>
          </a:xfrm>
        </p:spPr>
        <p:txBody>
          <a:bodyPr anchor="b">
            <a:normAutofit/>
          </a:bodyPr>
          <a:lstStyle>
            <a:lvl1pPr algn="ctr">
              <a:defRPr sz="4800"/>
            </a:lvl1pPr>
          </a:lstStyle>
          <a:p>
            <a:r>
              <a:rPr lang="en-US" dirty="0"/>
              <a:t>Insert title of presentation</a:t>
            </a:r>
          </a:p>
        </p:txBody>
      </p:sp>
      <p:sp>
        <p:nvSpPr>
          <p:cNvPr id="7" name="Subtitle 2">
            <a:extLst>
              <a:ext uri="{FF2B5EF4-FFF2-40B4-BE49-F238E27FC236}">
                <a16:creationId xmlns:a16="http://schemas.microsoft.com/office/drawing/2014/main" id="{0C38D49E-16F6-CA40-941C-EA3D734E5B28}"/>
              </a:ext>
            </a:extLst>
          </p:cNvPr>
          <p:cNvSpPr>
            <a:spLocks noGrp="1"/>
          </p:cNvSpPr>
          <p:nvPr>
            <p:ph type="subTitle" idx="1" hasCustomPrompt="1"/>
          </p:nvPr>
        </p:nvSpPr>
        <p:spPr>
          <a:xfrm>
            <a:off x="304801" y="4049484"/>
            <a:ext cx="11698514" cy="8699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other details</a:t>
            </a:r>
          </a:p>
        </p:txBody>
      </p:sp>
      <p:sp>
        <p:nvSpPr>
          <p:cNvPr id="2" name="Rectangle 1">
            <a:extLst>
              <a:ext uri="{FF2B5EF4-FFF2-40B4-BE49-F238E27FC236}">
                <a16:creationId xmlns:a16="http://schemas.microsoft.com/office/drawing/2014/main" id="{E1CE8494-706E-5B27-2729-617AF08EE5F5}"/>
              </a:ext>
            </a:extLst>
          </p:cNvPr>
          <p:cNvSpPr/>
          <p:nvPr userDrawn="1"/>
        </p:nvSpPr>
        <p:spPr>
          <a:xfrm>
            <a:off x="0" y="0"/>
            <a:ext cx="12188918" cy="2071025"/>
          </a:xfrm>
          <a:prstGeom prst="rect">
            <a:avLst/>
          </a:prstGeom>
          <a:solidFill>
            <a:srgbClr val="FFC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C13DF61-1AF9-70C8-9F3C-2D8ADA4F7A57}"/>
              </a:ext>
            </a:extLst>
          </p:cNvPr>
          <p:cNvCxnSpPr>
            <a:cxnSpLocks/>
          </p:cNvCxnSpPr>
          <p:nvPr userDrawn="1"/>
        </p:nvCxnSpPr>
        <p:spPr>
          <a:xfrm>
            <a:off x="0" y="2071025"/>
            <a:ext cx="12188918" cy="0"/>
          </a:xfrm>
          <a:prstGeom prst="line">
            <a:avLst/>
          </a:prstGeom>
          <a:ln w="41275">
            <a:solidFill>
              <a:srgbClr val="001E4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2D3AC8B-B228-AFA8-03A6-1FB6B62826F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5873960"/>
            <a:ext cx="12188918" cy="954528"/>
          </a:xfrm>
          <a:prstGeom prst="rect">
            <a:avLst/>
          </a:prstGeom>
        </p:spPr>
      </p:pic>
      <p:cxnSp>
        <p:nvCxnSpPr>
          <p:cNvPr id="9" name="Straight Connector 8">
            <a:extLst>
              <a:ext uri="{FF2B5EF4-FFF2-40B4-BE49-F238E27FC236}">
                <a16:creationId xmlns:a16="http://schemas.microsoft.com/office/drawing/2014/main" id="{3B6893EA-D069-9CDF-C02A-0B29EF2ABE27}"/>
              </a:ext>
            </a:extLst>
          </p:cNvPr>
          <p:cNvCxnSpPr>
            <a:cxnSpLocks/>
          </p:cNvCxnSpPr>
          <p:nvPr userDrawn="1"/>
        </p:nvCxnSpPr>
        <p:spPr>
          <a:xfrm>
            <a:off x="0" y="5873960"/>
            <a:ext cx="12188918" cy="0"/>
          </a:xfrm>
          <a:prstGeom prst="line">
            <a:avLst/>
          </a:prstGeom>
          <a:ln w="41275">
            <a:solidFill>
              <a:srgbClr val="001E44"/>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67DFB33-9E9E-A8D2-0E76-903C53FC6E02}"/>
              </a:ext>
            </a:extLst>
          </p:cNvPr>
          <p:cNvPicPr>
            <a:picLocks noChangeAspect="1"/>
          </p:cNvPicPr>
          <p:nvPr userDrawn="1"/>
        </p:nvPicPr>
        <p:blipFill>
          <a:blip r:embed="rId3"/>
          <a:srcRect/>
          <a:stretch/>
        </p:blipFill>
        <p:spPr>
          <a:xfrm>
            <a:off x="4045479" y="191468"/>
            <a:ext cx="4217157" cy="1643140"/>
          </a:xfrm>
          <a:prstGeom prst="rect">
            <a:avLst/>
          </a:prstGeom>
        </p:spPr>
      </p:pic>
    </p:spTree>
    <p:extLst>
      <p:ext uri="{BB962C8B-B14F-4D97-AF65-F5344CB8AC3E}">
        <p14:creationId xmlns:p14="http://schemas.microsoft.com/office/powerpoint/2010/main" val="187708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C7B5-A3B8-44CB-8D11-AF22DB9819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0AE4A0-1002-4DA2-A070-49A818D72AAB}"/>
              </a:ext>
            </a:extLst>
          </p:cNvPr>
          <p:cNvSpPr>
            <a:spLocks noGrp="1"/>
          </p:cNvSpPr>
          <p:nvPr>
            <p:ph type="dt" sz="half" idx="10"/>
          </p:nvPr>
        </p:nvSpPr>
        <p:spPr/>
        <p:txBody>
          <a:bodyPr/>
          <a:lstStyle/>
          <a:p>
            <a:fld id="{5475BCAE-5430-3942-8EC8-78E7A29BBC8A}" type="datetimeFigureOut">
              <a:rPr lang="en-US" smtClean="0"/>
              <a:t>10/31/2023</a:t>
            </a:fld>
            <a:endParaRPr lang="en-US"/>
          </a:p>
        </p:txBody>
      </p:sp>
      <p:sp>
        <p:nvSpPr>
          <p:cNvPr id="4" name="Footer Placeholder 3">
            <a:extLst>
              <a:ext uri="{FF2B5EF4-FFF2-40B4-BE49-F238E27FC236}">
                <a16:creationId xmlns:a16="http://schemas.microsoft.com/office/drawing/2014/main" id="{7A957588-BEB6-41F5-8EBF-C159839DA7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0386AF-192A-4F48-8541-84710E36CEDA}"/>
              </a:ext>
            </a:extLst>
          </p:cNvPr>
          <p:cNvSpPr>
            <a:spLocks noGrp="1"/>
          </p:cNvSpPr>
          <p:nvPr>
            <p:ph type="sldNum" sz="quarter" idx="12"/>
          </p:nvPr>
        </p:nvSpPr>
        <p:spPr/>
        <p:txBody>
          <a:bodyPr/>
          <a:lstStyle/>
          <a:p>
            <a:fld id="{EEF2C7D3-7513-BF40-B0BF-A5EC2F082970}" type="slidenum">
              <a:rPr lang="en-US" smtClean="0"/>
              <a:t>‹#›</a:t>
            </a:fld>
            <a:endParaRPr lang="en-US"/>
          </a:p>
        </p:txBody>
      </p:sp>
    </p:spTree>
    <p:extLst>
      <p:ext uri="{BB962C8B-B14F-4D97-AF65-F5344CB8AC3E}">
        <p14:creationId xmlns:p14="http://schemas.microsoft.com/office/powerpoint/2010/main" val="267930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6528-6FCF-C9FE-99AE-B0D3B3BF3671}"/>
              </a:ext>
            </a:extLst>
          </p:cNvPr>
          <p:cNvSpPr>
            <a:spLocks noGrp="1"/>
          </p:cNvSpPr>
          <p:nvPr>
            <p:ph type="title" hasCustomPrompt="1"/>
          </p:nvPr>
        </p:nvSpPr>
        <p:spPr>
          <a:xfrm>
            <a:off x="620197" y="1582307"/>
            <a:ext cx="10515600" cy="1325563"/>
          </a:xfrm>
        </p:spPr>
        <p:txBody>
          <a:bodyPr/>
          <a:lstStyle/>
          <a:p>
            <a:r>
              <a:rPr lang="en-US" dirty="0"/>
              <a:t>Closing Heading</a:t>
            </a:r>
          </a:p>
        </p:txBody>
      </p:sp>
      <p:sp>
        <p:nvSpPr>
          <p:cNvPr id="3" name="Date Placeholder 2">
            <a:extLst>
              <a:ext uri="{FF2B5EF4-FFF2-40B4-BE49-F238E27FC236}">
                <a16:creationId xmlns:a16="http://schemas.microsoft.com/office/drawing/2014/main" id="{9A6718AB-BAEF-2DD8-CD27-D6FD2781012E}"/>
              </a:ext>
            </a:extLst>
          </p:cNvPr>
          <p:cNvSpPr>
            <a:spLocks noGrp="1"/>
          </p:cNvSpPr>
          <p:nvPr>
            <p:ph type="dt" sz="half" idx="10"/>
          </p:nvPr>
        </p:nvSpPr>
        <p:spPr/>
        <p:txBody>
          <a:bodyPr/>
          <a:lstStyle/>
          <a:p>
            <a:fld id="{5475BCAE-5430-3942-8EC8-78E7A29BBC8A}" type="datetimeFigureOut">
              <a:rPr lang="en-US" smtClean="0"/>
              <a:t>10/31/2023</a:t>
            </a:fld>
            <a:endParaRPr lang="en-US"/>
          </a:p>
        </p:txBody>
      </p:sp>
      <p:sp>
        <p:nvSpPr>
          <p:cNvPr id="4" name="Footer Placeholder 3">
            <a:extLst>
              <a:ext uri="{FF2B5EF4-FFF2-40B4-BE49-F238E27FC236}">
                <a16:creationId xmlns:a16="http://schemas.microsoft.com/office/drawing/2014/main" id="{EDE7A6C1-3F9A-3664-CD84-380CF28DBB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E7BE3F-9BC3-8E2C-9BCD-C7CC94DE237C}"/>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8" name="Title 1">
            <a:extLst>
              <a:ext uri="{FF2B5EF4-FFF2-40B4-BE49-F238E27FC236}">
                <a16:creationId xmlns:a16="http://schemas.microsoft.com/office/drawing/2014/main" id="{5DAF968D-0E6F-AD9B-B54B-75F109A43BBA}"/>
              </a:ext>
            </a:extLst>
          </p:cNvPr>
          <p:cNvSpPr txBox="1">
            <a:spLocks/>
          </p:cNvSpPr>
          <p:nvPr userDrawn="1"/>
        </p:nvSpPr>
        <p:spPr>
          <a:xfrm>
            <a:off x="692866" y="3971116"/>
            <a:ext cx="26498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a:lstStyle>
          <a:p>
            <a:r>
              <a:rPr lang="en-US" sz="1800" b="1" dirty="0"/>
              <a:t>Presenter Name</a:t>
            </a:r>
          </a:p>
          <a:p>
            <a:r>
              <a:rPr lang="en-US" sz="1800" b="0" dirty="0"/>
              <a:t>Title</a:t>
            </a:r>
          </a:p>
          <a:p>
            <a:r>
              <a:rPr lang="en-US" sz="1800" b="0" dirty="0"/>
              <a:t>Contact Details</a:t>
            </a:r>
          </a:p>
          <a:p>
            <a:r>
              <a:rPr lang="en-US" sz="1800" b="0" dirty="0" err="1"/>
              <a:t>Etc</a:t>
            </a:r>
            <a:endParaRPr lang="en-US" sz="1800" b="0" dirty="0"/>
          </a:p>
        </p:txBody>
      </p:sp>
      <p:cxnSp>
        <p:nvCxnSpPr>
          <p:cNvPr id="10" name="Straight Connector 9">
            <a:extLst>
              <a:ext uri="{FF2B5EF4-FFF2-40B4-BE49-F238E27FC236}">
                <a16:creationId xmlns:a16="http://schemas.microsoft.com/office/drawing/2014/main" id="{921BFB5D-6A59-0D78-90CB-1619CBEDF441}"/>
              </a:ext>
            </a:extLst>
          </p:cNvPr>
          <p:cNvCxnSpPr>
            <a:cxnSpLocks/>
          </p:cNvCxnSpPr>
          <p:nvPr userDrawn="1"/>
        </p:nvCxnSpPr>
        <p:spPr>
          <a:xfrm>
            <a:off x="668642" y="3971116"/>
            <a:ext cx="0" cy="1341043"/>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89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10/31/2023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6" name="Title 1">
            <a:extLst>
              <a:ext uri="{FF2B5EF4-FFF2-40B4-BE49-F238E27FC236}">
                <a16:creationId xmlns:a16="http://schemas.microsoft.com/office/drawing/2014/main" id="{6884F232-9463-4D46-8225-9C9067C1DC82}"/>
              </a:ext>
            </a:extLst>
          </p:cNvPr>
          <p:cNvSpPr>
            <a:spLocks noGrp="1"/>
          </p:cNvSpPr>
          <p:nvPr>
            <p:ph type="ctrTitle" hasCustomPrompt="1"/>
          </p:nvPr>
        </p:nvSpPr>
        <p:spPr>
          <a:xfrm>
            <a:off x="4038600" y="4349776"/>
            <a:ext cx="7794172" cy="1142914"/>
          </a:xfrm>
        </p:spPr>
        <p:txBody>
          <a:bodyPr anchor="b">
            <a:normAutofit/>
          </a:bodyPr>
          <a:lstStyle>
            <a:lvl1pPr algn="r">
              <a:defRPr sz="4800"/>
            </a:lvl1pPr>
          </a:lstStyle>
          <a:p>
            <a:r>
              <a:rPr lang="en-US" dirty="0"/>
              <a:t>Insert Section Title</a:t>
            </a:r>
          </a:p>
        </p:txBody>
      </p:sp>
      <p:sp>
        <p:nvSpPr>
          <p:cNvPr id="7" name="Subtitle 2">
            <a:extLst>
              <a:ext uri="{FF2B5EF4-FFF2-40B4-BE49-F238E27FC236}">
                <a16:creationId xmlns:a16="http://schemas.microsoft.com/office/drawing/2014/main" id="{0C38D49E-16F6-CA40-941C-EA3D734E5B28}"/>
              </a:ext>
            </a:extLst>
          </p:cNvPr>
          <p:cNvSpPr>
            <a:spLocks noGrp="1"/>
          </p:cNvSpPr>
          <p:nvPr>
            <p:ph type="subTitle" idx="1" hasCustomPrompt="1"/>
          </p:nvPr>
        </p:nvSpPr>
        <p:spPr>
          <a:xfrm>
            <a:off x="4038600" y="5554540"/>
            <a:ext cx="7794172" cy="928007"/>
          </a:xfrm>
          <a:ln>
            <a:noFill/>
          </a:ln>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Details or Subheading</a:t>
            </a:r>
          </a:p>
        </p:txBody>
      </p:sp>
      <p:sp>
        <p:nvSpPr>
          <p:cNvPr id="8" name="Picture Placeholder 7">
            <a:extLst>
              <a:ext uri="{FF2B5EF4-FFF2-40B4-BE49-F238E27FC236}">
                <a16:creationId xmlns:a16="http://schemas.microsoft.com/office/drawing/2014/main" id="{77C77C80-72DB-C896-273B-F783DF0F0C29}"/>
              </a:ext>
            </a:extLst>
          </p:cNvPr>
          <p:cNvSpPr>
            <a:spLocks noGrp="1"/>
          </p:cNvSpPr>
          <p:nvPr>
            <p:ph type="pic" sz="quarter" idx="13"/>
          </p:nvPr>
        </p:nvSpPr>
        <p:spPr>
          <a:xfrm>
            <a:off x="0" y="1"/>
            <a:ext cx="12192000" cy="4335902"/>
          </a:xfrm>
          <a:solidFill>
            <a:schemeClr val="bg1">
              <a:lumMod val="75000"/>
            </a:schemeClr>
          </a:solidFill>
        </p:spPr>
        <p:txBody>
          <a:bodyPr anchor="t"/>
          <a:lstStyle>
            <a:lvl1pPr algn="ctr">
              <a:defRPr/>
            </a:lvl1pPr>
          </a:lstStyle>
          <a:p>
            <a:endParaRPr lang="en-US"/>
          </a:p>
        </p:txBody>
      </p:sp>
      <p:cxnSp>
        <p:nvCxnSpPr>
          <p:cNvPr id="10" name="Straight Connector 9">
            <a:extLst>
              <a:ext uri="{FF2B5EF4-FFF2-40B4-BE49-F238E27FC236}">
                <a16:creationId xmlns:a16="http://schemas.microsoft.com/office/drawing/2014/main" id="{80CFC0BD-86C6-3381-5310-51960A8C31A3}"/>
              </a:ext>
            </a:extLst>
          </p:cNvPr>
          <p:cNvCxnSpPr/>
          <p:nvPr userDrawn="1"/>
        </p:nvCxnSpPr>
        <p:spPr>
          <a:xfrm>
            <a:off x="4038600" y="5492617"/>
            <a:ext cx="7794172" cy="0"/>
          </a:xfrm>
          <a:prstGeom prst="line">
            <a:avLst/>
          </a:prstGeom>
          <a:ln w="41275">
            <a:solidFill>
              <a:srgbClr val="FFCF3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029A010-8D24-29CC-4C7D-7EFA0EF51022}"/>
              </a:ext>
            </a:extLst>
          </p:cNvPr>
          <p:cNvPicPr>
            <a:picLocks noChangeAspect="1"/>
          </p:cNvPicPr>
          <p:nvPr userDrawn="1"/>
        </p:nvPicPr>
        <p:blipFill>
          <a:blip r:embed="rId2"/>
          <a:stretch>
            <a:fillRect/>
          </a:stretch>
        </p:blipFill>
        <p:spPr>
          <a:xfrm>
            <a:off x="11524363" y="6245748"/>
            <a:ext cx="308409" cy="342677"/>
          </a:xfrm>
          <a:prstGeom prst="rect">
            <a:avLst/>
          </a:prstGeom>
        </p:spPr>
      </p:pic>
    </p:spTree>
    <p:extLst>
      <p:ext uri="{BB962C8B-B14F-4D97-AF65-F5344CB8AC3E}">
        <p14:creationId xmlns:p14="http://schemas.microsoft.com/office/powerpoint/2010/main" val="333408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10/31/2023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8" name="Title 1">
            <a:extLst>
              <a:ext uri="{FF2B5EF4-FFF2-40B4-BE49-F238E27FC236}">
                <a16:creationId xmlns:a16="http://schemas.microsoft.com/office/drawing/2014/main" id="{A40086A9-1242-9E45-A0B7-00EFF7CBE395}"/>
              </a:ext>
            </a:extLst>
          </p:cNvPr>
          <p:cNvSpPr>
            <a:spLocks noGrp="1"/>
          </p:cNvSpPr>
          <p:nvPr>
            <p:ph type="ctrTitle" hasCustomPrompt="1"/>
          </p:nvPr>
        </p:nvSpPr>
        <p:spPr>
          <a:xfrm>
            <a:off x="5620656" y="2195286"/>
            <a:ext cx="5979887" cy="1233714"/>
          </a:xfrm>
        </p:spPr>
        <p:txBody>
          <a:bodyPr anchor="b">
            <a:normAutofit/>
          </a:bodyPr>
          <a:lstStyle>
            <a:lvl1pPr algn="ctr">
              <a:defRPr sz="4800"/>
            </a:lvl1pPr>
          </a:lstStyle>
          <a:p>
            <a:r>
              <a:rPr lang="en-US" dirty="0"/>
              <a:t>Insert section title</a:t>
            </a:r>
          </a:p>
        </p:txBody>
      </p:sp>
      <p:sp>
        <p:nvSpPr>
          <p:cNvPr id="9" name="Subtitle 2">
            <a:extLst>
              <a:ext uri="{FF2B5EF4-FFF2-40B4-BE49-F238E27FC236}">
                <a16:creationId xmlns:a16="http://schemas.microsoft.com/office/drawing/2014/main" id="{C228110C-E0F8-944A-8FB9-5F5180A75F6B}"/>
              </a:ext>
            </a:extLst>
          </p:cNvPr>
          <p:cNvSpPr>
            <a:spLocks noGrp="1"/>
          </p:cNvSpPr>
          <p:nvPr>
            <p:ph type="subTitle" idx="1" hasCustomPrompt="1"/>
          </p:nvPr>
        </p:nvSpPr>
        <p:spPr>
          <a:xfrm>
            <a:off x="5620656" y="3661185"/>
            <a:ext cx="5979886" cy="83457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Subheading or Details</a:t>
            </a:r>
          </a:p>
        </p:txBody>
      </p:sp>
      <p:sp>
        <p:nvSpPr>
          <p:cNvPr id="10" name="Picture Placeholder 9">
            <a:extLst>
              <a:ext uri="{FF2B5EF4-FFF2-40B4-BE49-F238E27FC236}">
                <a16:creationId xmlns:a16="http://schemas.microsoft.com/office/drawing/2014/main" id="{3A75140E-5DF1-8E43-A581-90D367A0DBF1}"/>
              </a:ext>
            </a:extLst>
          </p:cNvPr>
          <p:cNvSpPr>
            <a:spLocks noGrp="1"/>
          </p:cNvSpPr>
          <p:nvPr>
            <p:ph type="pic" sz="quarter" idx="13"/>
          </p:nvPr>
        </p:nvSpPr>
        <p:spPr>
          <a:xfrm>
            <a:off x="1" y="0"/>
            <a:ext cx="5065032" cy="6858000"/>
          </a:xfrm>
          <a:solidFill>
            <a:schemeClr val="bg1">
              <a:lumMod val="75000"/>
            </a:schemeClr>
          </a:solidFill>
        </p:spPr>
        <p:txBody>
          <a:bodyPr/>
          <a:lstStyle>
            <a:lvl1pPr algn="ctr">
              <a:defRPr/>
            </a:lvl1pPr>
          </a:lstStyle>
          <a:p>
            <a:endParaRPr lang="en-US"/>
          </a:p>
        </p:txBody>
      </p:sp>
      <p:cxnSp>
        <p:nvCxnSpPr>
          <p:cNvPr id="15" name="Straight Connector 14">
            <a:extLst>
              <a:ext uri="{FF2B5EF4-FFF2-40B4-BE49-F238E27FC236}">
                <a16:creationId xmlns:a16="http://schemas.microsoft.com/office/drawing/2014/main" id="{BDC79B86-1E51-3A9A-F1E4-047B500F8479}"/>
              </a:ext>
            </a:extLst>
          </p:cNvPr>
          <p:cNvCxnSpPr/>
          <p:nvPr userDrawn="1"/>
        </p:nvCxnSpPr>
        <p:spPr>
          <a:xfrm>
            <a:off x="5620656" y="3539266"/>
            <a:ext cx="5979886" cy="0"/>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40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10/31/2023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8" name="Title 1">
            <a:extLst>
              <a:ext uri="{FF2B5EF4-FFF2-40B4-BE49-F238E27FC236}">
                <a16:creationId xmlns:a16="http://schemas.microsoft.com/office/drawing/2014/main" id="{A40086A9-1242-9E45-A0B7-00EFF7CBE395}"/>
              </a:ext>
            </a:extLst>
          </p:cNvPr>
          <p:cNvSpPr>
            <a:spLocks noGrp="1"/>
          </p:cNvSpPr>
          <p:nvPr>
            <p:ph type="ctrTitle" hasCustomPrompt="1"/>
          </p:nvPr>
        </p:nvSpPr>
        <p:spPr>
          <a:xfrm>
            <a:off x="3670744" y="0"/>
            <a:ext cx="5979887" cy="1233714"/>
          </a:xfrm>
        </p:spPr>
        <p:txBody>
          <a:bodyPr anchor="b">
            <a:normAutofit/>
          </a:bodyPr>
          <a:lstStyle>
            <a:lvl1pPr algn="l">
              <a:defRPr sz="4800"/>
            </a:lvl1pPr>
          </a:lstStyle>
          <a:p>
            <a:r>
              <a:rPr lang="en-US" dirty="0"/>
              <a:t>Title or Heading</a:t>
            </a:r>
          </a:p>
        </p:txBody>
      </p:sp>
      <p:sp>
        <p:nvSpPr>
          <p:cNvPr id="9" name="Subtitle 2">
            <a:extLst>
              <a:ext uri="{FF2B5EF4-FFF2-40B4-BE49-F238E27FC236}">
                <a16:creationId xmlns:a16="http://schemas.microsoft.com/office/drawing/2014/main" id="{C228110C-E0F8-944A-8FB9-5F5180A75F6B}"/>
              </a:ext>
            </a:extLst>
          </p:cNvPr>
          <p:cNvSpPr>
            <a:spLocks noGrp="1"/>
          </p:cNvSpPr>
          <p:nvPr>
            <p:ph type="subTitle" idx="1" hasCustomPrompt="1"/>
          </p:nvPr>
        </p:nvSpPr>
        <p:spPr>
          <a:xfrm>
            <a:off x="3870578" y="1455079"/>
            <a:ext cx="7562450" cy="45521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Text</a:t>
            </a:r>
          </a:p>
        </p:txBody>
      </p:sp>
      <p:sp>
        <p:nvSpPr>
          <p:cNvPr id="10" name="Picture Placeholder 9">
            <a:extLst>
              <a:ext uri="{FF2B5EF4-FFF2-40B4-BE49-F238E27FC236}">
                <a16:creationId xmlns:a16="http://schemas.microsoft.com/office/drawing/2014/main" id="{3A75140E-5DF1-8E43-A581-90D367A0DBF1}"/>
              </a:ext>
            </a:extLst>
          </p:cNvPr>
          <p:cNvSpPr>
            <a:spLocks noGrp="1"/>
          </p:cNvSpPr>
          <p:nvPr>
            <p:ph type="pic" sz="quarter" idx="13"/>
          </p:nvPr>
        </p:nvSpPr>
        <p:spPr>
          <a:xfrm>
            <a:off x="1" y="0"/>
            <a:ext cx="3397207" cy="6858000"/>
          </a:xfrm>
          <a:solidFill>
            <a:schemeClr val="bg1">
              <a:lumMod val="75000"/>
            </a:schemeClr>
          </a:solidFill>
        </p:spPr>
        <p:txBody>
          <a:bodyPr/>
          <a:lstStyle>
            <a:lvl1pPr algn="ctr">
              <a:defRPr/>
            </a:lvl1pPr>
          </a:lstStyle>
          <a:p>
            <a:endParaRPr lang="en-US"/>
          </a:p>
        </p:txBody>
      </p:sp>
      <p:cxnSp>
        <p:nvCxnSpPr>
          <p:cNvPr id="15" name="Straight Connector 14">
            <a:extLst>
              <a:ext uri="{FF2B5EF4-FFF2-40B4-BE49-F238E27FC236}">
                <a16:creationId xmlns:a16="http://schemas.microsoft.com/office/drawing/2014/main" id="{BDC79B86-1E51-3A9A-F1E4-047B500F8479}"/>
              </a:ext>
            </a:extLst>
          </p:cNvPr>
          <p:cNvCxnSpPr>
            <a:cxnSpLocks/>
          </p:cNvCxnSpPr>
          <p:nvPr userDrawn="1"/>
        </p:nvCxnSpPr>
        <p:spPr>
          <a:xfrm>
            <a:off x="3670744" y="281370"/>
            <a:ext cx="0" cy="1049234"/>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71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10/31/2023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266699" y="257369"/>
            <a:ext cx="11005457" cy="1094920"/>
          </a:xfrm>
        </p:spPr>
        <p:txBody>
          <a:bodyPr anchor="b">
            <a:normAutofit/>
          </a:bodyPr>
          <a:lstStyle>
            <a:lvl1pPr algn="l">
              <a:defRPr sz="4800"/>
            </a:lvl1pPr>
          </a:lstStyle>
          <a:p>
            <a:r>
              <a:rPr lang="en-US" dirty="0"/>
              <a:t>Insert slide title</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1919036" y="1815515"/>
            <a:ext cx="8610600"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3" name="Straight Connector 22">
            <a:extLst>
              <a:ext uri="{FF2B5EF4-FFF2-40B4-BE49-F238E27FC236}">
                <a16:creationId xmlns:a16="http://schemas.microsoft.com/office/drawing/2014/main" id="{167CB6C9-5378-5E48-498E-D1A341AE23E0}"/>
              </a:ext>
            </a:extLst>
          </p:cNvPr>
          <p:cNvCxnSpPr>
            <a:cxnSpLocks/>
          </p:cNvCxnSpPr>
          <p:nvPr userDrawn="1"/>
        </p:nvCxnSpPr>
        <p:spPr>
          <a:xfrm>
            <a:off x="266699" y="1352289"/>
            <a:ext cx="11668627" cy="0"/>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72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BC890-4387-C56E-DAC3-BFDA91F67B53}"/>
              </a:ext>
            </a:extLst>
          </p:cNvPr>
          <p:cNvSpPr/>
          <p:nvPr userDrawn="1"/>
        </p:nvSpPr>
        <p:spPr>
          <a:xfrm>
            <a:off x="0" y="0"/>
            <a:ext cx="5014061" cy="6858000"/>
          </a:xfrm>
          <a:prstGeom prst="rect">
            <a:avLst/>
          </a:prstGeom>
          <a:solidFill>
            <a:srgbClr val="FFC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10/31/2023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454423" y="4030026"/>
            <a:ext cx="4377969" cy="1094920"/>
          </a:xfrm>
        </p:spPr>
        <p:txBody>
          <a:bodyPr anchor="b">
            <a:normAutofit/>
          </a:bodyPr>
          <a:lstStyle>
            <a:lvl1pPr algn="l">
              <a:defRPr sz="4800">
                <a:solidFill>
                  <a:srgbClr val="001E44"/>
                </a:solidFill>
              </a:defRPr>
            </a:lvl1pPr>
          </a:lstStyle>
          <a:p>
            <a:r>
              <a:rPr lang="en-US" dirty="0"/>
              <a:t>Insert slide title or main point</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643845" y="1815515"/>
            <a:ext cx="6093731"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74ADBD2-B042-49A7-2191-B5CEB56B75C1}"/>
              </a:ext>
            </a:extLst>
          </p:cNvPr>
          <p:cNvCxnSpPr>
            <a:cxnSpLocks/>
          </p:cNvCxnSpPr>
          <p:nvPr userDrawn="1"/>
        </p:nvCxnSpPr>
        <p:spPr>
          <a:xfrm>
            <a:off x="358315" y="3079070"/>
            <a:ext cx="0" cy="21529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13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BC890-4387-C56E-DAC3-BFDA91F67B53}"/>
              </a:ext>
            </a:extLst>
          </p:cNvPr>
          <p:cNvSpPr/>
          <p:nvPr userDrawn="1"/>
        </p:nvSpPr>
        <p:spPr>
          <a:xfrm>
            <a:off x="0" y="0"/>
            <a:ext cx="5014061" cy="6858000"/>
          </a:xfrm>
          <a:prstGeom prst="rect">
            <a:avLst/>
          </a:prstGeom>
          <a:solidFill>
            <a:srgbClr val="00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10/31/2023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454423" y="4030026"/>
            <a:ext cx="4377969" cy="1094920"/>
          </a:xfrm>
        </p:spPr>
        <p:txBody>
          <a:bodyPr anchor="b">
            <a:normAutofit/>
          </a:bodyPr>
          <a:lstStyle>
            <a:lvl1pPr algn="l">
              <a:defRPr sz="4800">
                <a:solidFill>
                  <a:schemeClr val="bg1"/>
                </a:solidFill>
              </a:defRPr>
            </a:lvl1pPr>
          </a:lstStyle>
          <a:p>
            <a:r>
              <a:rPr lang="en-US" dirty="0"/>
              <a:t>Insert slide title or main point</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643845" y="1815515"/>
            <a:ext cx="6093731" cy="4077608"/>
          </a:xfrm>
        </p:spPr>
        <p:txBody>
          <a:bodyPr/>
          <a:lstStyle>
            <a:lvl1pPr>
              <a:defRPr>
                <a:solidFill>
                  <a:srgbClr val="001E44"/>
                </a:solidFill>
              </a:defRPr>
            </a:lvl1pPr>
            <a:lvl2pPr>
              <a:defRPr>
                <a:solidFill>
                  <a:srgbClr val="001E44"/>
                </a:solidFill>
              </a:defRPr>
            </a:lvl2pPr>
            <a:lvl3pPr>
              <a:defRPr>
                <a:solidFill>
                  <a:srgbClr val="001E44"/>
                </a:solidFill>
              </a:defRPr>
            </a:lvl3pPr>
            <a:lvl4pPr>
              <a:defRPr>
                <a:solidFill>
                  <a:srgbClr val="001E44"/>
                </a:solidFill>
              </a:defRPr>
            </a:lvl4pPr>
            <a:lvl5pPr>
              <a:defRPr>
                <a:solidFill>
                  <a:srgbClr val="001E4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74ADBD2-B042-49A7-2191-B5CEB56B75C1}"/>
              </a:ext>
            </a:extLst>
          </p:cNvPr>
          <p:cNvCxnSpPr>
            <a:cxnSpLocks/>
          </p:cNvCxnSpPr>
          <p:nvPr userDrawn="1"/>
        </p:nvCxnSpPr>
        <p:spPr>
          <a:xfrm>
            <a:off x="358315" y="3079070"/>
            <a:ext cx="0" cy="2152993"/>
          </a:xfrm>
          <a:prstGeom prst="line">
            <a:avLst/>
          </a:prstGeom>
          <a:ln w="28575">
            <a:solidFill>
              <a:srgbClr val="FFCF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29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9DF5BF-14A9-3340-B841-7201095D3405}"/>
              </a:ext>
            </a:extLst>
          </p:cNvPr>
          <p:cNvSpPr>
            <a:spLocks noGrp="1"/>
          </p:cNvSpPr>
          <p:nvPr>
            <p:ph type="dt" sz="half" idx="10"/>
          </p:nvPr>
        </p:nvSpPr>
        <p:spPr/>
        <p:txBody>
          <a:bodyPr/>
          <a:lstStyle/>
          <a:p>
            <a:fld id="{5475BCAE-5430-3942-8EC8-78E7A29BBC8A}" type="datetimeFigureOut">
              <a:rPr lang="en-US" smtClean="0"/>
              <a:t>10/31/2023</a:t>
            </a:fld>
            <a:endParaRPr lang="en-US"/>
          </a:p>
        </p:txBody>
      </p:sp>
      <p:sp>
        <p:nvSpPr>
          <p:cNvPr id="4" name="Footer Placeholder 3">
            <a:extLst>
              <a:ext uri="{FF2B5EF4-FFF2-40B4-BE49-F238E27FC236}">
                <a16:creationId xmlns:a16="http://schemas.microsoft.com/office/drawing/2014/main" id="{EA031812-A769-D947-90B5-68C459A61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ED7F4-BEF7-B34C-BCD9-EA82A4A0B345}"/>
              </a:ext>
            </a:extLst>
          </p:cNvPr>
          <p:cNvSpPr>
            <a:spLocks noGrp="1"/>
          </p:cNvSpPr>
          <p:nvPr>
            <p:ph type="sldNum" sz="quarter" idx="12"/>
          </p:nvPr>
        </p:nvSpPr>
        <p:spPr/>
        <p:txBody>
          <a:bodyPr/>
          <a:lstStyle/>
          <a:p>
            <a:fld id="{EEF2C7D3-7513-BF40-B0BF-A5EC2F082970}" type="slidenum">
              <a:rPr lang="en-US" smtClean="0"/>
              <a:t>‹#›</a:t>
            </a:fld>
            <a:endParaRPr lang="en-US"/>
          </a:p>
        </p:txBody>
      </p:sp>
      <p:sp>
        <p:nvSpPr>
          <p:cNvPr id="11" name="Title 1">
            <a:extLst>
              <a:ext uri="{FF2B5EF4-FFF2-40B4-BE49-F238E27FC236}">
                <a16:creationId xmlns:a16="http://schemas.microsoft.com/office/drawing/2014/main" id="{5384462C-111E-D144-B7A0-8FDAE8E7953D}"/>
              </a:ext>
            </a:extLst>
          </p:cNvPr>
          <p:cNvSpPr>
            <a:spLocks noGrp="1"/>
          </p:cNvSpPr>
          <p:nvPr>
            <p:ph type="ctrTitle" hasCustomPrompt="1"/>
          </p:nvPr>
        </p:nvSpPr>
        <p:spPr>
          <a:xfrm>
            <a:off x="552897" y="295361"/>
            <a:ext cx="11005457" cy="1094920"/>
          </a:xfrm>
        </p:spPr>
        <p:txBody>
          <a:bodyPr anchor="ctr">
            <a:normAutofit/>
          </a:bodyPr>
          <a:lstStyle>
            <a:lvl1pPr algn="l">
              <a:defRPr sz="4800"/>
            </a:lvl1pPr>
          </a:lstStyle>
          <a:p>
            <a:r>
              <a:rPr lang="en-US" dirty="0"/>
              <a:t>Insert slide title</a:t>
            </a:r>
          </a:p>
        </p:txBody>
      </p:sp>
      <p:sp>
        <p:nvSpPr>
          <p:cNvPr id="6" name="Content Placeholder 5">
            <a:extLst>
              <a:ext uri="{FF2B5EF4-FFF2-40B4-BE49-F238E27FC236}">
                <a16:creationId xmlns:a16="http://schemas.microsoft.com/office/drawing/2014/main" id="{256FBE08-AA66-8245-ACF9-A66ABE11A51B}"/>
              </a:ext>
            </a:extLst>
          </p:cNvPr>
          <p:cNvSpPr>
            <a:spLocks noGrp="1"/>
          </p:cNvSpPr>
          <p:nvPr>
            <p:ph sz="quarter" idx="13"/>
          </p:nvPr>
        </p:nvSpPr>
        <p:spPr>
          <a:xfrm>
            <a:off x="552896" y="1622513"/>
            <a:ext cx="11005457" cy="43833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85DEF71-7D69-9455-287F-12989E3FD8A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a:off x="-3264581" y="3264580"/>
            <a:ext cx="6858003" cy="328844"/>
          </a:xfrm>
          <a:prstGeom prst="rect">
            <a:avLst/>
          </a:prstGeom>
        </p:spPr>
      </p:pic>
      <p:cxnSp>
        <p:nvCxnSpPr>
          <p:cNvPr id="8" name="Straight Connector 7">
            <a:extLst>
              <a:ext uri="{FF2B5EF4-FFF2-40B4-BE49-F238E27FC236}">
                <a16:creationId xmlns:a16="http://schemas.microsoft.com/office/drawing/2014/main" id="{3981DBD9-E33B-8B43-2419-BD38C16571DD}"/>
              </a:ext>
            </a:extLst>
          </p:cNvPr>
          <p:cNvCxnSpPr>
            <a:cxnSpLocks/>
          </p:cNvCxnSpPr>
          <p:nvPr userDrawn="1"/>
        </p:nvCxnSpPr>
        <p:spPr>
          <a:xfrm>
            <a:off x="318016" y="0"/>
            <a:ext cx="0" cy="6858000"/>
          </a:xfrm>
          <a:prstGeom prst="line">
            <a:avLst/>
          </a:prstGeom>
          <a:ln w="28575">
            <a:solidFill>
              <a:srgbClr val="001E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66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5B329-B847-5D47-BAEE-3FC9F5D2E542}"/>
              </a:ext>
            </a:extLst>
          </p:cNvPr>
          <p:cNvSpPr>
            <a:spLocks noGrp="1"/>
          </p:cNvSpPr>
          <p:nvPr>
            <p:ph type="dt" sz="half" idx="10"/>
          </p:nvPr>
        </p:nvSpPr>
        <p:spPr/>
        <p:txBody>
          <a:bodyPr/>
          <a:lstStyle/>
          <a:p>
            <a:fld id="{5475BCAE-5430-3942-8EC8-78E7A29BBC8A}" type="datetimeFigureOut">
              <a:rPr lang="en-US" smtClean="0"/>
              <a:t>10/31/2023</a:t>
            </a:fld>
            <a:endParaRPr lang="en-US"/>
          </a:p>
        </p:txBody>
      </p:sp>
      <p:sp>
        <p:nvSpPr>
          <p:cNvPr id="3" name="Footer Placeholder 2">
            <a:extLst>
              <a:ext uri="{FF2B5EF4-FFF2-40B4-BE49-F238E27FC236}">
                <a16:creationId xmlns:a16="http://schemas.microsoft.com/office/drawing/2014/main" id="{D8D75699-2667-5C4B-806B-BC1AE743F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061FA-33BD-AE47-AA5B-69E7376E7079}"/>
              </a:ext>
            </a:extLst>
          </p:cNvPr>
          <p:cNvSpPr>
            <a:spLocks noGrp="1"/>
          </p:cNvSpPr>
          <p:nvPr>
            <p:ph type="sldNum" sz="quarter" idx="12"/>
          </p:nvPr>
        </p:nvSpPr>
        <p:spPr/>
        <p:txBody>
          <a:bodyPr/>
          <a:lstStyle/>
          <a:p>
            <a:fld id="{EEF2C7D3-7513-BF40-B0BF-A5EC2F082970}" type="slidenum">
              <a:rPr lang="en-US" smtClean="0"/>
              <a:t>‹#›</a:t>
            </a:fld>
            <a:endParaRPr lang="en-US"/>
          </a:p>
        </p:txBody>
      </p:sp>
    </p:spTree>
    <p:extLst>
      <p:ext uri="{BB962C8B-B14F-4D97-AF65-F5344CB8AC3E}">
        <p14:creationId xmlns:p14="http://schemas.microsoft.com/office/powerpoint/2010/main" val="165133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2E665B-39BD-B188-D3A8-290051A349B6}"/>
              </a:ext>
            </a:extLst>
          </p:cNvPr>
          <p:cNvSpPr/>
          <p:nvPr userDrawn="1"/>
        </p:nvSpPr>
        <p:spPr>
          <a:xfrm>
            <a:off x="0" y="0"/>
            <a:ext cx="12192000" cy="6858000"/>
          </a:xfrm>
          <a:prstGeom prst="rect">
            <a:avLst/>
          </a:prstGeom>
          <a:gradFill flip="none" rotWithShape="1">
            <a:gsLst>
              <a:gs pos="0">
                <a:schemeClr val="accent1">
                  <a:alpha val="0"/>
                  <a:lumMod val="0"/>
                  <a:lumOff val="100000"/>
                </a:schemeClr>
              </a:gs>
              <a:gs pos="100000">
                <a:schemeClr val="tx1">
                  <a:alpha val="3803"/>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81CAFC2-95A9-2D4D-BE4C-906480D42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FCA0D8-C318-5E40-B575-FEDF65EA4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B72E66-B9F7-DB4E-AB26-BAA481952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5BCAE-5430-3942-8EC8-78E7A29BBC8A}" type="datetimeFigureOut">
              <a:rPr lang="en-US" smtClean="0"/>
              <a:t>10/31/2023</a:t>
            </a:fld>
            <a:endParaRPr lang="en-US"/>
          </a:p>
        </p:txBody>
      </p:sp>
      <p:sp>
        <p:nvSpPr>
          <p:cNvPr id="5" name="Footer Placeholder 4">
            <a:extLst>
              <a:ext uri="{FF2B5EF4-FFF2-40B4-BE49-F238E27FC236}">
                <a16:creationId xmlns:a16="http://schemas.microsoft.com/office/drawing/2014/main" id="{FBB921C3-5A4A-1840-82F4-64057C8D3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E23088-3D46-EF40-8126-E4967ECA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2C7D3-7513-BF40-B0BF-A5EC2F082970}" type="slidenum">
              <a:rPr lang="en-US" smtClean="0"/>
              <a:t>‹#›</a:t>
            </a:fld>
            <a:endParaRPr lang="en-US"/>
          </a:p>
        </p:txBody>
      </p:sp>
      <p:pic>
        <p:nvPicPr>
          <p:cNvPr id="7" name="Picture 6">
            <a:extLst>
              <a:ext uri="{FF2B5EF4-FFF2-40B4-BE49-F238E27FC236}">
                <a16:creationId xmlns:a16="http://schemas.microsoft.com/office/drawing/2014/main" id="{5761BDF4-998B-DEED-DB31-2891D6BA4AF4}"/>
              </a:ext>
            </a:extLst>
          </p:cNvPr>
          <p:cNvPicPr>
            <a:picLocks noChangeAspect="1"/>
          </p:cNvPicPr>
          <p:nvPr userDrawn="1"/>
        </p:nvPicPr>
        <p:blipFill>
          <a:blip r:embed="rId13"/>
          <a:stretch>
            <a:fillRect/>
          </a:stretch>
        </p:blipFill>
        <p:spPr>
          <a:xfrm>
            <a:off x="11524363" y="6245748"/>
            <a:ext cx="308409" cy="342677"/>
          </a:xfrm>
          <a:prstGeom prst="rect">
            <a:avLst/>
          </a:prstGeom>
        </p:spPr>
      </p:pic>
    </p:spTree>
    <p:extLst>
      <p:ext uri="{BB962C8B-B14F-4D97-AF65-F5344CB8AC3E}">
        <p14:creationId xmlns:p14="http://schemas.microsoft.com/office/powerpoint/2010/main" val="2698668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6" r:id="rId3"/>
    <p:sldLayoutId id="2147483685" r:id="rId4"/>
    <p:sldLayoutId id="2147483679" r:id="rId5"/>
    <p:sldLayoutId id="2147483687" r:id="rId6"/>
    <p:sldLayoutId id="2147483688" r:id="rId7"/>
    <p:sldLayoutId id="2147483683" r:id="rId8"/>
    <p:sldLayoutId id="2147483689" r:id="rId9"/>
    <p:sldLayoutId id="2147483690" r:id="rId10"/>
    <p:sldLayoutId id="2147483684" r:id="rId11"/>
  </p:sldLayoutIdLst>
  <p:txStyles>
    <p:titleStyle>
      <a:lvl1pPr algn="l" defTabSz="914400" rtl="0" eaLnBrk="1" latinLnBrk="0" hangingPunct="1">
        <a:lnSpc>
          <a:spcPct val="90000"/>
        </a:lnSpc>
        <a:spcBef>
          <a:spcPct val="0"/>
        </a:spcBef>
        <a:buNone/>
        <a:defRPr sz="4400" b="1" i="0" kern="1200">
          <a:solidFill>
            <a:srgbClr val="001E4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CF34"/>
        </a:buClr>
        <a:buFont typeface="Arial" panose="020B0604020202020204" pitchFamily="34" charset="0"/>
        <a:buChar char="•"/>
        <a:defRPr sz="2800" b="0" i="0" kern="1200">
          <a:solidFill>
            <a:srgbClr val="001E44"/>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FFCF34"/>
        </a:buClr>
        <a:buFont typeface="Arial" panose="020B0604020202020204" pitchFamily="34" charset="0"/>
        <a:buChar char="•"/>
        <a:defRPr sz="2400" b="0" i="0" kern="1200">
          <a:solidFill>
            <a:srgbClr val="001E44"/>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FFCF34"/>
        </a:buClr>
        <a:buFont typeface="Arial" panose="020B0604020202020204" pitchFamily="34" charset="0"/>
        <a:buChar char="•"/>
        <a:defRPr sz="2000" b="0" i="0" kern="1200">
          <a:solidFill>
            <a:srgbClr val="001E44"/>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mailto:hagemeier@etsu.edu" TargetMode="External"/><Relationship Id="rId2" Type="http://schemas.openxmlformats.org/officeDocument/2006/relationships/hyperlink" Target="mailto:foleyv@etsu.ed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9F91-885D-2318-B9E7-592A87C490A2}"/>
              </a:ext>
            </a:extLst>
          </p:cNvPr>
          <p:cNvSpPr>
            <a:spLocks noGrp="1"/>
          </p:cNvSpPr>
          <p:nvPr>
            <p:ph type="ctrTitle"/>
          </p:nvPr>
        </p:nvSpPr>
        <p:spPr/>
        <p:txBody>
          <a:bodyPr>
            <a:normAutofit/>
          </a:bodyPr>
          <a:lstStyle/>
          <a:p>
            <a:r>
              <a:rPr lang="en-US" b="0" i="0" u="none" strike="noStrike" dirty="0">
                <a:solidFill>
                  <a:srgbClr val="000000"/>
                </a:solidFill>
                <a:effectLst/>
                <a:latin typeface="+mj-lt"/>
              </a:rPr>
              <a:t>Academic Structure Task Force Town Hall</a:t>
            </a:r>
            <a:endParaRPr lang="en-US" dirty="0">
              <a:latin typeface="+mj-lt"/>
            </a:endParaRPr>
          </a:p>
        </p:txBody>
      </p:sp>
      <p:sp>
        <p:nvSpPr>
          <p:cNvPr id="3" name="Subtitle 2">
            <a:extLst>
              <a:ext uri="{FF2B5EF4-FFF2-40B4-BE49-F238E27FC236}">
                <a16:creationId xmlns:a16="http://schemas.microsoft.com/office/drawing/2014/main" id="{130D6718-97B1-4C0D-33CE-ABEB562435C7}"/>
              </a:ext>
            </a:extLst>
          </p:cNvPr>
          <p:cNvSpPr>
            <a:spLocks noGrp="1"/>
          </p:cNvSpPr>
          <p:nvPr>
            <p:ph type="subTitle" idx="1"/>
          </p:nvPr>
        </p:nvSpPr>
        <p:spPr/>
        <p:txBody>
          <a:bodyPr>
            <a:normAutofit/>
          </a:bodyPr>
          <a:lstStyle/>
          <a:p>
            <a:r>
              <a:rPr lang="en-US" dirty="0"/>
              <a:t>October 26, 2023</a:t>
            </a:r>
          </a:p>
        </p:txBody>
      </p:sp>
    </p:spTree>
    <p:extLst>
      <p:ext uri="{BB962C8B-B14F-4D97-AF65-F5344CB8AC3E}">
        <p14:creationId xmlns:p14="http://schemas.microsoft.com/office/powerpoint/2010/main" val="179328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9454-29E6-C3EC-655E-9EB9DAF159CC}"/>
              </a:ext>
            </a:extLst>
          </p:cNvPr>
          <p:cNvSpPr>
            <a:spLocks noGrp="1"/>
          </p:cNvSpPr>
          <p:nvPr>
            <p:ph type="ctrTitle"/>
          </p:nvPr>
        </p:nvSpPr>
        <p:spPr/>
        <p:txBody>
          <a:bodyPr>
            <a:normAutofit fontScale="90000"/>
          </a:bodyPr>
          <a:lstStyle/>
          <a:p>
            <a:r>
              <a:rPr lang="en-US" dirty="0"/>
              <a:t>Problems &amp; Opportunities</a:t>
            </a:r>
          </a:p>
        </p:txBody>
      </p:sp>
      <p:sp>
        <p:nvSpPr>
          <p:cNvPr id="5" name="Content Placeholder 4">
            <a:extLst>
              <a:ext uri="{FF2B5EF4-FFF2-40B4-BE49-F238E27FC236}">
                <a16:creationId xmlns:a16="http://schemas.microsoft.com/office/drawing/2014/main" id="{277AD954-1499-0391-AC50-A38D3F147E5C}"/>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516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p:txBody>
          <a:bodyPr>
            <a:normAutofit/>
          </a:bodyPr>
          <a:lstStyle/>
          <a:p>
            <a:pPr algn="l"/>
            <a:r>
              <a:rPr lang="en-US" sz="3600" i="0" dirty="0">
                <a:solidFill>
                  <a:srgbClr val="26292B"/>
                </a:solidFill>
                <a:effectLst/>
                <a:latin typeface="roboto" panose="02000000000000000000" pitchFamily="2" charset="0"/>
              </a:rPr>
              <a:t>Problems/Opportunities</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35514"/>
            <a:ext cx="11262805" cy="4599685"/>
          </a:xfrm>
        </p:spPr>
        <p:txBody>
          <a:bodyPr>
            <a:normAutofit/>
          </a:bodyPr>
          <a:lstStyle/>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Collaboration with other departments is forbidden by some chairs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Engineering – needs to be connected to sciences to grow</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ETSU Health Science Center – infrastructure needs to exist or all colleges need to be schools in a college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Arts &amp; Sciences – split to give both an identity or keep together?</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Media &amp; Communication and Digital Media need aligned</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Colleges create siloes.  Siloes create barriers.  Minimize siloes/colleges to the extent possible.  </a:t>
            </a:r>
            <a:endParaRPr lang="en-US" sz="32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Decentralized advising has a single point of failure</a:t>
            </a:r>
            <a:r>
              <a:rPr lang="en-US" sz="3600" dirty="0">
                <a:effectLst/>
              </a:rPr>
              <a:t> </a:t>
            </a: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09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a:xfrm>
            <a:off x="266699" y="257369"/>
            <a:ext cx="11005457" cy="1094920"/>
          </a:xfrm>
        </p:spPr>
        <p:txBody>
          <a:bodyPr>
            <a:normAutofit/>
          </a:bodyPr>
          <a:lstStyle/>
          <a:p>
            <a:pPr algn="l"/>
            <a:r>
              <a:rPr lang="en-US" sz="3600" i="0" dirty="0">
                <a:solidFill>
                  <a:srgbClr val="26292B"/>
                </a:solidFill>
                <a:effectLst/>
                <a:latin typeface="roboto" panose="02000000000000000000" pitchFamily="2" charset="0"/>
              </a:rPr>
              <a:t>Problems/Opportunities</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35514"/>
            <a:ext cx="11262805" cy="4965117"/>
          </a:xfrm>
        </p:spPr>
        <p:txBody>
          <a:bodyPr>
            <a:normAutofit/>
          </a:bodyPr>
          <a:lstStyle/>
          <a:p>
            <a:pPr marL="342900" marR="0" lvl="0" indent="-342900">
              <a:lnSpc>
                <a:spcPct val="110000"/>
              </a:lnSpc>
              <a:spcBef>
                <a:spcPts val="0"/>
              </a:spcBef>
              <a:spcAft>
                <a:spcPts val="0"/>
              </a:spcAft>
              <a:buFont typeface="Symbol" pitchFamily="2" charset="2"/>
              <a:buChar char=""/>
            </a:pP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Kinesiology in Clemmer is confusing to students</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Symbol" pitchFamily="2" charset="2"/>
              <a:buChar char=""/>
            </a:pP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Medical professions advising isn’t all encompassing in terms of pre-health</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Symbol" pitchFamily="2" charset="2"/>
              <a:buChar char=""/>
            </a:pP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Some colleges have been impactful to a point that changing from college to school could do reputational harm – have to consider the optics and politics</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Symbol" pitchFamily="2" charset="2"/>
              <a:buChar char=""/>
            </a:pP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Identity – colleges don’t seem to matter to students</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Symbol" pitchFamily="2" charset="2"/>
              <a:buChar char=""/>
            </a:pPr>
            <a:r>
              <a:rPr lang="en-US" sz="3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n-US" sz="3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ajoring in education (e.g., math education) is confusing - secondary ed minor​s</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94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8A5E4FC-D6F3-DFD3-6B55-0D2A59690FD6}"/>
              </a:ext>
            </a:extLst>
          </p:cNvPr>
          <p:cNvSpPr>
            <a:spLocks noGrp="1"/>
          </p:cNvSpPr>
          <p:nvPr>
            <p:ph type="ctrTitle"/>
          </p:nvPr>
        </p:nvSpPr>
        <p:spPr/>
        <p:txBody>
          <a:bodyPr>
            <a:normAutofit/>
          </a:bodyPr>
          <a:lstStyle/>
          <a:p>
            <a:pPr algn="l"/>
            <a:r>
              <a:rPr lang="en-US" sz="3600" i="0" dirty="0">
                <a:solidFill>
                  <a:srgbClr val="26292B"/>
                </a:solidFill>
                <a:effectLst/>
                <a:latin typeface="roboto" panose="02000000000000000000" pitchFamily="2" charset="0"/>
              </a:rPr>
              <a:t>Problems/Opportunities</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35514"/>
            <a:ext cx="11262805" cy="4965117"/>
          </a:xfrm>
        </p:spPr>
        <p:txBody>
          <a:bodyPr>
            <a:noAutofit/>
          </a:bodyPr>
          <a:lstStyle/>
          <a:p>
            <a:pPr marL="342900" marR="0" lvl="0" indent="-342900">
              <a:spcBef>
                <a:spcPts val="0"/>
              </a:spcBef>
              <a:spcAft>
                <a:spcPts val="0"/>
              </a:spcAft>
              <a:buFont typeface="Symbol" pitchFamily="2" charset="2"/>
              <a:buChar char=""/>
            </a:pP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Computing – need to wrestle with information systems (Business) and computer science (Science) dissonance</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Clemmer leaning heavily into identity of SERK and C&amp;HS for growth</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SERK – conglomeration of multiple distinct programs that are arguably best placed in more than one college</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Psychology, Social </a:t>
            </a:r>
            <a:r>
              <a:rPr lang="en-US" sz="3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a:t>
            </a: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ork, and Counseling &amp; Human </a:t>
            </a:r>
            <a:r>
              <a:rPr lang="en-US" sz="3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ervices – many synergistic opportunities but in three different colleges</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Centers/Institutes – inconsistent reporting structure and accountability; limited collaboration across centers and institutes</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Colleges and departments (quantity and unclarity) muddy clear pathways</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21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8A5E4FC-D6F3-DFD3-6B55-0D2A59690FD6}"/>
              </a:ext>
            </a:extLst>
          </p:cNvPr>
          <p:cNvSpPr>
            <a:spLocks noGrp="1"/>
          </p:cNvSpPr>
          <p:nvPr>
            <p:ph type="ctrTitle"/>
          </p:nvPr>
        </p:nvSpPr>
        <p:spPr/>
        <p:txBody>
          <a:bodyPr>
            <a:normAutofit/>
          </a:bodyPr>
          <a:lstStyle/>
          <a:p>
            <a:pPr algn="l"/>
            <a:r>
              <a:rPr lang="en-US" sz="3600" i="0" dirty="0">
                <a:solidFill>
                  <a:srgbClr val="26292B"/>
                </a:solidFill>
                <a:effectLst/>
                <a:latin typeface="roboto" panose="02000000000000000000" pitchFamily="2" charset="0"/>
              </a:rPr>
              <a:t>Problems/Opportunities</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35514"/>
            <a:ext cx="11262805" cy="4965117"/>
          </a:xfrm>
        </p:spPr>
        <p:txBody>
          <a:bodyPr>
            <a:noAutofit/>
          </a:bodyPr>
          <a:lstStyle/>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don’t highlight signature programs to the extent we could</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Medical professions advising is perceived to be misplaced</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Transitioning from pre-health (e.g., med) to non-pre-health – we lose students</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professions deadlines – multiple applications, scholarships</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Linkage between admissions and decentralized advising is missing</a:t>
            </a:r>
            <a:endParaRPr lang="en-US" sz="32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Need one umbrella for student admissions into health/pre-health programs - especially for undergrads​</a:t>
            </a:r>
            <a:r>
              <a:rPr lang="en-US" sz="3600" dirty="0">
                <a:effectLst/>
                <a:latin typeface="Calibri" panose="020F0502020204030204" pitchFamily="34" charset="0"/>
                <a:cs typeface="Calibri" panose="020F0502020204030204" pitchFamily="34" charset="0"/>
              </a:rPr>
              <a:t> </a:t>
            </a:r>
            <a:endParaRPr lang="en-US" sz="44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4271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78A5E4FC-D6F3-DFD3-6B55-0D2A59690FD6}"/>
              </a:ext>
            </a:extLst>
          </p:cNvPr>
          <p:cNvSpPr>
            <a:spLocks noGrp="1"/>
          </p:cNvSpPr>
          <p:nvPr>
            <p:ph type="ctrTitle"/>
          </p:nvPr>
        </p:nvSpPr>
        <p:spPr/>
        <p:txBody>
          <a:bodyPr>
            <a:normAutofit/>
          </a:bodyPr>
          <a:lstStyle/>
          <a:p>
            <a:pPr algn="l"/>
            <a:r>
              <a:rPr lang="en-US" sz="3600" i="0" dirty="0">
                <a:solidFill>
                  <a:srgbClr val="26292B"/>
                </a:solidFill>
                <a:effectLst/>
                <a:latin typeface="roboto" panose="02000000000000000000" pitchFamily="2" charset="0"/>
              </a:rPr>
              <a:t>Problems/Opportunities</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35514"/>
            <a:ext cx="11262805" cy="4965117"/>
          </a:xfrm>
        </p:spPr>
        <p:txBody>
          <a:bodyPr>
            <a:noAutofit/>
          </a:bodyPr>
          <a:lstStyle/>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CCRHS is “forgotten”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We’re not good at launching students (e.g., career services)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Quillen thinks it is Quillen – it does not think it is part of ETSU – we reinforce hierarchical nature of health care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 retention takes a backseat to recruitment; disjointed service and support after student arrival</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Minors are “all over the </a:t>
            </a:r>
            <a:r>
              <a:rPr lang="en-US" sz="3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place”</a:t>
            </a:r>
            <a:endParaRPr lang="en-US" sz="32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a:effectLst/>
                <a:latin typeface="Calibri" panose="020F0502020204030204" pitchFamily="34" charset="0"/>
                <a:ea typeface="Calibri" panose="020F0502020204030204" pitchFamily="34" charset="0"/>
                <a:cs typeface="Times New Roman" panose="02020603050405020304" pitchFamily="18" charset="0"/>
              </a:rPr>
              <a:t>Undergrad </a:t>
            </a:r>
            <a:r>
              <a:rPr lang="en-US" sz="3200" dirty="0">
                <a:effectLst/>
                <a:latin typeface="Calibri" panose="020F0502020204030204" pitchFamily="34" charset="0"/>
                <a:ea typeface="Calibri" panose="020F0502020204030204" pitchFamily="34" charset="0"/>
                <a:cs typeface="Times New Roman" panose="02020603050405020304" pitchFamily="18" charset="0"/>
              </a:rPr>
              <a:t>and grad advising gaps – accelerated bachelors to masters mentioned </a:t>
            </a:r>
            <a:r>
              <a:rPr lang="en-US" sz="3200" dirty="0">
                <a:effectLst/>
                <a:latin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125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78A5E4FC-D6F3-DFD3-6B55-0D2A59690FD6}"/>
              </a:ext>
            </a:extLst>
          </p:cNvPr>
          <p:cNvSpPr>
            <a:spLocks noGrp="1"/>
          </p:cNvSpPr>
          <p:nvPr>
            <p:ph type="ctrTitle"/>
          </p:nvPr>
        </p:nvSpPr>
        <p:spPr/>
        <p:txBody>
          <a:bodyPr>
            <a:normAutofit/>
          </a:bodyPr>
          <a:lstStyle/>
          <a:p>
            <a:pPr algn="l"/>
            <a:r>
              <a:rPr lang="en-US" sz="3600" i="0" dirty="0">
                <a:solidFill>
                  <a:srgbClr val="26292B"/>
                </a:solidFill>
                <a:effectLst/>
                <a:latin typeface="roboto" panose="02000000000000000000" pitchFamily="2" charset="0"/>
              </a:rPr>
              <a:t>Problems/Opportunities</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35514"/>
            <a:ext cx="11262805" cy="4965117"/>
          </a:xfrm>
        </p:spPr>
        <p:txBody>
          <a:bodyPr>
            <a:noAutofit/>
          </a:bodyPr>
          <a:lstStyle/>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Colleges compete for help/services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 is underemphasized as a differentiator</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ETSU is perceived to be decentralized to a fault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University School is an underutilized lab school</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Isolated infrastructure for career exploration</a:t>
            </a:r>
            <a:endParaRPr lang="en-US" sz="32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Technology (CBAT) is a generic term with identity issues</a:t>
            </a:r>
          </a:p>
          <a:p>
            <a:pPr marL="342900" indent="-342900">
              <a:spcBef>
                <a:spcPts val="0"/>
              </a:spcBef>
              <a:buFont typeface="Symbol" pitchFamily="2" charset="2"/>
              <a:buChar char=""/>
            </a:pP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Grad School – there are perceived barriers, but some unit needs to do the work</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3200" dirty="0">
                <a:effectLst/>
                <a:latin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861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p:txBody>
          <a:bodyPr>
            <a:normAutofit/>
          </a:bodyPr>
          <a:lstStyle/>
          <a:p>
            <a:pPr algn="l"/>
            <a:r>
              <a:rPr lang="en-US" sz="3600" i="0" dirty="0">
                <a:solidFill>
                  <a:srgbClr val="26292B"/>
                </a:solidFill>
                <a:effectLst/>
                <a:latin typeface="roboto" panose="02000000000000000000" pitchFamily="2" charset="0"/>
              </a:rPr>
              <a:t>Themes</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35514"/>
            <a:ext cx="11262805" cy="4599685"/>
          </a:xfrm>
        </p:spPr>
        <p:txBody>
          <a:bodyPr>
            <a:normAutofit lnSpcReduction="1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College of Arts &amp; Sciences – keep as is or separate? </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4 of 7 models propose splitting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libri" panose="020F0502020204030204" pitchFamily="34" charset="0"/>
                <a:ea typeface="Calibri" panose="020F0502020204030204" pitchFamily="34" charset="0"/>
                <a:cs typeface="Times New Roman" panose="02020603050405020304" pitchFamily="18" charset="0"/>
              </a:rPr>
              <a:t>Health colleges – keep as is or combine two or more?</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Integrate Counseling &amp; Human Services and/or Psychology into a health college?  </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6 of 7 models propose combining two or more colleges</a:t>
            </a:r>
          </a:p>
          <a:p>
            <a:r>
              <a:rPr lang="en-US" sz="3200" dirty="0">
                <a:latin typeface="Calibri" panose="020F0502020204030204" pitchFamily="34" charset="0"/>
                <a:ea typeface="Calibri" panose="020F0502020204030204" pitchFamily="34" charset="0"/>
                <a:cs typeface="Times New Roman" panose="02020603050405020304" pitchFamily="18" charset="0"/>
              </a:rPr>
              <a:t>College of Business &amp; Technology – keep as is or align technology more so with STEM programs?</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4 of 7 models propose moving </a:t>
            </a:r>
            <a:r>
              <a:rPr lang="en-US" sz="2800" dirty="0" err="1">
                <a:latin typeface="Calibri" panose="020F0502020204030204" pitchFamily="34" charset="0"/>
                <a:ea typeface="Calibri" panose="020F0502020204030204" pitchFamily="34" charset="0"/>
                <a:cs typeface="Times New Roman" panose="02020603050405020304" pitchFamily="18" charset="0"/>
              </a:rPr>
              <a:t>Eng</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Eng</a:t>
            </a:r>
            <a:r>
              <a:rPr lang="en-US" sz="2800" dirty="0">
                <a:latin typeface="Calibri" panose="020F0502020204030204" pitchFamily="34" charset="0"/>
                <a:ea typeface="Calibri" panose="020F0502020204030204" pitchFamily="34" charset="0"/>
                <a:cs typeface="Times New Roman" panose="02020603050405020304" pitchFamily="18" charset="0"/>
              </a:rPr>
              <a:t> Tech, Int Arch, </a:t>
            </a:r>
            <a:r>
              <a:rPr lang="en-US" sz="2800" dirty="0" err="1">
                <a:latin typeface="Calibri" panose="020F0502020204030204" pitchFamily="34" charset="0"/>
                <a:ea typeface="Calibri" panose="020F0502020204030204" pitchFamily="34" charset="0"/>
                <a:cs typeface="Times New Roman" panose="02020603050405020304" pitchFamily="18" charset="0"/>
              </a:rPr>
              <a:t>Surv</a:t>
            </a:r>
            <a:r>
              <a:rPr lang="en-US" sz="2800" dirty="0">
                <a:latin typeface="Calibri" panose="020F0502020204030204" pitchFamily="34" charset="0"/>
                <a:ea typeface="Calibri" panose="020F0502020204030204" pitchFamily="34" charset="0"/>
                <a:cs typeface="Times New Roman" panose="02020603050405020304" pitchFamily="18" charset="0"/>
              </a:rPr>
              <a:t> and/or Computing</a:t>
            </a:r>
          </a:p>
          <a:p>
            <a:pPr marL="0" indent="0">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78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p:txBody>
          <a:bodyPr>
            <a:normAutofit/>
          </a:bodyPr>
          <a:lstStyle/>
          <a:p>
            <a:pPr algn="l"/>
            <a:r>
              <a:rPr lang="en-US" sz="3600" i="0" dirty="0">
                <a:solidFill>
                  <a:srgbClr val="26292B"/>
                </a:solidFill>
                <a:effectLst/>
                <a:latin typeface="roboto" panose="02000000000000000000" pitchFamily="2" charset="0"/>
              </a:rPr>
              <a:t>Themes</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35514"/>
            <a:ext cx="11262805" cy="4965117"/>
          </a:xfrm>
        </p:spPr>
        <p:txBody>
          <a:bodyPr>
            <a:normAutofit lnSpcReduction="10000"/>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Clemmer College of Education &amp; Human Development</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Leaner if SERK and C&amp;HS aligned with other departments/colleges</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7 of 7 models propose moving one or more departments to another college</a:t>
            </a:r>
          </a:p>
          <a:p>
            <a:r>
              <a:rPr lang="en-US" sz="3200" dirty="0">
                <a:latin typeface="Calibri" panose="020F0502020204030204" pitchFamily="34" charset="0"/>
                <a:ea typeface="Calibri" panose="020F0502020204030204" pitchFamily="34" charset="0"/>
                <a:cs typeface="Times New Roman" panose="02020603050405020304" pitchFamily="18" charset="0"/>
              </a:rPr>
              <a:t>Depts of Media &amp; Communication and Digital Media</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Align in one college</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6 of 7 models propose alignment</a:t>
            </a:r>
          </a:p>
          <a:p>
            <a:r>
              <a:rPr lang="en-US" sz="3200" dirty="0">
                <a:latin typeface="Calibri" panose="020F0502020204030204" pitchFamily="34" charset="0"/>
                <a:ea typeface="Calibri" panose="020F0502020204030204" pitchFamily="34" charset="0"/>
                <a:cs typeface="Times New Roman" panose="02020603050405020304" pitchFamily="18" charset="0"/>
              </a:rPr>
              <a:t>University College and College of Graduate and Continuing Studies</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College or administrative unit?</a:t>
            </a:r>
          </a:p>
          <a:p>
            <a:pPr lvl="1"/>
            <a:r>
              <a:rPr lang="en-US" sz="2800" dirty="0">
                <a:latin typeface="Calibri" panose="020F0502020204030204" pitchFamily="34" charset="0"/>
                <a:ea typeface="Calibri" panose="020F0502020204030204" pitchFamily="34" charset="0"/>
                <a:cs typeface="Times New Roman" panose="02020603050405020304" pitchFamily="18" charset="0"/>
              </a:rPr>
              <a:t>7 of 7 models propose changes</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65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F405-A1A0-3875-5ED5-D4268E90FA16}"/>
              </a:ext>
            </a:extLst>
          </p:cNvPr>
          <p:cNvSpPr>
            <a:spLocks noGrp="1"/>
          </p:cNvSpPr>
          <p:nvPr>
            <p:ph type="ctrTitle"/>
          </p:nvPr>
        </p:nvSpPr>
        <p:spPr/>
        <p:txBody>
          <a:bodyPr/>
          <a:lstStyle/>
          <a:p>
            <a:r>
              <a:rPr lang="en-US" dirty="0"/>
              <a:t>NOTE!</a:t>
            </a:r>
          </a:p>
        </p:txBody>
      </p:sp>
      <p:sp>
        <p:nvSpPr>
          <p:cNvPr id="3" name="Content Placeholder 2">
            <a:extLst>
              <a:ext uri="{FF2B5EF4-FFF2-40B4-BE49-F238E27FC236}">
                <a16:creationId xmlns:a16="http://schemas.microsoft.com/office/drawing/2014/main" id="{7A97FAD0-3D21-E700-C28B-F2365BFD8DA0}"/>
              </a:ext>
            </a:extLst>
          </p:cNvPr>
          <p:cNvSpPr>
            <a:spLocks noGrp="1"/>
          </p:cNvSpPr>
          <p:nvPr>
            <p:ph sz="quarter" idx="13"/>
          </p:nvPr>
        </p:nvSpPr>
        <p:spPr>
          <a:xfrm>
            <a:off x="5643845" y="760288"/>
            <a:ext cx="6093731" cy="5816782"/>
          </a:xfrm>
        </p:spPr>
        <p:txBody>
          <a:bodyPr>
            <a:normAutofit/>
          </a:bodyPr>
          <a:lstStyle/>
          <a:p>
            <a:r>
              <a:rPr lang="en-US" dirty="0"/>
              <a:t>The ASTF has not reached consensus on the draft models to be presented</a:t>
            </a:r>
          </a:p>
          <a:p>
            <a:r>
              <a:rPr lang="en-US" dirty="0"/>
              <a:t>The overarching goal is to collect input that will inform refinement of draft models</a:t>
            </a:r>
          </a:p>
          <a:p>
            <a:r>
              <a:rPr lang="en-US" dirty="0"/>
              <a:t>Draft models are presented in no particular order</a:t>
            </a:r>
          </a:p>
          <a:p>
            <a:r>
              <a:rPr lang="en-US" dirty="0"/>
              <a:t>None of the draft models address the Graduate School</a:t>
            </a:r>
          </a:p>
          <a:p>
            <a:r>
              <a:rPr lang="en-US" dirty="0"/>
              <a:t>The status quo is on the table</a:t>
            </a:r>
          </a:p>
          <a:p>
            <a:r>
              <a:rPr lang="en-US" dirty="0"/>
              <a:t>We’re not done collecting information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73385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p:txBody>
          <a:bodyPr/>
          <a:lstStyle/>
          <a:p>
            <a:r>
              <a:rPr lang="en-US" dirty="0"/>
              <a:t>The Task Force</a:t>
            </a:r>
          </a:p>
        </p:txBody>
      </p:sp>
      <p:sp>
        <p:nvSpPr>
          <p:cNvPr id="4" name="Content Placeholder 2">
            <a:extLst>
              <a:ext uri="{FF2B5EF4-FFF2-40B4-BE49-F238E27FC236}">
                <a16:creationId xmlns:a16="http://schemas.microsoft.com/office/drawing/2014/main" id="{4CA34DA8-E8DC-4841-E442-BE6748ACE268}"/>
              </a:ext>
            </a:extLst>
          </p:cNvPr>
          <p:cNvSpPr txBox="1">
            <a:spLocks/>
          </p:cNvSpPr>
          <p:nvPr/>
        </p:nvSpPr>
        <p:spPr>
          <a:xfrm>
            <a:off x="719196" y="1798800"/>
            <a:ext cx="5017576" cy="484148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FFCF34"/>
              </a:buClr>
              <a:buFont typeface="Arial" panose="020B0604020202020204" pitchFamily="34" charset="0"/>
              <a:buChar char="•"/>
              <a:defRPr sz="2800" b="0" i="0" kern="1200">
                <a:solidFill>
                  <a:srgbClr val="001E44"/>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Clr>
                <a:srgbClr val="FFCF34"/>
              </a:buClr>
              <a:buFont typeface="Arial" panose="020B0604020202020204" pitchFamily="34" charset="0"/>
              <a:buChar char="•"/>
              <a:defRPr sz="2400" b="0" i="0" kern="1200">
                <a:solidFill>
                  <a:srgbClr val="001E44"/>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Clr>
                <a:srgbClr val="FFCF34"/>
              </a:buClr>
              <a:buFont typeface="Arial" panose="020B0604020202020204" pitchFamily="34" charset="0"/>
              <a:buChar char="•"/>
              <a:defRPr sz="2000" b="0" i="0" kern="1200">
                <a:solidFill>
                  <a:srgbClr val="001E44"/>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Clr>
                <a:srgbClr val="FFCF34"/>
              </a:buClr>
              <a:buFont typeface="Arial" panose="020B0604020202020204" pitchFamily="34" charset="0"/>
              <a:buChar char="•"/>
              <a:defRPr sz="1800" b="0" i="0" kern="1200">
                <a:solidFill>
                  <a:srgbClr val="001E44"/>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26292B"/>
                </a:solidFill>
                <a:latin typeface="roboto" panose="02000000000000000000" pitchFamily="2" charset="0"/>
              </a:rPr>
              <a:t>David Atkins</a:t>
            </a:r>
          </a:p>
          <a:p>
            <a:r>
              <a:rPr lang="en-US" sz="3200" dirty="0">
                <a:solidFill>
                  <a:srgbClr val="26292B"/>
                </a:solidFill>
                <a:latin typeface="roboto" panose="02000000000000000000" pitchFamily="2" charset="0"/>
              </a:rPr>
              <a:t>Brian Bennett</a:t>
            </a:r>
          </a:p>
          <a:p>
            <a:r>
              <a:rPr lang="en-US" sz="3200" dirty="0" err="1">
                <a:solidFill>
                  <a:srgbClr val="26292B"/>
                </a:solidFill>
                <a:latin typeface="roboto" panose="02000000000000000000" pitchFamily="2" charset="0"/>
              </a:rPr>
              <a:t>Ginni</a:t>
            </a:r>
            <a:r>
              <a:rPr lang="en-US" sz="3200" dirty="0">
                <a:solidFill>
                  <a:srgbClr val="26292B"/>
                </a:solidFill>
                <a:latin typeface="roboto" panose="02000000000000000000" pitchFamily="2" charset="0"/>
              </a:rPr>
              <a:t> </a:t>
            </a:r>
            <a:r>
              <a:rPr lang="en-US" sz="3200" dirty="0" err="1">
                <a:solidFill>
                  <a:srgbClr val="26292B"/>
                </a:solidFill>
                <a:latin typeface="roboto" panose="02000000000000000000" pitchFamily="2" charset="0"/>
              </a:rPr>
              <a:t>Blackhart</a:t>
            </a:r>
            <a:endParaRPr lang="en-US" sz="3200" dirty="0">
              <a:solidFill>
                <a:srgbClr val="26292B"/>
              </a:solidFill>
              <a:latin typeface="roboto" panose="02000000000000000000" pitchFamily="2" charset="0"/>
            </a:endParaRPr>
          </a:p>
          <a:p>
            <a:r>
              <a:rPr lang="en-US" sz="3200" dirty="0">
                <a:solidFill>
                  <a:srgbClr val="26292B"/>
                </a:solidFill>
                <a:latin typeface="roboto" panose="02000000000000000000" pitchFamily="2" charset="0"/>
              </a:rPr>
              <a:t>Daryl Carter</a:t>
            </a:r>
          </a:p>
          <a:p>
            <a:r>
              <a:rPr lang="en-US" sz="3200" dirty="0">
                <a:solidFill>
                  <a:srgbClr val="26292B"/>
                </a:solidFill>
                <a:latin typeface="roboto" panose="02000000000000000000" pitchFamily="2" charset="0"/>
              </a:rPr>
              <a:t>Brian Cross</a:t>
            </a:r>
          </a:p>
          <a:p>
            <a:r>
              <a:rPr lang="en-US" sz="3200" dirty="0">
                <a:solidFill>
                  <a:srgbClr val="26292B"/>
                </a:solidFill>
                <a:latin typeface="roboto" panose="02000000000000000000" pitchFamily="2" charset="0"/>
              </a:rPr>
              <a:t>Nancy </a:t>
            </a:r>
            <a:r>
              <a:rPr lang="en-US" sz="3200" dirty="0" err="1">
                <a:solidFill>
                  <a:srgbClr val="26292B"/>
                </a:solidFill>
                <a:latin typeface="roboto" panose="02000000000000000000" pitchFamily="2" charset="0"/>
              </a:rPr>
              <a:t>Dishner</a:t>
            </a:r>
            <a:endParaRPr lang="en-US" sz="3200" dirty="0">
              <a:solidFill>
                <a:srgbClr val="26292B"/>
              </a:solidFill>
              <a:latin typeface="roboto" panose="02000000000000000000" pitchFamily="2" charset="0"/>
            </a:endParaRPr>
          </a:p>
          <a:p>
            <a:r>
              <a:rPr lang="en-US" sz="3200" dirty="0">
                <a:solidFill>
                  <a:srgbClr val="26292B"/>
                </a:solidFill>
                <a:latin typeface="roboto" panose="02000000000000000000" pitchFamily="2" charset="0"/>
              </a:rPr>
              <a:t>Steve Ellis</a:t>
            </a:r>
          </a:p>
          <a:p>
            <a:r>
              <a:rPr lang="en-US" sz="3200" dirty="0">
                <a:solidFill>
                  <a:srgbClr val="26292B"/>
                </a:solidFill>
                <a:latin typeface="roboto" panose="02000000000000000000" pitchFamily="2" charset="0"/>
              </a:rPr>
              <a:t>Joy Fulkerson</a:t>
            </a:r>
          </a:p>
          <a:p>
            <a:r>
              <a:rPr lang="en-US" sz="3200" dirty="0">
                <a:solidFill>
                  <a:srgbClr val="26292B"/>
                </a:solidFill>
                <a:latin typeface="roboto" panose="02000000000000000000" pitchFamily="2" charset="0"/>
              </a:rPr>
              <a:t>Ronnie Gross</a:t>
            </a:r>
          </a:p>
          <a:p>
            <a:r>
              <a:rPr lang="en-US" sz="3200" dirty="0">
                <a:solidFill>
                  <a:srgbClr val="26292B"/>
                </a:solidFill>
                <a:latin typeface="roboto" panose="02000000000000000000" pitchFamily="2" charset="0"/>
              </a:rPr>
              <a:t>Lisa Haddad</a:t>
            </a:r>
          </a:p>
          <a:p>
            <a:r>
              <a:rPr lang="en-US" sz="3200" dirty="0">
                <a:solidFill>
                  <a:srgbClr val="26292B"/>
                </a:solidFill>
                <a:latin typeface="roboto" panose="02000000000000000000" pitchFamily="2" charset="0"/>
              </a:rPr>
              <a:t>Dana Harrison</a:t>
            </a:r>
          </a:p>
          <a:p>
            <a:r>
              <a:rPr lang="en-US" sz="3200" dirty="0">
                <a:solidFill>
                  <a:srgbClr val="26292B"/>
                </a:solidFill>
                <a:latin typeface="roboto" panose="02000000000000000000" pitchFamily="2" charset="0"/>
              </a:rPr>
              <a:t>TJ Jones</a:t>
            </a:r>
          </a:p>
          <a:p>
            <a:endParaRPr lang="en-US" sz="3200" dirty="0">
              <a:solidFill>
                <a:srgbClr val="26292B"/>
              </a:solidFill>
              <a:latin typeface="roboto" panose="02000000000000000000" pitchFamily="2" charset="0"/>
            </a:endParaRPr>
          </a:p>
          <a:p>
            <a:endParaRPr lang="en-US" sz="3200" dirty="0">
              <a:solidFill>
                <a:srgbClr val="26292B"/>
              </a:solidFill>
              <a:latin typeface="roboto" panose="02000000000000000000" pitchFamily="2" charset="0"/>
            </a:endParaRP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6096000" y="1798800"/>
            <a:ext cx="5017576" cy="4841486"/>
          </a:xfrm>
        </p:spPr>
        <p:txBody>
          <a:bodyPr>
            <a:normAutofit fontScale="77500" lnSpcReduction="20000"/>
          </a:bodyPr>
          <a:lstStyle/>
          <a:p>
            <a:r>
              <a:rPr lang="en-US" sz="3200" dirty="0">
                <a:solidFill>
                  <a:srgbClr val="26292B"/>
                </a:solidFill>
                <a:latin typeface="roboto" panose="02000000000000000000" pitchFamily="2" charset="0"/>
              </a:rPr>
              <a:t>Jill LeRoy-Frazier</a:t>
            </a:r>
          </a:p>
          <a:p>
            <a:r>
              <a:rPr lang="en-US" sz="3200" dirty="0">
                <a:solidFill>
                  <a:srgbClr val="26292B"/>
                </a:solidFill>
                <a:latin typeface="roboto" panose="02000000000000000000" pitchFamily="2" charset="0"/>
              </a:rPr>
              <a:t>David Linville</a:t>
            </a:r>
          </a:p>
          <a:p>
            <a:r>
              <a:rPr lang="en-US" sz="3200" dirty="0">
                <a:solidFill>
                  <a:srgbClr val="26292B"/>
                </a:solidFill>
                <a:latin typeface="roboto" panose="02000000000000000000" pitchFamily="2" charset="0"/>
              </a:rPr>
              <a:t>Amal Khoury</a:t>
            </a:r>
          </a:p>
          <a:p>
            <a:r>
              <a:rPr lang="en-US" sz="3200" dirty="0">
                <a:solidFill>
                  <a:srgbClr val="26292B"/>
                </a:solidFill>
                <a:latin typeface="roboto" panose="02000000000000000000" pitchFamily="2" charset="0"/>
              </a:rPr>
              <a:t>Stephen Marshall</a:t>
            </a:r>
          </a:p>
          <a:p>
            <a:r>
              <a:rPr lang="en-US" sz="3200" dirty="0">
                <a:solidFill>
                  <a:srgbClr val="26292B"/>
                </a:solidFill>
                <a:latin typeface="roboto" panose="02000000000000000000" pitchFamily="2" charset="0"/>
              </a:rPr>
              <a:t>Arpita Nandi</a:t>
            </a:r>
          </a:p>
          <a:p>
            <a:r>
              <a:rPr lang="en-US" sz="3200" dirty="0">
                <a:solidFill>
                  <a:srgbClr val="26292B"/>
                </a:solidFill>
                <a:latin typeface="roboto" panose="02000000000000000000" pitchFamily="2" charset="0"/>
              </a:rPr>
              <a:t>Ron Roach</a:t>
            </a:r>
          </a:p>
          <a:p>
            <a:r>
              <a:rPr lang="en-US" sz="3200" dirty="0">
                <a:solidFill>
                  <a:srgbClr val="26292B"/>
                </a:solidFill>
                <a:latin typeface="roboto" panose="02000000000000000000" pitchFamily="2" charset="0"/>
              </a:rPr>
              <a:t>Megan Roberts</a:t>
            </a:r>
          </a:p>
          <a:p>
            <a:r>
              <a:rPr lang="en-US" sz="3200" dirty="0">
                <a:solidFill>
                  <a:srgbClr val="26292B"/>
                </a:solidFill>
                <a:latin typeface="roboto" panose="02000000000000000000" pitchFamily="2" charset="0"/>
              </a:rPr>
              <a:t>Dawn Rowe</a:t>
            </a:r>
          </a:p>
          <a:p>
            <a:r>
              <a:rPr lang="en-US" sz="3200" dirty="0">
                <a:solidFill>
                  <a:srgbClr val="26292B"/>
                </a:solidFill>
                <a:latin typeface="roboto" panose="02000000000000000000" pitchFamily="2" charset="0"/>
              </a:rPr>
              <a:t>Jeff Snodgrass</a:t>
            </a:r>
          </a:p>
          <a:p>
            <a:r>
              <a:rPr lang="en-US" sz="3200" dirty="0">
                <a:solidFill>
                  <a:srgbClr val="26292B"/>
                </a:solidFill>
                <a:latin typeface="roboto" panose="02000000000000000000" pitchFamily="2" charset="0"/>
              </a:rPr>
              <a:t>Alan Stevens</a:t>
            </a:r>
          </a:p>
          <a:p>
            <a:r>
              <a:rPr lang="en-US" sz="3200" dirty="0">
                <a:solidFill>
                  <a:srgbClr val="26292B"/>
                </a:solidFill>
                <a:latin typeface="roboto" panose="02000000000000000000" pitchFamily="2" charset="0"/>
              </a:rPr>
              <a:t>Ester </a:t>
            </a:r>
            <a:r>
              <a:rPr lang="en-US" sz="3200" dirty="0" err="1">
                <a:solidFill>
                  <a:srgbClr val="26292B"/>
                </a:solidFill>
                <a:latin typeface="roboto" panose="02000000000000000000" pitchFamily="2" charset="0"/>
              </a:rPr>
              <a:t>Verhovsek</a:t>
            </a:r>
            <a:endParaRPr lang="en-US" sz="3200" dirty="0">
              <a:solidFill>
                <a:srgbClr val="26292B"/>
              </a:solidFill>
              <a:latin typeface="roboto" panose="02000000000000000000" pitchFamily="2" charset="0"/>
            </a:endParaRPr>
          </a:p>
          <a:p>
            <a:r>
              <a:rPr lang="en-US" sz="3200" dirty="0">
                <a:solidFill>
                  <a:srgbClr val="26292B"/>
                </a:solidFill>
                <a:latin typeface="roboto" panose="02000000000000000000" pitchFamily="2" charset="0"/>
              </a:rPr>
              <a:t>Trent White</a:t>
            </a:r>
            <a:endParaRPr lang="en-US" sz="3200" b="0" i="0" dirty="0">
              <a:solidFill>
                <a:srgbClr val="26292B"/>
              </a:solidFill>
              <a:effectLst/>
              <a:latin typeface="roboto" panose="02000000000000000000" pitchFamily="2" charset="0"/>
            </a:endParaRPr>
          </a:p>
        </p:txBody>
      </p:sp>
    </p:spTree>
    <p:extLst>
      <p:ext uri="{BB962C8B-B14F-4D97-AF65-F5344CB8AC3E}">
        <p14:creationId xmlns:p14="http://schemas.microsoft.com/office/powerpoint/2010/main" val="119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9454-29E6-C3EC-655E-9EB9DAF159CC}"/>
              </a:ext>
            </a:extLst>
          </p:cNvPr>
          <p:cNvSpPr>
            <a:spLocks noGrp="1"/>
          </p:cNvSpPr>
          <p:nvPr>
            <p:ph type="ctrTitle"/>
          </p:nvPr>
        </p:nvSpPr>
        <p:spPr/>
        <p:txBody>
          <a:bodyPr>
            <a:normAutofit/>
          </a:bodyPr>
          <a:lstStyle/>
          <a:p>
            <a:r>
              <a:rPr lang="en-US" dirty="0"/>
              <a:t>Draft Model A</a:t>
            </a:r>
          </a:p>
        </p:txBody>
      </p:sp>
      <p:sp>
        <p:nvSpPr>
          <p:cNvPr id="5" name="Content Placeholder 4">
            <a:extLst>
              <a:ext uri="{FF2B5EF4-FFF2-40B4-BE49-F238E27FC236}">
                <a16:creationId xmlns:a16="http://schemas.microsoft.com/office/drawing/2014/main" id="{277AD954-1499-0391-AC50-A38D3F147E5C}"/>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319135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41880" y="0"/>
            <a:ext cx="11005457" cy="1094920"/>
          </a:xfrm>
        </p:spPr>
        <p:txBody>
          <a:bodyPr>
            <a:normAutofit/>
          </a:bodyPr>
          <a:lstStyle/>
          <a:p>
            <a:r>
              <a:rPr lang="en-US" dirty="0">
                <a:latin typeface="Calibri" panose="020F0502020204030204" pitchFamily="34" charset="0"/>
                <a:cs typeface="Calibri" panose="020F0502020204030204" pitchFamily="34" charset="0"/>
              </a:rPr>
              <a:t>Draft Model A</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52896" y="861646"/>
            <a:ext cx="11005457" cy="5144181"/>
          </a:xfrm>
        </p:spPr>
        <p:txBody>
          <a:bodyPr numCol="2" spcCol="457200">
            <a:normAutofit lnSpcReduction="10000"/>
          </a:bodyPr>
          <a:lstStyle/>
          <a:p>
            <a:pPr marL="0" indent="0">
              <a:lnSpc>
                <a:spcPct val="120000"/>
              </a:lnSpc>
              <a:buNone/>
            </a:pPr>
            <a:r>
              <a:rPr lang="en-US" sz="2400" b="1" u="sng" dirty="0"/>
              <a:t>Clemmer College of Education</a:t>
            </a:r>
          </a:p>
          <a:p>
            <a:pPr>
              <a:lnSpc>
                <a:spcPct val="120000"/>
              </a:lnSpc>
            </a:pPr>
            <a:r>
              <a:rPr lang="en-US" sz="1900" dirty="0"/>
              <a:t>Curriculum and Instruction</a:t>
            </a:r>
          </a:p>
          <a:p>
            <a:pPr>
              <a:lnSpc>
                <a:spcPct val="120000"/>
              </a:lnSpc>
              <a:spcBef>
                <a:spcPts val="0"/>
              </a:spcBef>
            </a:pPr>
            <a:r>
              <a:rPr lang="en-US" sz="1900" dirty="0"/>
              <a:t>Early Childhood Education</a:t>
            </a:r>
          </a:p>
          <a:p>
            <a:pPr>
              <a:lnSpc>
                <a:spcPct val="120000"/>
              </a:lnSpc>
              <a:spcBef>
                <a:spcPts val="0"/>
              </a:spcBef>
            </a:pPr>
            <a:r>
              <a:rPr lang="en-US" sz="1900" dirty="0"/>
              <a:t>Educational Foundations and Special</a:t>
            </a:r>
          </a:p>
          <a:p>
            <a:pPr>
              <a:lnSpc>
                <a:spcPct val="120000"/>
              </a:lnSpc>
              <a:spcBef>
                <a:spcPts val="0"/>
              </a:spcBef>
            </a:pPr>
            <a:r>
              <a:rPr lang="en-US" sz="1900" dirty="0"/>
              <a:t>Education</a:t>
            </a:r>
          </a:p>
          <a:p>
            <a:pPr>
              <a:lnSpc>
                <a:spcPct val="120000"/>
              </a:lnSpc>
              <a:spcBef>
                <a:spcPts val="0"/>
              </a:spcBef>
            </a:pPr>
            <a:r>
              <a:rPr lang="en-US" sz="1900" dirty="0"/>
              <a:t>Educational Leadership and Policy Analysis</a:t>
            </a:r>
          </a:p>
          <a:p>
            <a:pPr>
              <a:lnSpc>
                <a:spcPct val="120000"/>
              </a:lnSpc>
              <a:spcBef>
                <a:spcPts val="0"/>
              </a:spcBef>
            </a:pPr>
            <a:r>
              <a:rPr lang="en-US" sz="1900" dirty="0"/>
              <a:t>University School</a:t>
            </a:r>
          </a:p>
          <a:p>
            <a:pPr marL="0" indent="0">
              <a:lnSpc>
                <a:spcPct val="120000"/>
              </a:lnSpc>
              <a:spcBef>
                <a:spcPts val="0"/>
              </a:spcBef>
              <a:buNone/>
            </a:pPr>
            <a:endParaRPr lang="en-US" sz="1800" b="1" u="sng" dirty="0"/>
          </a:p>
          <a:p>
            <a:pPr marL="0" indent="0">
              <a:lnSpc>
                <a:spcPct val="120000"/>
              </a:lnSpc>
              <a:spcBef>
                <a:spcPts val="0"/>
              </a:spcBef>
              <a:buNone/>
            </a:pPr>
            <a:endParaRPr lang="en-US" sz="1800" b="1" u="sng" dirty="0"/>
          </a:p>
          <a:p>
            <a:pPr marL="0" indent="0">
              <a:lnSpc>
                <a:spcPct val="120000"/>
              </a:lnSpc>
              <a:spcBef>
                <a:spcPts val="0"/>
              </a:spcBef>
              <a:buNone/>
            </a:pPr>
            <a:endParaRPr lang="en-US" sz="1800" b="1" u="sng" dirty="0"/>
          </a:p>
          <a:p>
            <a:pPr marL="0" indent="0">
              <a:lnSpc>
                <a:spcPct val="120000"/>
              </a:lnSpc>
              <a:spcBef>
                <a:spcPts val="0"/>
              </a:spcBef>
              <a:buNone/>
            </a:pPr>
            <a:endParaRPr lang="en-US" sz="1800" b="1" u="sng" dirty="0"/>
          </a:p>
          <a:p>
            <a:pPr marL="0" indent="0">
              <a:lnSpc>
                <a:spcPct val="120000"/>
              </a:lnSpc>
              <a:spcBef>
                <a:spcPts val="0"/>
              </a:spcBef>
              <a:buNone/>
            </a:pPr>
            <a:endParaRPr lang="en-US" sz="1800" b="1" u="sng" dirty="0"/>
          </a:p>
          <a:p>
            <a:pPr marL="0" indent="0">
              <a:lnSpc>
                <a:spcPct val="120000"/>
              </a:lnSpc>
              <a:spcBef>
                <a:spcPts val="0"/>
              </a:spcBef>
              <a:buNone/>
            </a:pPr>
            <a:endParaRPr lang="en-US" sz="1800" b="1" u="sng" dirty="0"/>
          </a:p>
          <a:p>
            <a:pPr marL="0" indent="0">
              <a:lnSpc>
                <a:spcPct val="120000"/>
              </a:lnSpc>
              <a:spcBef>
                <a:spcPts val="0"/>
              </a:spcBef>
              <a:buNone/>
            </a:pPr>
            <a:endParaRPr lang="en-US" sz="1800" b="1" u="sng" dirty="0"/>
          </a:p>
          <a:p>
            <a:pPr marL="0" indent="0">
              <a:lnSpc>
                <a:spcPct val="120000"/>
              </a:lnSpc>
              <a:spcBef>
                <a:spcPts val="0"/>
              </a:spcBef>
              <a:buNone/>
            </a:pPr>
            <a:endParaRPr lang="en-US" sz="1800" b="1" u="sng" dirty="0"/>
          </a:p>
          <a:p>
            <a:pPr marL="0" indent="0">
              <a:lnSpc>
                <a:spcPct val="120000"/>
              </a:lnSpc>
              <a:spcAft>
                <a:spcPts val="1800"/>
              </a:spcAft>
              <a:buNone/>
            </a:pPr>
            <a:r>
              <a:rPr lang="en-US" sz="2400" b="1" u="sng" dirty="0"/>
              <a:t>College of Arts and Sciences</a:t>
            </a:r>
            <a:br>
              <a:rPr lang="en-US" sz="1800" dirty="0"/>
            </a:br>
            <a:r>
              <a:rPr lang="en-US" sz="1800" b="1" dirty="0"/>
              <a:t>Mary B. Martin School of the Arts</a:t>
            </a:r>
          </a:p>
          <a:p>
            <a:pPr>
              <a:lnSpc>
                <a:spcPct val="110000"/>
              </a:lnSpc>
              <a:spcBef>
                <a:spcPts val="0"/>
              </a:spcBef>
            </a:pPr>
            <a:r>
              <a:rPr lang="en-US" sz="1900" dirty="0"/>
              <a:t>Art and Design</a:t>
            </a:r>
          </a:p>
          <a:p>
            <a:pPr>
              <a:lnSpc>
                <a:spcPct val="110000"/>
              </a:lnSpc>
              <a:spcBef>
                <a:spcPts val="0"/>
              </a:spcBef>
            </a:pPr>
            <a:r>
              <a:rPr lang="en-US" sz="1900" dirty="0"/>
              <a:t>Music</a:t>
            </a:r>
          </a:p>
          <a:p>
            <a:pPr>
              <a:lnSpc>
                <a:spcPct val="110000"/>
              </a:lnSpc>
              <a:spcBef>
                <a:spcPts val="0"/>
              </a:spcBef>
            </a:pPr>
            <a:r>
              <a:rPr lang="en-US" sz="1900" dirty="0"/>
              <a:t>Theatre and Dance</a:t>
            </a:r>
          </a:p>
          <a:p>
            <a:pPr marL="0" indent="0">
              <a:lnSpc>
                <a:spcPct val="120000"/>
              </a:lnSpc>
              <a:buNone/>
            </a:pPr>
            <a:r>
              <a:rPr lang="en-US" sz="1900" b="1" dirty="0"/>
              <a:t>School of Science and Engineering</a:t>
            </a:r>
          </a:p>
          <a:p>
            <a:pPr>
              <a:lnSpc>
                <a:spcPct val="110000"/>
              </a:lnSpc>
            </a:pPr>
            <a:r>
              <a:rPr lang="en-US" sz="1900" dirty="0"/>
              <a:t>Biological Sciences</a:t>
            </a:r>
          </a:p>
          <a:p>
            <a:pPr>
              <a:lnSpc>
                <a:spcPct val="120000"/>
              </a:lnSpc>
              <a:spcBef>
                <a:spcPts val="0"/>
              </a:spcBef>
            </a:pPr>
            <a:r>
              <a:rPr lang="en-US" sz="1900" dirty="0"/>
              <a:t>Chemistry (Brewing and Distillation Studies)</a:t>
            </a:r>
          </a:p>
          <a:p>
            <a:pPr>
              <a:lnSpc>
                <a:spcPct val="120000"/>
              </a:lnSpc>
              <a:spcBef>
                <a:spcPts val="0"/>
              </a:spcBef>
            </a:pPr>
            <a:r>
              <a:rPr lang="en-US" sz="1900" dirty="0"/>
              <a:t>Engineering, </a:t>
            </a:r>
            <a:r>
              <a:rPr lang="en-US" sz="1900" dirty="0" err="1"/>
              <a:t>Eng</a:t>
            </a:r>
            <a:r>
              <a:rPr lang="en-US" sz="1900" dirty="0"/>
              <a:t> Tech, Int Arch and</a:t>
            </a:r>
          </a:p>
          <a:p>
            <a:pPr>
              <a:lnSpc>
                <a:spcPct val="120000"/>
              </a:lnSpc>
              <a:spcBef>
                <a:spcPts val="0"/>
              </a:spcBef>
            </a:pPr>
            <a:r>
              <a:rPr lang="en-US" sz="1900" dirty="0"/>
              <a:t>Surveying</a:t>
            </a:r>
          </a:p>
          <a:p>
            <a:pPr>
              <a:lnSpc>
                <a:spcPct val="120000"/>
              </a:lnSpc>
              <a:spcBef>
                <a:spcPts val="0"/>
              </a:spcBef>
            </a:pPr>
            <a:r>
              <a:rPr lang="en-US" sz="1900" dirty="0"/>
              <a:t>Geosciences</a:t>
            </a:r>
          </a:p>
          <a:p>
            <a:pPr>
              <a:lnSpc>
                <a:spcPct val="120000"/>
              </a:lnSpc>
              <a:spcBef>
                <a:spcPts val="0"/>
              </a:spcBef>
            </a:pPr>
            <a:r>
              <a:rPr lang="en-US" sz="1900" dirty="0"/>
              <a:t>Math and Statistics</a:t>
            </a:r>
          </a:p>
          <a:p>
            <a:pPr>
              <a:lnSpc>
                <a:spcPct val="120000"/>
              </a:lnSpc>
              <a:spcBef>
                <a:spcPts val="0"/>
              </a:spcBef>
            </a:pPr>
            <a:r>
              <a:rPr lang="en-US" sz="1900" dirty="0"/>
              <a:t>Physics and Astronomy</a:t>
            </a:r>
            <a:br>
              <a:rPr lang="en-US" sz="1800" dirty="0"/>
            </a:br>
            <a:endParaRPr lang="en-US" sz="1800" dirty="0"/>
          </a:p>
        </p:txBody>
      </p:sp>
    </p:spTree>
    <p:extLst>
      <p:ext uri="{BB962C8B-B14F-4D97-AF65-F5344CB8AC3E}">
        <p14:creationId xmlns:p14="http://schemas.microsoft.com/office/powerpoint/2010/main" val="14626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06712" y="0"/>
            <a:ext cx="11005457" cy="1094920"/>
          </a:xfrm>
        </p:spPr>
        <p:txBody>
          <a:bodyPr>
            <a:normAutofit/>
          </a:bodyPr>
          <a:lstStyle/>
          <a:p>
            <a:r>
              <a:rPr lang="en-US" dirty="0">
                <a:latin typeface="Calibri" panose="020F0502020204030204" pitchFamily="34" charset="0"/>
                <a:cs typeface="Calibri" panose="020F0502020204030204" pitchFamily="34" charset="0"/>
              </a:rPr>
              <a:t>Draft Model A</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93271" y="879231"/>
            <a:ext cx="11005457" cy="5126596"/>
          </a:xfrm>
        </p:spPr>
        <p:txBody>
          <a:bodyPr numCol="2" spcCol="457200">
            <a:normAutofit lnSpcReduction="10000"/>
          </a:bodyPr>
          <a:lstStyle/>
          <a:p>
            <a:pPr marL="0" indent="0">
              <a:lnSpc>
                <a:spcPct val="110000"/>
              </a:lnSpc>
              <a:buNone/>
            </a:pPr>
            <a:r>
              <a:rPr lang="en-US" sz="2400" b="1" u="sng" dirty="0"/>
              <a:t>College of Arts and Sciences (cont.)</a:t>
            </a:r>
          </a:p>
          <a:p>
            <a:pPr marL="0" indent="0">
              <a:lnSpc>
                <a:spcPct val="150000"/>
              </a:lnSpc>
              <a:spcBef>
                <a:spcPts val="0"/>
              </a:spcBef>
              <a:buNone/>
            </a:pPr>
            <a:r>
              <a:rPr lang="en-US" sz="2000" b="1" dirty="0"/>
              <a:t>School of Communication, Culture and Society</a:t>
            </a:r>
          </a:p>
          <a:p>
            <a:pPr>
              <a:lnSpc>
                <a:spcPct val="110000"/>
              </a:lnSpc>
            </a:pPr>
            <a:r>
              <a:rPr lang="en-US" sz="2000" dirty="0"/>
              <a:t>Appalachian Studies</a:t>
            </a:r>
          </a:p>
          <a:p>
            <a:pPr>
              <a:lnSpc>
                <a:spcPct val="110000"/>
              </a:lnSpc>
              <a:spcBef>
                <a:spcPts val="0"/>
              </a:spcBef>
            </a:pPr>
            <a:r>
              <a:rPr lang="en-US" sz="2000" dirty="0"/>
              <a:t>Black American Studies</a:t>
            </a:r>
          </a:p>
          <a:p>
            <a:pPr>
              <a:lnSpc>
                <a:spcPct val="110000"/>
              </a:lnSpc>
              <a:spcBef>
                <a:spcPts val="0"/>
              </a:spcBef>
            </a:pPr>
            <a:r>
              <a:rPr lang="en-US" sz="2000" dirty="0"/>
              <a:t>Communication Studies and Storytelling</a:t>
            </a:r>
          </a:p>
          <a:p>
            <a:pPr>
              <a:lnSpc>
                <a:spcPct val="110000"/>
              </a:lnSpc>
              <a:spcBef>
                <a:spcPts val="0"/>
              </a:spcBef>
            </a:pPr>
            <a:r>
              <a:rPr lang="en-US" sz="2000" dirty="0"/>
              <a:t>Criminology and Criminal Justice</a:t>
            </a:r>
          </a:p>
          <a:p>
            <a:pPr>
              <a:lnSpc>
                <a:spcPct val="110000"/>
              </a:lnSpc>
              <a:spcBef>
                <a:spcPts val="0"/>
              </a:spcBef>
            </a:pPr>
            <a:r>
              <a:rPr lang="en-US" sz="2000" dirty="0"/>
              <a:t>History</a:t>
            </a:r>
          </a:p>
          <a:p>
            <a:pPr>
              <a:lnSpc>
                <a:spcPct val="110000"/>
              </a:lnSpc>
              <a:spcBef>
                <a:spcPts val="0"/>
              </a:spcBef>
            </a:pPr>
            <a:r>
              <a:rPr lang="en-US" sz="2000" dirty="0"/>
              <a:t>Literature and Language</a:t>
            </a:r>
          </a:p>
          <a:p>
            <a:pPr>
              <a:lnSpc>
                <a:spcPct val="110000"/>
              </a:lnSpc>
              <a:spcBef>
                <a:spcPts val="0"/>
              </a:spcBef>
            </a:pPr>
            <a:r>
              <a:rPr lang="en-US" sz="2000" dirty="0"/>
              <a:t>Philosophy and Humanities</a:t>
            </a:r>
          </a:p>
          <a:p>
            <a:pPr>
              <a:lnSpc>
                <a:spcPct val="110000"/>
              </a:lnSpc>
              <a:spcBef>
                <a:spcPts val="0"/>
              </a:spcBef>
            </a:pPr>
            <a:r>
              <a:rPr lang="en-US" sz="2000" dirty="0"/>
              <a:t>Political Science, Int </a:t>
            </a:r>
            <a:r>
              <a:rPr lang="en-US" sz="2000" dirty="0" err="1"/>
              <a:t>Aff</a:t>
            </a:r>
            <a:r>
              <a:rPr lang="en-US" sz="2000" dirty="0"/>
              <a:t> and Pub Adm</a:t>
            </a:r>
          </a:p>
          <a:p>
            <a:pPr>
              <a:lnSpc>
                <a:spcPct val="110000"/>
              </a:lnSpc>
              <a:spcBef>
                <a:spcPts val="0"/>
              </a:spcBef>
            </a:pPr>
            <a:r>
              <a:rPr lang="en-US" sz="2000" dirty="0"/>
              <a:t>Sociology and Anthropology</a:t>
            </a:r>
          </a:p>
          <a:p>
            <a:pPr>
              <a:lnSpc>
                <a:spcPct val="110000"/>
              </a:lnSpc>
              <a:spcBef>
                <a:spcPts val="0"/>
              </a:spcBef>
            </a:pPr>
            <a:r>
              <a:rPr lang="en-US" sz="2000" dirty="0"/>
              <a:t>Women’s, Gender and Sexuality Studies</a:t>
            </a:r>
          </a:p>
          <a:p>
            <a:pPr marL="0" indent="0">
              <a:lnSpc>
                <a:spcPct val="150000"/>
              </a:lnSpc>
              <a:buNone/>
            </a:pPr>
            <a:r>
              <a:rPr lang="en-US" sz="2400" b="1" u="sng" dirty="0"/>
              <a:t>College of Business and Computing</a:t>
            </a:r>
          </a:p>
          <a:p>
            <a:pPr>
              <a:lnSpc>
                <a:spcPct val="100000"/>
              </a:lnSpc>
            </a:pPr>
            <a:r>
              <a:rPr lang="en-US" sz="2000" dirty="0"/>
              <a:t>Accountancy</a:t>
            </a:r>
          </a:p>
          <a:p>
            <a:pPr>
              <a:lnSpc>
                <a:spcPct val="120000"/>
              </a:lnSpc>
              <a:spcBef>
                <a:spcPts val="0"/>
              </a:spcBef>
            </a:pPr>
            <a:r>
              <a:rPr lang="en-US" sz="2000" dirty="0"/>
              <a:t>Computing</a:t>
            </a:r>
          </a:p>
          <a:p>
            <a:pPr>
              <a:lnSpc>
                <a:spcPct val="120000"/>
              </a:lnSpc>
              <a:spcBef>
                <a:spcPts val="0"/>
              </a:spcBef>
            </a:pPr>
            <a:r>
              <a:rPr lang="en-US" sz="2000" dirty="0"/>
              <a:t>Digital Media </a:t>
            </a:r>
          </a:p>
          <a:p>
            <a:pPr>
              <a:lnSpc>
                <a:spcPct val="120000"/>
              </a:lnSpc>
              <a:spcBef>
                <a:spcPts val="0"/>
              </a:spcBef>
            </a:pPr>
            <a:r>
              <a:rPr lang="en-US" sz="2000" dirty="0"/>
              <a:t>Economics and Finance</a:t>
            </a:r>
          </a:p>
          <a:p>
            <a:pPr>
              <a:lnSpc>
                <a:spcPct val="120000"/>
              </a:lnSpc>
              <a:spcBef>
                <a:spcPts val="0"/>
              </a:spcBef>
            </a:pPr>
            <a:r>
              <a:rPr lang="en-US" sz="2000" dirty="0"/>
              <a:t>Global Sport Leadership</a:t>
            </a:r>
          </a:p>
          <a:p>
            <a:pPr>
              <a:lnSpc>
                <a:spcPct val="120000"/>
              </a:lnSpc>
              <a:spcBef>
                <a:spcPts val="0"/>
              </a:spcBef>
            </a:pPr>
            <a:r>
              <a:rPr lang="en-US" sz="2000" dirty="0"/>
              <a:t>Management, Marketing, and Supply Chain</a:t>
            </a:r>
          </a:p>
          <a:p>
            <a:pPr>
              <a:lnSpc>
                <a:spcPct val="120000"/>
              </a:lnSpc>
              <a:spcBef>
                <a:spcPts val="0"/>
              </a:spcBef>
            </a:pPr>
            <a:r>
              <a:rPr lang="en-US" sz="2000" dirty="0"/>
              <a:t>Media and Communication</a:t>
            </a:r>
          </a:p>
          <a:p>
            <a:pPr>
              <a:lnSpc>
                <a:spcPct val="120000"/>
              </a:lnSpc>
              <a:spcBef>
                <a:spcPts val="0"/>
              </a:spcBef>
            </a:pPr>
            <a:r>
              <a:rPr lang="en-US" sz="2000" dirty="0"/>
              <a:t>Sport and Recreation Management</a:t>
            </a:r>
          </a:p>
          <a:p>
            <a:pPr marL="0" indent="0">
              <a:lnSpc>
                <a:spcPct val="150000"/>
              </a:lnSpc>
              <a:buNone/>
            </a:pPr>
            <a:endParaRPr lang="en-US" sz="2000" b="1" u="sng" dirty="0"/>
          </a:p>
        </p:txBody>
      </p:sp>
    </p:spTree>
    <p:extLst>
      <p:ext uri="{BB962C8B-B14F-4D97-AF65-F5344CB8AC3E}">
        <p14:creationId xmlns:p14="http://schemas.microsoft.com/office/powerpoint/2010/main" val="3501032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24297" y="0"/>
            <a:ext cx="11005457" cy="1094920"/>
          </a:xfrm>
        </p:spPr>
        <p:txBody>
          <a:bodyPr>
            <a:normAutofit/>
          </a:bodyPr>
          <a:lstStyle/>
          <a:p>
            <a:r>
              <a:rPr lang="en-US" dirty="0">
                <a:latin typeface="Calibri" panose="020F0502020204030204" pitchFamily="34" charset="0"/>
                <a:cs typeface="Calibri" panose="020F0502020204030204" pitchFamily="34" charset="0"/>
              </a:rPr>
              <a:t>Draft Model A</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93271" y="1094920"/>
            <a:ext cx="11005457" cy="4910907"/>
          </a:xfrm>
        </p:spPr>
        <p:txBody>
          <a:bodyPr numCol="2">
            <a:normAutofit/>
          </a:bodyPr>
          <a:lstStyle/>
          <a:p>
            <a:pPr marL="0" indent="0">
              <a:lnSpc>
                <a:spcPct val="110000"/>
              </a:lnSpc>
              <a:buNone/>
            </a:pPr>
            <a:r>
              <a:rPr lang="en-US" sz="2400" b="1" u="sng" dirty="0"/>
              <a:t>College of Health and Human Sciences </a:t>
            </a:r>
          </a:p>
          <a:p>
            <a:pPr marL="0" indent="0">
              <a:lnSpc>
                <a:spcPct val="200000"/>
              </a:lnSpc>
              <a:buNone/>
            </a:pPr>
            <a:r>
              <a:rPr lang="en-US" sz="2000" b="1" dirty="0"/>
              <a:t>Gatton College of Pharmacy</a:t>
            </a:r>
            <a:r>
              <a:rPr lang="en-US" sz="2000" dirty="0"/>
              <a:t> </a:t>
            </a:r>
            <a:br>
              <a:rPr lang="en-US" sz="2000" b="1" dirty="0"/>
            </a:br>
            <a:r>
              <a:rPr lang="en-US" sz="2000" b="1" dirty="0"/>
              <a:t>School of Nursing</a:t>
            </a:r>
            <a:r>
              <a:rPr lang="en-US" sz="2000" dirty="0"/>
              <a:t> </a:t>
            </a:r>
            <a:br>
              <a:rPr lang="en-US" sz="2000" dirty="0"/>
            </a:br>
            <a:r>
              <a:rPr lang="en-US" sz="2000" b="1" dirty="0"/>
              <a:t>School of Health and Human Sciences</a:t>
            </a:r>
          </a:p>
          <a:p>
            <a:pPr>
              <a:lnSpc>
                <a:spcPct val="100000"/>
              </a:lnSpc>
            </a:pPr>
            <a:r>
              <a:rPr lang="en-US" sz="2000" dirty="0"/>
              <a:t>Allied Health</a:t>
            </a:r>
          </a:p>
          <a:p>
            <a:pPr>
              <a:lnSpc>
                <a:spcPct val="100000"/>
              </a:lnSpc>
              <a:spcBef>
                <a:spcPts val="0"/>
              </a:spcBef>
            </a:pPr>
            <a:r>
              <a:rPr lang="en-US" sz="2000" dirty="0"/>
              <a:t>Audiology and Speech-Language Pathology</a:t>
            </a:r>
          </a:p>
          <a:p>
            <a:pPr>
              <a:lnSpc>
                <a:spcPct val="100000"/>
              </a:lnSpc>
              <a:spcBef>
                <a:spcPts val="0"/>
              </a:spcBef>
            </a:pPr>
            <a:r>
              <a:rPr lang="en-US" sz="2000" dirty="0"/>
              <a:t>Counseling and Human Services</a:t>
            </a:r>
          </a:p>
          <a:p>
            <a:pPr>
              <a:lnSpc>
                <a:spcPct val="100000"/>
              </a:lnSpc>
              <a:spcBef>
                <a:spcPts val="0"/>
              </a:spcBef>
            </a:pPr>
            <a:r>
              <a:rPr lang="en-US" sz="2000" dirty="0"/>
              <a:t>Kinesiology</a:t>
            </a:r>
          </a:p>
          <a:p>
            <a:pPr>
              <a:lnSpc>
                <a:spcPct val="100000"/>
              </a:lnSpc>
              <a:spcBef>
                <a:spcPts val="0"/>
              </a:spcBef>
            </a:pPr>
            <a:r>
              <a:rPr lang="en-US" sz="2000" dirty="0"/>
              <a:t>Psychology</a:t>
            </a:r>
          </a:p>
          <a:p>
            <a:pPr>
              <a:lnSpc>
                <a:spcPct val="100000"/>
              </a:lnSpc>
              <a:spcBef>
                <a:spcPts val="0"/>
              </a:spcBef>
            </a:pPr>
            <a:r>
              <a:rPr lang="en-US" sz="2000" dirty="0"/>
              <a:t>Rehabilitative Sciences</a:t>
            </a:r>
          </a:p>
          <a:p>
            <a:pPr>
              <a:lnSpc>
                <a:spcPct val="100000"/>
              </a:lnSpc>
              <a:spcBef>
                <a:spcPts val="0"/>
              </a:spcBef>
            </a:pPr>
            <a:r>
              <a:rPr lang="en-US" sz="2000" dirty="0"/>
              <a:t>Social Work</a:t>
            </a:r>
          </a:p>
          <a:p>
            <a:pPr>
              <a:lnSpc>
                <a:spcPct val="100000"/>
              </a:lnSpc>
              <a:spcBef>
                <a:spcPts val="0"/>
              </a:spcBef>
            </a:pPr>
            <a:r>
              <a:rPr lang="en-US" sz="2000" dirty="0"/>
              <a:t>Sport Performance</a:t>
            </a:r>
          </a:p>
          <a:p>
            <a:pPr>
              <a:lnSpc>
                <a:spcPct val="100000"/>
              </a:lnSpc>
              <a:spcBef>
                <a:spcPts val="0"/>
              </a:spcBef>
            </a:pPr>
            <a:r>
              <a:rPr lang="en-US" sz="2000" dirty="0"/>
              <a:t>Sport Physiology</a:t>
            </a:r>
          </a:p>
          <a:p>
            <a:pPr>
              <a:lnSpc>
                <a:spcPct val="100000"/>
              </a:lnSpc>
              <a:spcBef>
                <a:spcPts val="0"/>
              </a:spcBef>
            </a:pPr>
            <a:r>
              <a:rPr lang="en-US" sz="2000" dirty="0"/>
              <a:t>Sport Science</a:t>
            </a:r>
          </a:p>
          <a:p>
            <a:pPr marL="0" indent="0">
              <a:lnSpc>
                <a:spcPct val="150000"/>
              </a:lnSpc>
              <a:buNone/>
            </a:pPr>
            <a:r>
              <a:rPr lang="en-US" sz="2400" b="1" u="sng" dirty="0"/>
              <a:t>College of Public Health </a:t>
            </a:r>
          </a:p>
          <a:p>
            <a:pPr marL="0" indent="0">
              <a:lnSpc>
                <a:spcPct val="150000"/>
              </a:lnSpc>
              <a:buNone/>
            </a:pPr>
            <a:r>
              <a:rPr lang="en-US" sz="2000" dirty="0"/>
              <a:t>As is</a:t>
            </a:r>
          </a:p>
          <a:p>
            <a:pPr marL="0" indent="0">
              <a:lnSpc>
                <a:spcPct val="150000"/>
              </a:lnSpc>
              <a:buNone/>
            </a:pPr>
            <a:r>
              <a:rPr lang="en-US" sz="2400" b="1" u="sng" dirty="0"/>
              <a:t>Quillen College of Medicine</a:t>
            </a:r>
          </a:p>
          <a:p>
            <a:pPr marL="0" indent="0">
              <a:lnSpc>
                <a:spcPct val="150000"/>
              </a:lnSpc>
              <a:buNone/>
            </a:pPr>
            <a:r>
              <a:rPr lang="en-US" sz="2000" dirty="0"/>
              <a:t>As is</a:t>
            </a:r>
          </a:p>
          <a:p>
            <a:pPr marL="0" indent="0">
              <a:lnSpc>
                <a:spcPct val="150000"/>
              </a:lnSpc>
              <a:buNone/>
            </a:pPr>
            <a:endParaRPr lang="en-US" sz="2000" b="1" u="sng" dirty="0"/>
          </a:p>
        </p:txBody>
      </p:sp>
    </p:spTree>
    <p:extLst>
      <p:ext uri="{BB962C8B-B14F-4D97-AF65-F5344CB8AC3E}">
        <p14:creationId xmlns:p14="http://schemas.microsoft.com/office/powerpoint/2010/main" val="2181696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24297" y="0"/>
            <a:ext cx="11005457" cy="1094920"/>
          </a:xfrm>
        </p:spPr>
        <p:txBody>
          <a:bodyPr>
            <a:normAutofit/>
          </a:bodyPr>
          <a:lstStyle/>
          <a:p>
            <a:r>
              <a:rPr lang="en-US" dirty="0">
                <a:latin typeface="Calibri" panose="020F0502020204030204" pitchFamily="34" charset="0"/>
                <a:cs typeface="Calibri" panose="020F0502020204030204" pitchFamily="34" charset="0"/>
              </a:rPr>
              <a:t>Draft Model A</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93271" y="1094920"/>
            <a:ext cx="11005457" cy="4910907"/>
          </a:xfrm>
        </p:spPr>
        <p:txBody>
          <a:bodyPr numCol="2">
            <a:normAutofit/>
          </a:bodyPr>
          <a:lstStyle/>
          <a:p>
            <a:pPr marL="0" indent="0">
              <a:lnSpc>
                <a:spcPct val="110000"/>
              </a:lnSpc>
              <a:buNone/>
            </a:pPr>
            <a:r>
              <a:rPr lang="en-US" sz="2400" b="1" u="sng" dirty="0"/>
              <a:t>University College</a:t>
            </a:r>
          </a:p>
          <a:p>
            <a:pPr>
              <a:lnSpc>
                <a:spcPct val="100000"/>
              </a:lnSpc>
            </a:pPr>
            <a:r>
              <a:rPr lang="en-US" sz="2000" dirty="0"/>
              <a:t>Career Services</a:t>
            </a:r>
          </a:p>
          <a:p>
            <a:pPr>
              <a:lnSpc>
                <a:spcPct val="100000"/>
              </a:lnSpc>
              <a:spcBef>
                <a:spcPts val="0"/>
              </a:spcBef>
            </a:pPr>
            <a:r>
              <a:rPr lang="en-US" sz="2000" dirty="0"/>
              <a:t>Community-Engaged Learning</a:t>
            </a:r>
          </a:p>
          <a:p>
            <a:pPr>
              <a:lnSpc>
                <a:spcPct val="100000"/>
              </a:lnSpc>
              <a:spcBef>
                <a:spcPts val="0"/>
              </a:spcBef>
            </a:pPr>
            <a:r>
              <a:rPr lang="en-US" sz="2000" dirty="0"/>
              <a:t>Continuing Studies</a:t>
            </a:r>
          </a:p>
          <a:p>
            <a:pPr>
              <a:lnSpc>
                <a:spcPct val="100000"/>
              </a:lnSpc>
              <a:spcBef>
                <a:spcPts val="0"/>
              </a:spcBef>
            </a:pPr>
            <a:r>
              <a:rPr lang="en-US" sz="2000" dirty="0"/>
              <a:t>Cross-Disciplinary Studies</a:t>
            </a:r>
          </a:p>
          <a:p>
            <a:pPr>
              <a:lnSpc>
                <a:spcPct val="100000"/>
              </a:lnSpc>
              <a:spcBef>
                <a:spcPts val="0"/>
              </a:spcBef>
            </a:pPr>
            <a:r>
              <a:rPr lang="en-US" sz="2000" dirty="0"/>
              <a:t>ETSU Online</a:t>
            </a:r>
          </a:p>
          <a:p>
            <a:pPr>
              <a:lnSpc>
                <a:spcPct val="100000"/>
              </a:lnSpc>
              <a:spcBef>
                <a:spcPts val="0"/>
              </a:spcBef>
            </a:pPr>
            <a:r>
              <a:rPr lang="en-US" sz="2000" dirty="0"/>
              <a:t>Honors Programs</a:t>
            </a:r>
          </a:p>
          <a:p>
            <a:pPr>
              <a:lnSpc>
                <a:spcPct val="100000"/>
              </a:lnSpc>
              <a:spcBef>
                <a:spcPts val="0"/>
              </a:spcBef>
            </a:pPr>
            <a:r>
              <a:rPr lang="en-US" sz="2000" dirty="0"/>
              <a:t>Military Science</a:t>
            </a:r>
          </a:p>
          <a:p>
            <a:pPr>
              <a:lnSpc>
                <a:spcPct val="100000"/>
              </a:lnSpc>
              <a:spcBef>
                <a:spcPts val="0"/>
              </a:spcBef>
            </a:pPr>
            <a:r>
              <a:rPr lang="en-US" sz="2000" dirty="0"/>
              <a:t>Prestigious Awards</a:t>
            </a:r>
          </a:p>
          <a:p>
            <a:pPr>
              <a:lnSpc>
                <a:spcPct val="100000"/>
              </a:lnSpc>
              <a:spcBef>
                <a:spcPts val="0"/>
              </a:spcBef>
            </a:pPr>
            <a:r>
              <a:rPr lang="en-US" sz="2000" dirty="0"/>
              <a:t>Study Abroad and Global Engagement</a:t>
            </a:r>
          </a:p>
          <a:p>
            <a:pPr>
              <a:lnSpc>
                <a:spcPct val="100000"/>
              </a:lnSpc>
              <a:spcBef>
                <a:spcPts val="0"/>
              </a:spcBef>
            </a:pPr>
            <a:r>
              <a:rPr lang="en-US" sz="2000" dirty="0"/>
              <a:t>Undergraduate Research</a:t>
            </a:r>
          </a:p>
          <a:p>
            <a:pPr>
              <a:lnSpc>
                <a:spcPct val="100000"/>
              </a:lnSpc>
              <a:spcBef>
                <a:spcPts val="0"/>
              </a:spcBef>
            </a:pPr>
            <a:r>
              <a:rPr lang="en-US" sz="2000" dirty="0"/>
              <a:t>Office of the Exec. Dir. Academic Advisement</a:t>
            </a:r>
          </a:p>
          <a:p>
            <a:pPr>
              <a:lnSpc>
                <a:spcPct val="100000"/>
              </a:lnSpc>
              <a:spcBef>
                <a:spcPts val="0"/>
              </a:spcBef>
            </a:pPr>
            <a:r>
              <a:rPr lang="en-US" sz="2000" dirty="0"/>
              <a:t>University Advisement Center</a:t>
            </a:r>
          </a:p>
          <a:p>
            <a:pPr marL="0" indent="0">
              <a:lnSpc>
                <a:spcPct val="150000"/>
              </a:lnSpc>
              <a:buNone/>
            </a:pPr>
            <a:endParaRPr lang="en-US" sz="2000" b="1" u="sng" dirty="0"/>
          </a:p>
        </p:txBody>
      </p:sp>
    </p:spTree>
    <p:extLst>
      <p:ext uri="{BB962C8B-B14F-4D97-AF65-F5344CB8AC3E}">
        <p14:creationId xmlns:p14="http://schemas.microsoft.com/office/powerpoint/2010/main" val="3457835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9454-29E6-C3EC-655E-9EB9DAF159CC}"/>
              </a:ext>
            </a:extLst>
          </p:cNvPr>
          <p:cNvSpPr>
            <a:spLocks noGrp="1"/>
          </p:cNvSpPr>
          <p:nvPr>
            <p:ph type="ctrTitle"/>
          </p:nvPr>
        </p:nvSpPr>
        <p:spPr/>
        <p:txBody>
          <a:bodyPr>
            <a:normAutofit/>
          </a:bodyPr>
          <a:lstStyle/>
          <a:p>
            <a:r>
              <a:rPr lang="en-US" dirty="0"/>
              <a:t>Draft Model B</a:t>
            </a:r>
          </a:p>
        </p:txBody>
      </p:sp>
      <p:sp>
        <p:nvSpPr>
          <p:cNvPr id="5" name="Content Placeholder 4">
            <a:extLst>
              <a:ext uri="{FF2B5EF4-FFF2-40B4-BE49-F238E27FC236}">
                <a16:creationId xmlns:a16="http://schemas.microsoft.com/office/drawing/2014/main" id="{277AD954-1499-0391-AC50-A38D3F147E5C}"/>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996838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24297" y="0"/>
            <a:ext cx="11005457" cy="1094920"/>
          </a:xfrm>
        </p:spPr>
        <p:txBody>
          <a:bodyPr>
            <a:normAutofit/>
          </a:bodyPr>
          <a:lstStyle/>
          <a:p>
            <a:r>
              <a:rPr lang="en-US" dirty="0">
                <a:latin typeface="Calibri" panose="020F0502020204030204" pitchFamily="34" charset="0"/>
                <a:cs typeface="Calibri" panose="020F0502020204030204" pitchFamily="34" charset="0"/>
              </a:rPr>
              <a:t>Draft Model B</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93271" y="1094920"/>
            <a:ext cx="11005457" cy="4910907"/>
          </a:xfrm>
        </p:spPr>
        <p:txBody>
          <a:bodyPr numCol="2" spcCol="457200">
            <a:normAutofit/>
          </a:bodyPr>
          <a:lstStyle/>
          <a:p>
            <a:pPr marL="0" indent="0">
              <a:lnSpc>
                <a:spcPct val="110000"/>
              </a:lnSpc>
              <a:buNone/>
            </a:pPr>
            <a:r>
              <a:rPr lang="en-US" sz="2400" b="1" u="sng" dirty="0"/>
              <a:t>Clemmer College of Education and Human Services</a:t>
            </a:r>
          </a:p>
          <a:p>
            <a:pPr>
              <a:lnSpc>
                <a:spcPct val="100000"/>
              </a:lnSpc>
            </a:pPr>
            <a:r>
              <a:rPr lang="en-US" sz="2000" dirty="0"/>
              <a:t>Counseling and Human Services</a:t>
            </a:r>
          </a:p>
          <a:p>
            <a:pPr>
              <a:lnSpc>
                <a:spcPct val="100000"/>
              </a:lnSpc>
              <a:spcBef>
                <a:spcPts val="0"/>
              </a:spcBef>
            </a:pPr>
            <a:r>
              <a:rPr lang="en-US" sz="2000" dirty="0"/>
              <a:t>Curriculum and Instruction</a:t>
            </a:r>
          </a:p>
          <a:p>
            <a:pPr>
              <a:lnSpc>
                <a:spcPct val="100000"/>
              </a:lnSpc>
              <a:spcBef>
                <a:spcPts val="0"/>
              </a:spcBef>
            </a:pPr>
            <a:r>
              <a:rPr lang="en-US" sz="2000" dirty="0"/>
              <a:t>Early Childhood Education</a:t>
            </a:r>
          </a:p>
          <a:p>
            <a:pPr>
              <a:lnSpc>
                <a:spcPct val="100000"/>
              </a:lnSpc>
              <a:spcBef>
                <a:spcPts val="0"/>
              </a:spcBef>
            </a:pPr>
            <a:r>
              <a:rPr lang="en-US" sz="2000" dirty="0"/>
              <a:t>Educational Foundations and Special Education</a:t>
            </a:r>
          </a:p>
          <a:p>
            <a:pPr>
              <a:lnSpc>
                <a:spcPct val="100000"/>
              </a:lnSpc>
              <a:spcBef>
                <a:spcPts val="0"/>
              </a:spcBef>
            </a:pPr>
            <a:r>
              <a:rPr lang="en-US" sz="2000" dirty="0"/>
              <a:t>Educational Leadership and Policy Analysis</a:t>
            </a:r>
          </a:p>
          <a:p>
            <a:pPr>
              <a:lnSpc>
                <a:spcPct val="100000"/>
              </a:lnSpc>
              <a:spcBef>
                <a:spcPts val="0"/>
              </a:spcBef>
            </a:pPr>
            <a:r>
              <a:rPr lang="en-US" sz="2000" dirty="0"/>
              <a:t>Social Work</a:t>
            </a:r>
          </a:p>
          <a:p>
            <a:pPr>
              <a:lnSpc>
                <a:spcPct val="100000"/>
              </a:lnSpc>
              <a:spcBef>
                <a:spcPts val="0"/>
              </a:spcBef>
            </a:pPr>
            <a:r>
              <a:rPr lang="en-US" sz="2000" dirty="0"/>
              <a:t>University School</a:t>
            </a:r>
          </a:p>
          <a:p>
            <a:pPr marL="0" indent="0">
              <a:lnSpc>
                <a:spcPct val="100000"/>
              </a:lnSpc>
              <a:spcBef>
                <a:spcPts val="0"/>
              </a:spcBef>
              <a:buNone/>
            </a:pPr>
            <a:endParaRPr lang="en-US" sz="1800" b="1" u="sng" dirty="0"/>
          </a:p>
          <a:p>
            <a:pPr marL="0" indent="0">
              <a:lnSpc>
                <a:spcPct val="110000"/>
              </a:lnSpc>
              <a:buNone/>
            </a:pPr>
            <a:endParaRPr lang="en-US" sz="2400" b="1" u="sng" dirty="0"/>
          </a:p>
          <a:p>
            <a:pPr marL="0" indent="0">
              <a:lnSpc>
                <a:spcPct val="110000"/>
              </a:lnSpc>
              <a:buNone/>
            </a:pPr>
            <a:endParaRPr lang="en-US" sz="2400" b="1" u="sng" dirty="0"/>
          </a:p>
          <a:p>
            <a:pPr marL="0" indent="0">
              <a:lnSpc>
                <a:spcPct val="110000"/>
              </a:lnSpc>
              <a:buNone/>
            </a:pPr>
            <a:r>
              <a:rPr lang="en-US" sz="2400" b="1" u="sng" dirty="0"/>
              <a:t>College of Arts, Culture, and Society</a:t>
            </a:r>
          </a:p>
          <a:p>
            <a:pPr marL="0" indent="0">
              <a:lnSpc>
                <a:spcPct val="110000"/>
              </a:lnSpc>
              <a:buNone/>
            </a:pPr>
            <a:r>
              <a:rPr lang="en-US" sz="1800" b="1" dirty="0"/>
              <a:t>Mary B. Martin School of the Arts</a:t>
            </a:r>
            <a:endParaRPr lang="en-US" sz="1800" b="1" u="sng" dirty="0"/>
          </a:p>
          <a:p>
            <a:pPr>
              <a:lnSpc>
                <a:spcPct val="100000"/>
              </a:lnSpc>
            </a:pPr>
            <a:r>
              <a:rPr lang="en-US" sz="2000" dirty="0"/>
              <a:t>Art and Design</a:t>
            </a:r>
          </a:p>
          <a:p>
            <a:pPr>
              <a:lnSpc>
                <a:spcPct val="100000"/>
              </a:lnSpc>
              <a:spcBef>
                <a:spcPts val="0"/>
              </a:spcBef>
            </a:pPr>
            <a:r>
              <a:rPr lang="en-US" sz="2000" dirty="0"/>
              <a:t>Music</a:t>
            </a:r>
          </a:p>
          <a:p>
            <a:pPr>
              <a:lnSpc>
                <a:spcPct val="100000"/>
              </a:lnSpc>
              <a:spcBef>
                <a:spcPts val="0"/>
              </a:spcBef>
            </a:pPr>
            <a:r>
              <a:rPr lang="en-US" sz="2000" dirty="0"/>
              <a:t>Theatre and Dance</a:t>
            </a:r>
          </a:p>
          <a:p>
            <a:pPr marL="0" indent="0">
              <a:lnSpc>
                <a:spcPct val="100000"/>
              </a:lnSpc>
              <a:spcBef>
                <a:spcPts val="0"/>
              </a:spcBef>
              <a:buNone/>
            </a:pPr>
            <a:endParaRPr lang="en-US" sz="2000" dirty="0"/>
          </a:p>
          <a:p>
            <a:pPr marL="0" indent="0">
              <a:lnSpc>
                <a:spcPct val="100000"/>
              </a:lnSpc>
              <a:spcBef>
                <a:spcPts val="0"/>
              </a:spcBef>
              <a:buNone/>
            </a:pPr>
            <a:endParaRPr lang="en-US" sz="1800" b="1" u="sng" dirty="0"/>
          </a:p>
        </p:txBody>
      </p:sp>
    </p:spTree>
    <p:extLst>
      <p:ext uri="{BB962C8B-B14F-4D97-AF65-F5344CB8AC3E}">
        <p14:creationId xmlns:p14="http://schemas.microsoft.com/office/powerpoint/2010/main" val="3717591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24297" y="0"/>
            <a:ext cx="11005457" cy="1094920"/>
          </a:xfrm>
        </p:spPr>
        <p:txBody>
          <a:bodyPr>
            <a:normAutofit/>
          </a:bodyPr>
          <a:lstStyle/>
          <a:p>
            <a:r>
              <a:rPr lang="en-US" dirty="0">
                <a:latin typeface="Calibri" panose="020F0502020204030204" pitchFamily="34" charset="0"/>
                <a:cs typeface="Calibri" panose="020F0502020204030204" pitchFamily="34" charset="0"/>
              </a:rPr>
              <a:t>Draft Model B</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93271" y="1094920"/>
            <a:ext cx="11005457" cy="4910907"/>
          </a:xfrm>
        </p:spPr>
        <p:txBody>
          <a:bodyPr numCol="2" spcCol="457200">
            <a:normAutofit/>
          </a:bodyPr>
          <a:lstStyle/>
          <a:p>
            <a:pPr marL="0" indent="0">
              <a:lnSpc>
                <a:spcPct val="110000"/>
              </a:lnSpc>
              <a:buNone/>
            </a:pPr>
            <a:r>
              <a:rPr lang="en-US" sz="2400" b="1" u="sng" dirty="0"/>
              <a:t>College of Arts, Culture, and Society (cont.)</a:t>
            </a:r>
          </a:p>
          <a:p>
            <a:pPr marL="0" indent="0">
              <a:lnSpc>
                <a:spcPct val="110000"/>
              </a:lnSpc>
              <a:buNone/>
            </a:pPr>
            <a:r>
              <a:rPr lang="en-US" sz="2000" b="1" dirty="0"/>
              <a:t>School of Communication, Culture and Society </a:t>
            </a:r>
          </a:p>
          <a:p>
            <a:pPr>
              <a:lnSpc>
                <a:spcPct val="100000"/>
              </a:lnSpc>
            </a:pPr>
            <a:r>
              <a:rPr lang="en-US" sz="1900" dirty="0"/>
              <a:t>Appalachian Studies</a:t>
            </a:r>
          </a:p>
          <a:p>
            <a:pPr>
              <a:lnSpc>
                <a:spcPct val="100000"/>
              </a:lnSpc>
              <a:spcBef>
                <a:spcPts val="0"/>
              </a:spcBef>
            </a:pPr>
            <a:r>
              <a:rPr lang="en-US" sz="1900" dirty="0"/>
              <a:t>Black American Studies</a:t>
            </a:r>
          </a:p>
          <a:p>
            <a:pPr>
              <a:lnSpc>
                <a:spcPct val="100000"/>
              </a:lnSpc>
              <a:spcBef>
                <a:spcPts val="0"/>
              </a:spcBef>
            </a:pPr>
            <a:r>
              <a:rPr lang="en-US" sz="1900" dirty="0"/>
              <a:t>Communication Studies and Storytelling</a:t>
            </a:r>
          </a:p>
          <a:p>
            <a:pPr>
              <a:lnSpc>
                <a:spcPct val="100000"/>
              </a:lnSpc>
              <a:spcBef>
                <a:spcPts val="0"/>
              </a:spcBef>
            </a:pPr>
            <a:r>
              <a:rPr lang="en-US" sz="1900" dirty="0"/>
              <a:t>Criminology and Criminal Justice</a:t>
            </a:r>
          </a:p>
          <a:p>
            <a:pPr>
              <a:lnSpc>
                <a:spcPct val="100000"/>
              </a:lnSpc>
              <a:spcBef>
                <a:spcPts val="0"/>
              </a:spcBef>
            </a:pPr>
            <a:r>
              <a:rPr lang="en-US" sz="1900" dirty="0"/>
              <a:t>Cross-Disciplinary Studies</a:t>
            </a:r>
          </a:p>
          <a:p>
            <a:pPr>
              <a:lnSpc>
                <a:spcPct val="100000"/>
              </a:lnSpc>
              <a:spcBef>
                <a:spcPts val="0"/>
              </a:spcBef>
            </a:pPr>
            <a:r>
              <a:rPr lang="en-US" sz="1900" dirty="0"/>
              <a:t>Digital Media</a:t>
            </a:r>
          </a:p>
          <a:p>
            <a:pPr>
              <a:lnSpc>
                <a:spcPct val="100000"/>
              </a:lnSpc>
              <a:spcBef>
                <a:spcPts val="0"/>
              </a:spcBef>
            </a:pPr>
            <a:r>
              <a:rPr lang="en-US" sz="1900" dirty="0"/>
              <a:t>History</a:t>
            </a:r>
          </a:p>
          <a:p>
            <a:pPr>
              <a:lnSpc>
                <a:spcPct val="100000"/>
              </a:lnSpc>
              <a:spcBef>
                <a:spcPts val="0"/>
              </a:spcBef>
            </a:pPr>
            <a:r>
              <a:rPr lang="en-US" sz="1900" dirty="0"/>
              <a:t>Literature and Language</a:t>
            </a:r>
          </a:p>
          <a:p>
            <a:pPr>
              <a:lnSpc>
                <a:spcPct val="100000"/>
              </a:lnSpc>
              <a:spcBef>
                <a:spcPts val="0"/>
              </a:spcBef>
            </a:pPr>
            <a:r>
              <a:rPr lang="en-US" sz="1900" dirty="0"/>
              <a:t>Media and Communication</a:t>
            </a:r>
          </a:p>
          <a:p>
            <a:pPr>
              <a:lnSpc>
                <a:spcPct val="100000"/>
              </a:lnSpc>
              <a:spcBef>
                <a:spcPts val="0"/>
              </a:spcBef>
            </a:pPr>
            <a:r>
              <a:rPr lang="en-US" sz="1900" dirty="0"/>
              <a:t>Military Science</a:t>
            </a:r>
          </a:p>
          <a:p>
            <a:pPr>
              <a:lnSpc>
                <a:spcPct val="100000"/>
              </a:lnSpc>
              <a:spcBef>
                <a:spcPts val="0"/>
              </a:spcBef>
            </a:pPr>
            <a:r>
              <a:rPr lang="en-US" sz="1900" dirty="0"/>
              <a:t>Philosophy and Humanities</a:t>
            </a:r>
          </a:p>
          <a:p>
            <a:pPr>
              <a:lnSpc>
                <a:spcPct val="100000"/>
              </a:lnSpc>
              <a:spcBef>
                <a:spcPts val="0"/>
              </a:spcBef>
            </a:pPr>
            <a:r>
              <a:rPr lang="en-US" sz="1900" dirty="0"/>
              <a:t>Political Science, Int </a:t>
            </a:r>
            <a:r>
              <a:rPr lang="en-US" sz="1900" dirty="0" err="1"/>
              <a:t>Aff</a:t>
            </a:r>
            <a:r>
              <a:rPr lang="en-US" sz="1900" dirty="0"/>
              <a:t> and Pub Adm</a:t>
            </a:r>
          </a:p>
          <a:p>
            <a:pPr>
              <a:lnSpc>
                <a:spcPct val="100000"/>
              </a:lnSpc>
              <a:spcBef>
                <a:spcPts val="0"/>
              </a:spcBef>
            </a:pPr>
            <a:r>
              <a:rPr lang="en-US" sz="1900" dirty="0"/>
              <a:t>Psychology</a:t>
            </a:r>
          </a:p>
          <a:p>
            <a:pPr>
              <a:lnSpc>
                <a:spcPct val="100000"/>
              </a:lnSpc>
              <a:spcBef>
                <a:spcPts val="0"/>
              </a:spcBef>
            </a:pPr>
            <a:r>
              <a:rPr lang="en-US" sz="1900" dirty="0"/>
              <a:t>Sociology and Anthropology</a:t>
            </a:r>
          </a:p>
          <a:p>
            <a:pPr>
              <a:lnSpc>
                <a:spcPct val="100000"/>
              </a:lnSpc>
              <a:spcBef>
                <a:spcPts val="0"/>
              </a:spcBef>
            </a:pPr>
            <a:r>
              <a:rPr lang="en-US" sz="1900" dirty="0"/>
              <a:t>Women’s, Gender and Sexuality Studies</a:t>
            </a:r>
          </a:p>
          <a:p>
            <a:pPr marL="0" indent="0">
              <a:lnSpc>
                <a:spcPct val="100000"/>
              </a:lnSpc>
              <a:spcBef>
                <a:spcPts val="0"/>
              </a:spcBef>
              <a:buNone/>
            </a:pPr>
            <a:endParaRPr lang="en-US" sz="2000" dirty="0"/>
          </a:p>
          <a:p>
            <a:pPr marL="0" indent="0">
              <a:lnSpc>
                <a:spcPct val="100000"/>
              </a:lnSpc>
              <a:spcBef>
                <a:spcPts val="0"/>
              </a:spcBef>
              <a:buNone/>
            </a:pPr>
            <a:endParaRPr lang="en-US" sz="1800" b="1" u="sng" dirty="0"/>
          </a:p>
        </p:txBody>
      </p:sp>
    </p:spTree>
    <p:extLst>
      <p:ext uri="{BB962C8B-B14F-4D97-AF65-F5344CB8AC3E}">
        <p14:creationId xmlns:p14="http://schemas.microsoft.com/office/powerpoint/2010/main" val="2576407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24297" y="0"/>
            <a:ext cx="11005457" cy="1094920"/>
          </a:xfrm>
        </p:spPr>
        <p:txBody>
          <a:bodyPr>
            <a:normAutofit/>
          </a:bodyPr>
          <a:lstStyle/>
          <a:p>
            <a:r>
              <a:rPr lang="en-US" dirty="0">
                <a:latin typeface="Calibri" panose="020F0502020204030204" pitchFamily="34" charset="0"/>
                <a:cs typeface="Calibri" panose="020F0502020204030204" pitchFamily="34" charset="0"/>
              </a:rPr>
              <a:t>Draft Model B</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93271" y="1094920"/>
            <a:ext cx="11005457" cy="4910907"/>
          </a:xfrm>
        </p:spPr>
        <p:txBody>
          <a:bodyPr numCol="2" spcCol="457200">
            <a:normAutofit/>
          </a:bodyPr>
          <a:lstStyle/>
          <a:p>
            <a:pPr marL="0" indent="0">
              <a:lnSpc>
                <a:spcPct val="110000"/>
              </a:lnSpc>
              <a:buNone/>
            </a:pPr>
            <a:r>
              <a:rPr lang="en-US" sz="2400" b="1" u="sng" dirty="0"/>
              <a:t>College of Business</a:t>
            </a:r>
          </a:p>
          <a:p>
            <a:pPr>
              <a:lnSpc>
                <a:spcPct val="100000"/>
              </a:lnSpc>
            </a:pPr>
            <a:r>
              <a:rPr lang="en-US" sz="1800" dirty="0"/>
              <a:t>Accountancy</a:t>
            </a:r>
          </a:p>
          <a:p>
            <a:pPr>
              <a:lnSpc>
                <a:spcPct val="100000"/>
              </a:lnSpc>
              <a:spcBef>
                <a:spcPts val="0"/>
              </a:spcBef>
            </a:pPr>
            <a:r>
              <a:rPr lang="en-US" sz="1800" dirty="0"/>
              <a:t>Economics and Finance</a:t>
            </a:r>
          </a:p>
          <a:p>
            <a:pPr>
              <a:lnSpc>
                <a:spcPct val="100000"/>
              </a:lnSpc>
              <a:spcBef>
                <a:spcPts val="0"/>
              </a:spcBef>
            </a:pPr>
            <a:r>
              <a:rPr lang="en-US" sz="1800" dirty="0"/>
              <a:t>Global Sport Leadership</a:t>
            </a:r>
          </a:p>
          <a:p>
            <a:pPr>
              <a:lnSpc>
                <a:spcPct val="100000"/>
              </a:lnSpc>
              <a:spcBef>
                <a:spcPts val="0"/>
              </a:spcBef>
            </a:pPr>
            <a:r>
              <a:rPr lang="en-US" sz="1800" dirty="0"/>
              <a:t>Management, Marketing, and Supply Chain</a:t>
            </a:r>
          </a:p>
          <a:p>
            <a:pPr>
              <a:lnSpc>
                <a:spcPct val="100000"/>
              </a:lnSpc>
              <a:spcBef>
                <a:spcPts val="0"/>
              </a:spcBef>
            </a:pPr>
            <a:r>
              <a:rPr lang="en-US" sz="1800" dirty="0"/>
              <a:t>Sport and Recreation Management</a:t>
            </a:r>
            <a:endParaRPr lang="en-US" sz="1800" b="1" u="sng" dirty="0"/>
          </a:p>
          <a:p>
            <a:pPr marL="0" indent="0">
              <a:lnSpc>
                <a:spcPct val="110000"/>
              </a:lnSpc>
              <a:buNone/>
            </a:pPr>
            <a:endParaRPr lang="en-US" sz="2400" b="1" u="sng" dirty="0"/>
          </a:p>
          <a:p>
            <a:pPr marL="0" indent="0">
              <a:lnSpc>
                <a:spcPct val="110000"/>
              </a:lnSpc>
              <a:buNone/>
            </a:pPr>
            <a:r>
              <a:rPr lang="en-US" sz="2400" b="1" u="sng" dirty="0"/>
              <a:t>College of Health Professions and Sciences</a:t>
            </a:r>
          </a:p>
          <a:p>
            <a:pPr marL="0" indent="0">
              <a:lnSpc>
                <a:spcPct val="110000"/>
              </a:lnSpc>
              <a:buNone/>
            </a:pPr>
            <a:r>
              <a:rPr lang="en-US" sz="1800" b="1" dirty="0"/>
              <a:t>School of Nursing</a:t>
            </a:r>
          </a:p>
          <a:p>
            <a:pPr marL="0" indent="0">
              <a:lnSpc>
                <a:spcPct val="110000"/>
              </a:lnSpc>
              <a:buNone/>
            </a:pPr>
            <a:r>
              <a:rPr lang="en-US" sz="1800" b="1" dirty="0"/>
              <a:t>School of Public Health </a:t>
            </a:r>
          </a:p>
          <a:p>
            <a:pPr marL="0" indent="0">
              <a:lnSpc>
                <a:spcPct val="110000"/>
              </a:lnSpc>
              <a:buNone/>
            </a:pPr>
            <a:endParaRPr lang="en-US" sz="1800" b="1" dirty="0"/>
          </a:p>
          <a:p>
            <a:pPr marL="0" indent="0">
              <a:lnSpc>
                <a:spcPct val="110000"/>
              </a:lnSpc>
              <a:buNone/>
            </a:pPr>
            <a:r>
              <a:rPr lang="en-US" sz="1800" b="1" dirty="0"/>
              <a:t>School of Clinical and Sport Sciences </a:t>
            </a:r>
          </a:p>
          <a:p>
            <a:pPr>
              <a:lnSpc>
                <a:spcPct val="100000"/>
              </a:lnSpc>
            </a:pPr>
            <a:r>
              <a:rPr lang="en-US" sz="2000" dirty="0"/>
              <a:t>Allied Health</a:t>
            </a:r>
          </a:p>
          <a:p>
            <a:pPr>
              <a:lnSpc>
                <a:spcPct val="100000"/>
              </a:lnSpc>
              <a:spcBef>
                <a:spcPts val="0"/>
              </a:spcBef>
            </a:pPr>
            <a:r>
              <a:rPr lang="en-US" sz="2000" dirty="0"/>
              <a:t>Audiology and Speech-Language Pathology</a:t>
            </a:r>
          </a:p>
          <a:p>
            <a:pPr>
              <a:lnSpc>
                <a:spcPct val="100000"/>
              </a:lnSpc>
              <a:spcBef>
                <a:spcPts val="0"/>
              </a:spcBef>
            </a:pPr>
            <a:r>
              <a:rPr lang="en-US" sz="2000" dirty="0"/>
              <a:t>Kinesiology</a:t>
            </a:r>
          </a:p>
          <a:p>
            <a:pPr>
              <a:lnSpc>
                <a:spcPct val="100000"/>
              </a:lnSpc>
              <a:spcBef>
                <a:spcPts val="0"/>
              </a:spcBef>
            </a:pPr>
            <a:r>
              <a:rPr lang="en-US" sz="2000" dirty="0"/>
              <a:t>Rehabilitative Sciences</a:t>
            </a:r>
          </a:p>
          <a:p>
            <a:pPr>
              <a:lnSpc>
                <a:spcPct val="100000"/>
              </a:lnSpc>
              <a:spcBef>
                <a:spcPts val="0"/>
              </a:spcBef>
            </a:pPr>
            <a:r>
              <a:rPr lang="en-US" sz="2000" dirty="0"/>
              <a:t>Sport Performance</a:t>
            </a:r>
          </a:p>
          <a:p>
            <a:pPr>
              <a:lnSpc>
                <a:spcPct val="100000"/>
              </a:lnSpc>
              <a:spcBef>
                <a:spcPts val="0"/>
              </a:spcBef>
            </a:pPr>
            <a:r>
              <a:rPr lang="en-US" sz="2000" dirty="0"/>
              <a:t>Sport Physiology</a:t>
            </a:r>
          </a:p>
          <a:p>
            <a:pPr>
              <a:lnSpc>
                <a:spcPct val="100000"/>
              </a:lnSpc>
              <a:spcBef>
                <a:spcPts val="0"/>
              </a:spcBef>
            </a:pPr>
            <a:r>
              <a:rPr lang="en-US" sz="2000" dirty="0"/>
              <a:t>Sport Science</a:t>
            </a:r>
          </a:p>
          <a:p>
            <a:pPr marL="0" indent="0">
              <a:lnSpc>
                <a:spcPct val="100000"/>
              </a:lnSpc>
              <a:spcBef>
                <a:spcPts val="0"/>
              </a:spcBef>
              <a:buNone/>
            </a:pPr>
            <a:endParaRPr lang="en-US" sz="2000" dirty="0"/>
          </a:p>
          <a:p>
            <a:pPr marL="0" indent="0">
              <a:lnSpc>
                <a:spcPct val="100000"/>
              </a:lnSpc>
              <a:spcBef>
                <a:spcPts val="0"/>
              </a:spcBef>
              <a:buNone/>
            </a:pPr>
            <a:endParaRPr lang="en-US" sz="2000" b="1" u="sng" dirty="0"/>
          </a:p>
        </p:txBody>
      </p:sp>
    </p:spTree>
    <p:extLst>
      <p:ext uri="{BB962C8B-B14F-4D97-AF65-F5344CB8AC3E}">
        <p14:creationId xmlns:p14="http://schemas.microsoft.com/office/powerpoint/2010/main" val="3071792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24297" y="0"/>
            <a:ext cx="11005457" cy="1094920"/>
          </a:xfrm>
        </p:spPr>
        <p:txBody>
          <a:bodyPr>
            <a:normAutofit/>
          </a:bodyPr>
          <a:lstStyle/>
          <a:p>
            <a:r>
              <a:rPr lang="en-US" dirty="0">
                <a:latin typeface="Calibri" panose="020F0502020204030204" pitchFamily="34" charset="0"/>
                <a:cs typeface="Calibri" panose="020F0502020204030204" pitchFamily="34" charset="0"/>
              </a:rPr>
              <a:t>Draft Model B</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93271" y="1094920"/>
            <a:ext cx="11005457" cy="4910907"/>
          </a:xfrm>
        </p:spPr>
        <p:txBody>
          <a:bodyPr numCol="2" spcCol="457200">
            <a:normAutofit/>
          </a:bodyPr>
          <a:lstStyle/>
          <a:p>
            <a:pPr marL="0" indent="0">
              <a:lnSpc>
                <a:spcPct val="100000"/>
              </a:lnSpc>
              <a:buNone/>
            </a:pPr>
            <a:r>
              <a:rPr lang="en-US" sz="2400" b="1" u="sng" dirty="0"/>
              <a:t>College </a:t>
            </a:r>
            <a:r>
              <a:rPr lang="en-US" sz="2400" b="1" u="sng" dirty="0">
                <a:ea typeface="Calibri" panose="020F0502020204030204" pitchFamily="34" charset="0"/>
              </a:rPr>
              <a:t>of Science and Engineering</a:t>
            </a:r>
          </a:p>
          <a:p>
            <a:pPr>
              <a:lnSpc>
                <a:spcPct val="100000"/>
              </a:lnSpc>
            </a:pPr>
            <a:r>
              <a:rPr lang="en-US" sz="1800" dirty="0"/>
              <a:t>Biological Sciences</a:t>
            </a:r>
          </a:p>
          <a:p>
            <a:pPr>
              <a:lnSpc>
                <a:spcPct val="100000"/>
              </a:lnSpc>
              <a:spcBef>
                <a:spcPts val="0"/>
              </a:spcBef>
            </a:pPr>
            <a:r>
              <a:rPr lang="en-US" sz="1800" dirty="0"/>
              <a:t>Chemistry (Brewing and Distillation Studies)</a:t>
            </a:r>
          </a:p>
          <a:p>
            <a:pPr>
              <a:lnSpc>
                <a:spcPct val="100000"/>
              </a:lnSpc>
              <a:spcBef>
                <a:spcPts val="0"/>
              </a:spcBef>
            </a:pPr>
            <a:r>
              <a:rPr lang="en-US" sz="1800" dirty="0"/>
              <a:t>Computing</a:t>
            </a:r>
          </a:p>
          <a:p>
            <a:pPr>
              <a:lnSpc>
                <a:spcPct val="100000"/>
              </a:lnSpc>
              <a:spcBef>
                <a:spcPts val="0"/>
              </a:spcBef>
            </a:pPr>
            <a:r>
              <a:rPr lang="en-US" sz="1800" dirty="0"/>
              <a:t>Engineering, </a:t>
            </a:r>
            <a:r>
              <a:rPr lang="en-US" sz="1800" dirty="0" err="1"/>
              <a:t>Eng</a:t>
            </a:r>
            <a:r>
              <a:rPr lang="en-US" sz="1800" dirty="0"/>
              <a:t> Tech, Int. Arch and Surveying</a:t>
            </a:r>
          </a:p>
          <a:p>
            <a:pPr>
              <a:lnSpc>
                <a:spcPct val="100000"/>
              </a:lnSpc>
              <a:spcBef>
                <a:spcPts val="0"/>
              </a:spcBef>
            </a:pPr>
            <a:r>
              <a:rPr lang="en-US" sz="1800" dirty="0"/>
              <a:t>Geosciences</a:t>
            </a:r>
          </a:p>
          <a:p>
            <a:pPr>
              <a:lnSpc>
                <a:spcPct val="100000"/>
              </a:lnSpc>
              <a:spcBef>
                <a:spcPts val="0"/>
              </a:spcBef>
            </a:pPr>
            <a:r>
              <a:rPr lang="en-US" sz="1800" dirty="0"/>
              <a:t>Math and Statistics</a:t>
            </a:r>
          </a:p>
          <a:p>
            <a:pPr>
              <a:lnSpc>
                <a:spcPct val="100000"/>
              </a:lnSpc>
              <a:spcBef>
                <a:spcPts val="0"/>
              </a:spcBef>
            </a:pPr>
            <a:r>
              <a:rPr lang="en-US" sz="1800" dirty="0"/>
              <a:t>Physics and Astronomy</a:t>
            </a:r>
          </a:p>
          <a:p>
            <a:pPr marL="0" indent="0">
              <a:lnSpc>
                <a:spcPct val="150000"/>
              </a:lnSpc>
              <a:buNone/>
            </a:pPr>
            <a:r>
              <a:rPr lang="en-US" sz="2400" b="1" u="sng" dirty="0"/>
              <a:t>Gatton College of Pharmacy</a:t>
            </a:r>
          </a:p>
          <a:p>
            <a:pPr>
              <a:lnSpc>
                <a:spcPct val="150000"/>
              </a:lnSpc>
            </a:pPr>
            <a:r>
              <a:rPr lang="en-US" sz="1800" dirty="0"/>
              <a:t>As is</a:t>
            </a:r>
          </a:p>
          <a:p>
            <a:pPr marL="0" indent="0">
              <a:lnSpc>
                <a:spcPct val="150000"/>
              </a:lnSpc>
              <a:buNone/>
            </a:pPr>
            <a:r>
              <a:rPr lang="en-US" sz="2400" b="1" u="sng" dirty="0"/>
              <a:t>Quillen College of Medicine</a:t>
            </a:r>
          </a:p>
          <a:p>
            <a:pPr>
              <a:lnSpc>
                <a:spcPct val="150000"/>
              </a:lnSpc>
            </a:pPr>
            <a:r>
              <a:rPr lang="en-US" sz="1800" dirty="0"/>
              <a:t>As is</a:t>
            </a:r>
          </a:p>
          <a:p>
            <a:pPr marL="0" indent="0">
              <a:lnSpc>
                <a:spcPct val="110000"/>
              </a:lnSpc>
              <a:buNone/>
            </a:pPr>
            <a:r>
              <a:rPr lang="en-US" sz="2400" b="1" u="sng" dirty="0"/>
              <a:t>University College</a:t>
            </a:r>
          </a:p>
          <a:p>
            <a:pPr>
              <a:lnSpc>
                <a:spcPct val="100000"/>
              </a:lnSpc>
            </a:pPr>
            <a:r>
              <a:rPr lang="en-US" sz="1800" dirty="0"/>
              <a:t>Career Services</a:t>
            </a:r>
          </a:p>
          <a:p>
            <a:pPr>
              <a:lnSpc>
                <a:spcPct val="100000"/>
              </a:lnSpc>
              <a:spcBef>
                <a:spcPts val="0"/>
              </a:spcBef>
            </a:pPr>
            <a:r>
              <a:rPr lang="en-US" sz="1800" dirty="0"/>
              <a:t>Community-Engaged Learning</a:t>
            </a:r>
          </a:p>
          <a:p>
            <a:pPr>
              <a:lnSpc>
                <a:spcPct val="100000"/>
              </a:lnSpc>
              <a:spcBef>
                <a:spcPts val="0"/>
              </a:spcBef>
            </a:pPr>
            <a:r>
              <a:rPr lang="en-US" sz="1800" dirty="0"/>
              <a:t>Continuing Studies</a:t>
            </a:r>
          </a:p>
          <a:p>
            <a:pPr>
              <a:lnSpc>
                <a:spcPct val="100000"/>
              </a:lnSpc>
              <a:spcBef>
                <a:spcPts val="0"/>
              </a:spcBef>
            </a:pPr>
            <a:r>
              <a:rPr lang="en-US" sz="1800" dirty="0"/>
              <a:t>Honors Programs</a:t>
            </a:r>
          </a:p>
          <a:p>
            <a:pPr>
              <a:lnSpc>
                <a:spcPct val="100000"/>
              </a:lnSpc>
              <a:spcBef>
                <a:spcPts val="0"/>
              </a:spcBef>
            </a:pPr>
            <a:r>
              <a:rPr lang="en-US" sz="1800" dirty="0"/>
              <a:t>Prestigious Awards</a:t>
            </a:r>
          </a:p>
          <a:p>
            <a:pPr>
              <a:lnSpc>
                <a:spcPct val="100000"/>
              </a:lnSpc>
              <a:spcBef>
                <a:spcPts val="0"/>
              </a:spcBef>
            </a:pPr>
            <a:r>
              <a:rPr lang="en-US" sz="1800" dirty="0"/>
              <a:t>Study Abroad and Global Engagement</a:t>
            </a:r>
          </a:p>
          <a:p>
            <a:pPr>
              <a:lnSpc>
                <a:spcPct val="100000"/>
              </a:lnSpc>
              <a:spcBef>
                <a:spcPts val="0"/>
              </a:spcBef>
            </a:pPr>
            <a:r>
              <a:rPr lang="en-US" sz="1800" dirty="0"/>
              <a:t>Undergraduate Research</a:t>
            </a:r>
          </a:p>
          <a:p>
            <a:pPr>
              <a:lnSpc>
                <a:spcPct val="100000"/>
              </a:lnSpc>
              <a:spcBef>
                <a:spcPts val="0"/>
              </a:spcBef>
            </a:pPr>
            <a:r>
              <a:rPr lang="en-US" sz="1800" dirty="0"/>
              <a:t>Office of the Exec. Dir. Academic Advisement</a:t>
            </a:r>
          </a:p>
          <a:p>
            <a:pPr>
              <a:lnSpc>
                <a:spcPct val="100000"/>
              </a:lnSpc>
              <a:spcBef>
                <a:spcPts val="0"/>
              </a:spcBef>
            </a:pPr>
            <a:r>
              <a:rPr lang="en-US" sz="1800" dirty="0"/>
              <a:t>University Advisement Center</a:t>
            </a:r>
          </a:p>
        </p:txBody>
      </p:sp>
    </p:spTree>
    <p:extLst>
      <p:ext uri="{BB962C8B-B14F-4D97-AF65-F5344CB8AC3E}">
        <p14:creationId xmlns:p14="http://schemas.microsoft.com/office/powerpoint/2010/main" val="3229350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p:txBody>
          <a:bodyPr/>
          <a:lstStyle/>
          <a:p>
            <a:r>
              <a:rPr lang="en-US" dirty="0"/>
              <a:t>Agenda</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46400"/>
            <a:ext cx="11262805" cy="4841486"/>
          </a:xfrm>
        </p:spPr>
        <p:txBody>
          <a:bodyPr>
            <a:normAutofit/>
          </a:bodyPr>
          <a:lstStyle/>
          <a:p>
            <a:pPr algn="l">
              <a:buFont typeface="Arial" panose="020B0604020202020204" pitchFamily="34" charset="0"/>
              <a:buChar char="•"/>
            </a:pPr>
            <a:r>
              <a:rPr lang="en-US" sz="3200" b="0" i="0" dirty="0">
                <a:solidFill>
                  <a:srgbClr val="26292B"/>
                </a:solidFill>
                <a:effectLst/>
                <a:latin typeface="roboto" panose="02000000000000000000" pitchFamily="2" charset="0"/>
              </a:rPr>
              <a:t>The Charge &amp; Questions</a:t>
            </a:r>
          </a:p>
          <a:p>
            <a:pPr algn="l">
              <a:buFont typeface="Arial" panose="020B0604020202020204" pitchFamily="34" charset="0"/>
              <a:buChar char="•"/>
            </a:pPr>
            <a:r>
              <a:rPr lang="en-US" sz="3200" dirty="0">
                <a:solidFill>
                  <a:srgbClr val="26292B"/>
                </a:solidFill>
                <a:latin typeface="roboto" panose="02000000000000000000" pitchFamily="2" charset="0"/>
              </a:rPr>
              <a:t>Work To Date</a:t>
            </a:r>
          </a:p>
          <a:p>
            <a:pPr algn="l">
              <a:buFont typeface="Arial" panose="020B0604020202020204" pitchFamily="34" charset="0"/>
              <a:buChar char="•"/>
            </a:pPr>
            <a:r>
              <a:rPr lang="en-US" sz="3200" dirty="0">
                <a:solidFill>
                  <a:srgbClr val="26292B"/>
                </a:solidFill>
                <a:latin typeface="roboto" panose="02000000000000000000" pitchFamily="2" charset="0"/>
              </a:rPr>
              <a:t>Problems &amp; Opportunities</a:t>
            </a:r>
          </a:p>
          <a:p>
            <a:pPr algn="l">
              <a:buFont typeface="Arial" panose="020B0604020202020204" pitchFamily="34" charset="0"/>
              <a:buChar char="•"/>
            </a:pPr>
            <a:r>
              <a:rPr lang="en-US" sz="3200" dirty="0">
                <a:solidFill>
                  <a:srgbClr val="26292B"/>
                </a:solidFill>
                <a:latin typeface="roboto" panose="02000000000000000000" pitchFamily="2" charset="0"/>
              </a:rPr>
              <a:t>Themes</a:t>
            </a:r>
            <a:endParaRPr lang="en-US" sz="3200" b="0" i="0" dirty="0">
              <a:solidFill>
                <a:srgbClr val="26292B"/>
              </a:solidFill>
              <a:effectLst/>
              <a:latin typeface="roboto" panose="02000000000000000000" pitchFamily="2" charset="0"/>
            </a:endParaRPr>
          </a:p>
          <a:p>
            <a:pPr algn="l">
              <a:buFont typeface="Arial" panose="020B0604020202020204" pitchFamily="34" charset="0"/>
              <a:buChar char="•"/>
            </a:pPr>
            <a:r>
              <a:rPr lang="en-US" sz="3200" dirty="0">
                <a:solidFill>
                  <a:srgbClr val="26292B"/>
                </a:solidFill>
                <a:latin typeface="roboto" panose="02000000000000000000" pitchFamily="2" charset="0"/>
              </a:rPr>
              <a:t>Draft Models</a:t>
            </a:r>
          </a:p>
          <a:p>
            <a:pPr algn="l">
              <a:buFont typeface="Arial" panose="020B0604020202020204" pitchFamily="34" charset="0"/>
              <a:buChar char="•"/>
            </a:pPr>
            <a:r>
              <a:rPr lang="en-US" sz="3200" dirty="0">
                <a:solidFill>
                  <a:srgbClr val="26292B"/>
                </a:solidFill>
                <a:latin typeface="roboto" panose="02000000000000000000" pitchFamily="2" charset="0"/>
              </a:rPr>
              <a:t>Clarifying Questions</a:t>
            </a:r>
          </a:p>
          <a:p>
            <a:pPr algn="l">
              <a:buFont typeface="Arial" panose="020B0604020202020204" pitchFamily="34" charset="0"/>
              <a:buChar char="•"/>
            </a:pPr>
            <a:r>
              <a:rPr lang="en-US" sz="3200" b="0" i="0" dirty="0">
                <a:solidFill>
                  <a:srgbClr val="26292B"/>
                </a:solidFill>
                <a:effectLst/>
                <a:latin typeface="roboto" panose="02000000000000000000" pitchFamily="2" charset="0"/>
              </a:rPr>
              <a:t>Next Steps</a:t>
            </a:r>
          </a:p>
        </p:txBody>
      </p:sp>
    </p:spTree>
    <p:extLst>
      <p:ext uri="{BB962C8B-B14F-4D97-AF65-F5344CB8AC3E}">
        <p14:creationId xmlns:p14="http://schemas.microsoft.com/office/powerpoint/2010/main" val="3991457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9454-29E6-C3EC-655E-9EB9DAF159CC}"/>
              </a:ext>
            </a:extLst>
          </p:cNvPr>
          <p:cNvSpPr>
            <a:spLocks noGrp="1"/>
          </p:cNvSpPr>
          <p:nvPr>
            <p:ph type="ctrTitle"/>
          </p:nvPr>
        </p:nvSpPr>
        <p:spPr/>
        <p:txBody>
          <a:bodyPr>
            <a:normAutofit/>
          </a:bodyPr>
          <a:lstStyle/>
          <a:p>
            <a:r>
              <a:rPr lang="en-US" dirty="0"/>
              <a:t>Draft Model C</a:t>
            </a:r>
          </a:p>
        </p:txBody>
      </p:sp>
      <p:sp>
        <p:nvSpPr>
          <p:cNvPr id="5" name="Content Placeholder 4">
            <a:extLst>
              <a:ext uri="{FF2B5EF4-FFF2-40B4-BE49-F238E27FC236}">
                <a16:creationId xmlns:a16="http://schemas.microsoft.com/office/drawing/2014/main" id="{277AD954-1499-0391-AC50-A38D3F147E5C}"/>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1607171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24297" y="0"/>
            <a:ext cx="11005457" cy="1094920"/>
          </a:xfrm>
        </p:spPr>
        <p:txBody>
          <a:bodyPr>
            <a:normAutofit/>
          </a:bodyPr>
          <a:lstStyle/>
          <a:p>
            <a:r>
              <a:rPr lang="en-US" dirty="0">
                <a:latin typeface="Calibri" panose="020F0502020204030204" pitchFamily="34" charset="0"/>
                <a:cs typeface="Calibri" panose="020F0502020204030204" pitchFamily="34" charset="0"/>
              </a:rPr>
              <a:t>Draft Model C</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93271" y="1094920"/>
            <a:ext cx="11005457" cy="4910907"/>
          </a:xfrm>
        </p:spPr>
        <p:txBody>
          <a:bodyPr numCol="2" spcCol="457200">
            <a:normAutofit/>
          </a:bodyPr>
          <a:lstStyle/>
          <a:p>
            <a:pPr marL="0" indent="0">
              <a:lnSpc>
                <a:spcPct val="110000"/>
              </a:lnSpc>
              <a:buNone/>
            </a:pPr>
            <a:r>
              <a:rPr lang="en-US" sz="2400" b="1" u="sng" dirty="0"/>
              <a:t>Clemmer College of Education</a:t>
            </a:r>
          </a:p>
          <a:p>
            <a:pPr>
              <a:lnSpc>
                <a:spcPct val="100000"/>
              </a:lnSpc>
            </a:pPr>
            <a:r>
              <a:rPr lang="en-US" sz="1800" dirty="0"/>
              <a:t>Curriculum and Instruction</a:t>
            </a:r>
          </a:p>
          <a:p>
            <a:pPr>
              <a:lnSpc>
                <a:spcPct val="100000"/>
              </a:lnSpc>
              <a:spcBef>
                <a:spcPts val="0"/>
              </a:spcBef>
            </a:pPr>
            <a:r>
              <a:rPr lang="en-US" sz="1800" dirty="0"/>
              <a:t>Early Childhood Education</a:t>
            </a:r>
          </a:p>
          <a:p>
            <a:pPr>
              <a:lnSpc>
                <a:spcPct val="100000"/>
              </a:lnSpc>
              <a:spcBef>
                <a:spcPts val="0"/>
              </a:spcBef>
            </a:pPr>
            <a:r>
              <a:rPr lang="en-US" sz="1800" dirty="0"/>
              <a:t>Educational Foundations and Special Education</a:t>
            </a:r>
          </a:p>
          <a:p>
            <a:pPr>
              <a:lnSpc>
                <a:spcPct val="100000"/>
              </a:lnSpc>
              <a:spcBef>
                <a:spcPts val="0"/>
              </a:spcBef>
            </a:pPr>
            <a:r>
              <a:rPr lang="en-US" sz="1800" dirty="0"/>
              <a:t>Educational Leadership and Policy Analysis</a:t>
            </a:r>
          </a:p>
          <a:p>
            <a:pPr>
              <a:lnSpc>
                <a:spcPct val="100000"/>
              </a:lnSpc>
              <a:spcBef>
                <a:spcPts val="0"/>
              </a:spcBef>
            </a:pPr>
            <a:r>
              <a:rPr lang="en-US" sz="1800" dirty="0"/>
              <a:t>University School</a:t>
            </a:r>
          </a:p>
          <a:p>
            <a:pPr marL="0" indent="0">
              <a:lnSpc>
                <a:spcPct val="100000"/>
              </a:lnSpc>
              <a:spcBef>
                <a:spcPts val="0"/>
              </a:spcBef>
              <a:buNone/>
            </a:pPr>
            <a:endParaRPr lang="en-US" sz="1800" b="1" u="sng" dirty="0"/>
          </a:p>
          <a:p>
            <a:pPr marL="0" indent="0">
              <a:lnSpc>
                <a:spcPct val="110000"/>
              </a:lnSpc>
              <a:buNone/>
            </a:pPr>
            <a:r>
              <a:rPr lang="en-US" sz="2400" b="1" u="sng" dirty="0"/>
              <a:t>College of Arts and Sciences </a:t>
            </a:r>
          </a:p>
          <a:p>
            <a:pPr marL="0" indent="0">
              <a:lnSpc>
                <a:spcPct val="110000"/>
              </a:lnSpc>
              <a:buNone/>
            </a:pPr>
            <a:r>
              <a:rPr lang="en-US" sz="1800" b="1" dirty="0"/>
              <a:t>Mary B. Martin School of the Arts</a:t>
            </a:r>
            <a:endParaRPr lang="en-US" sz="1800" b="1" u="sng" dirty="0"/>
          </a:p>
          <a:p>
            <a:pPr>
              <a:lnSpc>
                <a:spcPct val="100000"/>
              </a:lnSpc>
            </a:pPr>
            <a:r>
              <a:rPr lang="en-US" sz="1800" dirty="0"/>
              <a:t>Art and Design</a:t>
            </a:r>
          </a:p>
          <a:p>
            <a:pPr>
              <a:lnSpc>
                <a:spcPct val="100000"/>
              </a:lnSpc>
              <a:spcBef>
                <a:spcPts val="0"/>
              </a:spcBef>
            </a:pPr>
            <a:r>
              <a:rPr lang="en-US" sz="1800" dirty="0"/>
              <a:t>Music</a:t>
            </a:r>
          </a:p>
          <a:p>
            <a:pPr>
              <a:lnSpc>
                <a:spcPct val="100000"/>
              </a:lnSpc>
              <a:spcBef>
                <a:spcPts val="0"/>
              </a:spcBef>
            </a:pPr>
            <a:r>
              <a:rPr lang="en-US" sz="1800" dirty="0"/>
              <a:t>Theatre and Dance</a:t>
            </a:r>
          </a:p>
          <a:p>
            <a:pPr marL="0" indent="0">
              <a:lnSpc>
                <a:spcPct val="100000"/>
              </a:lnSpc>
              <a:spcBef>
                <a:spcPts val="0"/>
              </a:spcBef>
              <a:buNone/>
            </a:pPr>
            <a:endParaRPr lang="en-US" sz="2000" dirty="0"/>
          </a:p>
          <a:p>
            <a:pPr marL="0" indent="0">
              <a:lnSpc>
                <a:spcPct val="100000"/>
              </a:lnSpc>
              <a:spcBef>
                <a:spcPts val="0"/>
              </a:spcBef>
              <a:buNone/>
            </a:pPr>
            <a:endParaRPr lang="en-US" sz="2000" b="1" dirty="0"/>
          </a:p>
          <a:p>
            <a:pPr marL="0" indent="0">
              <a:lnSpc>
                <a:spcPct val="100000"/>
              </a:lnSpc>
              <a:spcBef>
                <a:spcPts val="0"/>
              </a:spcBef>
              <a:buNone/>
            </a:pPr>
            <a:r>
              <a:rPr lang="en-US" sz="2000" b="1" dirty="0"/>
              <a:t>School of Science and Engineering</a:t>
            </a:r>
          </a:p>
          <a:p>
            <a:pPr>
              <a:lnSpc>
                <a:spcPct val="100000"/>
              </a:lnSpc>
            </a:pPr>
            <a:r>
              <a:rPr lang="en-US" sz="1800" dirty="0"/>
              <a:t>Biological Sciences</a:t>
            </a:r>
          </a:p>
          <a:p>
            <a:pPr>
              <a:lnSpc>
                <a:spcPct val="100000"/>
              </a:lnSpc>
              <a:spcBef>
                <a:spcPts val="0"/>
              </a:spcBef>
            </a:pPr>
            <a:r>
              <a:rPr lang="en-US" sz="1800" dirty="0"/>
              <a:t>Chemistry (Brewing and Distillation Studies)</a:t>
            </a:r>
          </a:p>
          <a:p>
            <a:pPr>
              <a:lnSpc>
                <a:spcPct val="100000"/>
              </a:lnSpc>
              <a:spcBef>
                <a:spcPts val="0"/>
              </a:spcBef>
            </a:pPr>
            <a:r>
              <a:rPr lang="en-US" sz="1800" dirty="0"/>
              <a:t>Engineering, </a:t>
            </a:r>
            <a:r>
              <a:rPr lang="en-US" sz="1800" dirty="0" err="1"/>
              <a:t>Eng</a:t>
            </a:r>
            <a:r>
              <a:rPr lang="en-US" sz="1800" dirty="0"/>
              <a:t> Tech, Int Arch and Surveying</a:t>
            </a:r>
          </a:p>
          <a:p>
            <a:pPr>
              <a:lnSpc>
                <a:spcPct val="100000"/>
              </a:lnSpc>
              <a:spcBef>
                <a:spcPts val="0"/>
              </a:spcBef>
            </a:pPr>
            <a:r>
              <a:rPr lang="en-US" sz="1800" dirty="0"/>
              <a:t>Geosciences</a:t>
            </a:r>
          </a:p>
          <a:p>
            <a:pPr>
              <a:lnSpc>
                <a:spcPct val="100000"/>
              </a:lnSpc>
              <a:spcBef>
                <a:spcPts val="0"/>
              </a:spcBef>
            </a:pPr>
            <a:r>
              <a:rPr lang="en-US" sz="1800" dirty="0"/>
              <a:t>Math and Statistics</a:t>
            </a:r>
          </a:p>
          <a:p>
            <a:pPr>
              <a:lnSpc>
                <a:spcPct val="100000"/>
              </a:lnSpc>
              <a:spcBef>
                <a:spcPts val="0"/>
              </a:spcBef>
            </a:pPr>
            <a:r>
              <a:rPr lang="en-US" sz="1800" dirty="0"/>
              <a:t>Physics and Astronomy</a:t>
            </a:r>
            <a:endParaRPr lang="en-US" sz="1800" b="1" u="sng" dirty="0"/>
          </a:p>
        </p:txBody>
      </p:sp>
    </p:spTree>
    <p:extLst>
      <p:ext uri="{BB962C8B-B14F-4D97-AF65-F5344CB8AC3E}">
        <p14:creationId xmlns:p14="http://schemas.microsoft.com/office/powerpoint/2010/main" val="1675060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24297" y="0"/>
            <a:ext cx="11005457" cy="1094920"/>
          </a:xfrm>
        </p:spPr>
        <p:txBody>
          <a:bodyPr>
            <a:normAutofit/>
          </a:bodyPr>
          <a:lstStyle/>
          <a:p>
            <a:r>
              <a:rPr lang="en-US" dirty="0">
                <a:latin typeface="Calibri" panose="020F0502020204030204" pitchFamily="34" charset="0"/>
                <a:cs typeface="Calibri" panose="020F0502020204030204" pitchFamily="34" charset="0"/>
              </a:rPr>
              <a:t>Draft Model C</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93271" y="1094920"/>
            <a:ext cx="11005457" cy="4910907"/>
          </a:xfrm>
        </p:spPr>
        <p:txBody>
          <a:bodyPr numCol="2" spcCol="457200">
            <a:normAutofit/>
          </a:bodyPr>
          <a:lstStyle/>
          <a:p>
            <a:pPr marL="0" indent="0">
              <a:lnSpc>
                <a:spcPct val="110000"/>
              </a:lnSpc>
              <a:buNone/>
            </a:pPr>
            <a:r>
              <a:rPr lang="en-US" sz="2400" b="1" u="sng" dirty="0"/>
              <a:t>College of Arts and Sciences (cont.)</a:t>
            </a:r>
          </a:p>
          <a:p>
            <a:pPr marL="0" indent="0">
              <a:lnSpc>
                <a:spcPct val="110000"/>
              </a:lnSpc>
              <a:buNone/>
            </a:pPr>
            <a:r>
              <a:rPr lang="en-US" sz="2000" b="1" dirty="0"/>
              <a:t>School of Communication, Culture and Society </a:t>
            </a:r>
          </a:p>
          <a:p>
            <a:pPr>
              <a:lnSpc>
                <a:spcPct val="100000"/>
              </a:lnSpc>
            </a:pPr>
            <a:r>
              <a:rPr lang="en-US" sz="1900" dirty="0"/>
              <a:t>Appalachian Studies</a:t>
            </a:r>
          </a:p>
          <a:p>
            <a:pPr>
              <a:lnSpc>
                <a:spcPct val="100000"/>
              </a:lnSpc>
              <a:spcBef>
                <a:spcPts val="0"/>
              </a:spcBef>
            </a:pPr>
            <a:r>
              <a:rPr lang="en-US" sz="1900" dirty="0"/>
              <a:t>Black American Studies</a:t>
            </a:r>
          </a:p>
          <a:p>
            <a:pPr>
              <a:lnSpc>
                <a:spcPct val="100000"/>
              </a:lnSpc>
              <a:spcBef>
                <a:spcPts val="0"/>
              </a:spcBef>
            </a:pPr>
            <a:r>
              <a:rPr lang="en-US" sz="1900" dirty="0"/>
              <a:t>Communication Studies and Storytelling</a:t>
            </a:r>
          </a:p>
          <a:p>
            <a:pPr>
              <a:lnSpc>
                <a:spcPct val="100000"/>
              </a:lnSpc>
              <a:spcBef>
                <a:spcPts val="0"/>
              </a:spcBef>
            </a:pPr>
            <a:r>
              <a:rPr lang="en-US" sz="1900" dirty="0"/>
              <a:t>Criminology and Criminal Justice</a:t>
            </a:r>
          </a:p>
          <a:p>
            <a:pPr>
              <a:lnSpc>
                <a:spcPct val="100000"/>
              </a:lnSpc>
              <a:spcBef>
                <a:spcPts val="0"/>
              </a:spcBef>
            </a:pPr>
            <a:r>
              <a:rPr lang="en-US" sz="1900" dirty="0"/>
              <a:t>History</a:t>
            </a:r>
          </a:p>
          <a:p>
            <a:pPr>
              <a:lnSpc>
                <a:spcPct val="100000"/>
              </a:lnSpc>
              <a:spcBef>
                <a:spcPts val="0"/>
              </a:spcBef>
            </a:pPr>
            <a:r>
              <a:rPr lang="en-US" sz="1900" dirty="0"/>
              <a:t>Literature and Language</a:t>
            </a:r>
          </a:p>
          <a:p>
            <a:pPr>
              <a:lnSpc>
                <a:spcPct val="100000"/>
              </a:lnSpc>
              <a:spcBef>
                <a:spcPts val="0"/>
              </a:spcBef>
            </a:pPr>
            <a:r>
              <a:rPr lang="en-US" sz="1900" dirty="0"/>
              <a:t>Philosophy and Humanities</a:t>
            </a:r>
          </a:p>
          <a:p>
            <a:pPr>
              <a:lnSpc>
                <a:spcPct val="100000"/>
              </a:lnSpc>
              <a:spcBef>
                <a:spcPts val="0"/>
              </a:spcBef>
            </a:pPr>
            <a:r>
              <a:rPr lang="en-US" sz="1900" dirty="0"/>
              <a:t>Political Science, Int </a:t>
            </a:r>
            <a:r>
              <a:rPr lang="en-US" sz="1900" dirty="0" err="1"/>
              <a:t>Aff</a:t>
            </a:r>
            <a:r>
              <a:rPr lang="en-US" sz="1900" dirty="0"/>
              <a:t> and Pub Adm</a:t>
            </a:r>
          </a:p>
          <a:p>
            <a:pPr>
              <a:lnSpc>
                <a:spcPct val="100000"/>
              </a:lnSpc>
              <a:spcBef>
                <a:spcPts val="0"/>
              </a:spcBef>
            </a:pPr>
            <a:r>
              <a:rPr lang="en-US" sz="1900" dirty="0"/>
              <a:t>Sociology and Anthropology</a:t>
            </a:r>
          </a:p>
          <a:p>
            <a:pPr>
              <a:lnSpc>
                <a:spcPct val="100000"/>
              </a:lnSpc>
              <a:spcBef>
                <a:spcPts val="0"/>
              </a:spcBef>
            </a:pPr>
            <a:r>
              <a:rPr lang="en-US" sz="1900" dirty="0"/>
              <a:t>Women’s, Gender and Sexuality Studies</a:t>
            </a:r>
          </a:p>
          <a:p>
            <a:pPr marL="0" indent="0">
              <a:lnSpc>
                <a:spcPct val="150000"/>
              </a:lnSpc>
              <a:buNone/>
            </a:pPr>
            <a:r>
              <a:rPr lang="en-US" sz="2400" b="1" u="sng" dirty="0"/>
              <a:t>College of Business and Technology</a:t>
            </a:r>
          </a:p>
          <a:p>
            <a:pPr>
              <a:lnSpc>
                <a:spcPct val="100000"/>
              </a:lnSpc>
            </a:pPr>
            <a:r>
              <a:rPr lang="en-US" sz="1900" dirty="0"/>
              <a:t>Accountancy</a:t>
            </a:r>
          </a:p>
          <a:p>
            <a:pPr>
              <a:lnSpc>
                <a:spcPct val="120000"/>
              </a:lnSpc>
              <a:spcBef>
                <a:spcPts val="0"/>
              </a:spcBef>
            </a:pPr>
            <a:r>
              <a:rPr lang="en-US" sz="1900" dirty="0"/>
              <a:t>Computing</a:t>
            </a:r>
          </a:p>
          <a:p>
            <a:pPr>
              <a:lnSpc>
                <a:spcPct val="120000"/>
              </a:lnSpc>
              <a:spcBef>
                <a:spcPts val="0"/>
              </a:spcBef>
            </a:pPr>
            <a:r>
              <a:rPr lang="en-US" sz="1900" dirty="0"/>
              <a:t>Digital Media </a:t>
            </a:r>
          </a:p>
          <a:p>
            <a:pPr>
              <a:lnSpc>
                <a:spcPct val="120000"/>
              </a:lnSpc>
              <a:spcBef>
                <a:spcPts val="0"/>
              </a:spcBef>
            </a:pPr>
            <a:r>
              <a:rPr lang="en-US" sz="1900" dirty="0"/>
              <a:t>Economics and Finance</a:t>
            </a:r>
          </a:p>
          <a:p>
            <a:pPr>
              <a:lnSpc>
                <a:spcPct val="120000"/>
              </a:lnSpc>
              <a:spcBef>
                <a:spcPts val="0"/>
              </a:spcBef>
            </a:pPr>
            <a:r>
              <a:rPr lang="en-US" sz="1900" dirty="0"/>
              <a:t>Global Sport Leadership</a:t>
            </a:r>
          </a:p>
          <a:p>
            <a:pPr>
              <a:lnSpc>
                <a:spcPct val="120000"/>
              </a:lnSpc>
              <a:spcBef>
                <a:spcPts val="0"/>
              </a:spcBef>
            </a:pPr>
            <a:r>
              <a:rPr lang="en-US" sz="1900" dirty="0"/>
              <a:t>Management, Marketing, and Supply Chain</a:t>
            </a:r>
          </a:p>
          <a:p>
            <a:pPr>
              <a:lnSpc>
                <a:spcPct val="120000"/>
              </a:lnSpc>
              <a:spcBef>
                <a:spcPts val="0"/>
              </a:spcBef>
            </a:pPr>
            <a:r>
              <a:rPr lang="en-US" sz="1900" dirty="0"/>
              <a:t>Media and Communication</a:t>
            </a:r>
          </a:p>
          <a:p>
            <a:pPr>
              <a:lnSpc>
                <a:spcPct val="120000"/>
              </a:lnSpc>
              <a:spcBef>
                <a:spcPts val="0"/>
              </a:spcBef>
            </a:pPr>
            <a:r>
              <a:rPr lang="en-US" sz="1900" dirty="0"/>
              <a:t>Sport and Recreation Management</a:t>
            </a:r>
          </a:p>
          <a:p>
            <a:pPr>
              <a:lnSpc>
                <a:spcPct val="100000"/>
              </a:lnSpc>
              <a:spcBef>
                <a:spcPts val="0"/>
              </a:spcBef>
            </a:pPr>
            <a:endParaRPr lang="en-US" sz="1900" dirty="0"/>
          </a:p>
          <a:p>
            <a:pPr marL="0" indent="0">
              <a:lnSpc>
                <a:spcPct val="100000"/>
              </a:lnSpc>
              <a:spcBef>
                <a:spcPts val="0"/>
              </a:spcBef>
              <a:buNone/>
            </a:pPr>
            <a:endParaRPr lang="en-US" sz="2000" dirty="0"/>
          </a:p>
          <a:p>
            <a:pPr marL="0" indent="0">
              <a:lnSpc>
                <a:spcPct val="100000"/>
              </a:lnSpc>
              <a:spcBef>
                <a:spcPts val="0"/>
              </a:spcBef>
              <a:buNone/>
            </a:pPr>
            <a:endParaRPr lang="en-US" sz="1800" b="1" u="sng" dirty="0"/>
          </a:p>
        </p:txBody>
      </p:sp>
    </p:spTree>
    <p:extLst>
      <p:ext uri="{BB962C8B-B14F-4D97-AF65-F5344CB8AC3E}">
        <p14:creationId xmlns:p14="http://schemas.microsoft.com/office/powerpoint/2010/main" val="3852786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24297" y="0"/>
            <a:ext cx="11005457" cy="1094920"/>
          </a:xfrm>
        </p:spPr>
        <p:txBody>
          <a:bodyPr>
            <a:normAutofit/>
          </a:bodyPr>
          <a:lstStyle/>
          <a:p>
            <a:r>
              <a:rPr lang="en-US" dirty="0">
                <a:latin typeface="Calibri" panose="020F0502020204030204" pitchFamily="34" charset="0"/>
                <a:cs typeface="Calibri" panose="020F0502020204030204" pitchFamily="34" charset="0"/>
              </a:rPr>
              <a:t>Draft Model C</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93271" y="1094920"/>
            <a:ext cx="11005457" cy="4910907"/>
          </a:xfrm>
        </p:spPr>
        <p:txBody>
          <a:bodyPr numCol="2" spcCol="457200">
            <a:normAutofit/>
          </a:bodyPr>
          <a:lstStyle/>
          <a:p>
            <a:pPr marL="0" indent="0">
              <a:lnSpc>
                <a:spcPct val="110000"/>
              </a:lnSpc>
              <a:buNone/>
            </a:pPr>
            <a:r>
              <a:rPr lang="en-US" sz="2600" b="1" u="sng" dirty="0"/>
              <a:t>College of ETSU Academic Health Sciences</a:t>
            </a:r>
          </a:p>
          <a:p>
            <a:pPr marL="0" indent="0">
              <a:lnSpc>
                <a:spcPct val="110000"/>
              </a:lnSpc>
              <a:buNone/>
            </a:pPr>
            <a:r>
              <a:rPr lang="en-US" sz="2000" b="1" dirty="0"/>
              <a:t>Gatton School of Pharmacy</a:t>
            </a:r>
          </a:p>
          <a:p>
            <a:pPr marL="0" indent="0">
              <a:lnSpc>
                <a:spcPct val="110000"/>
              </a:lnSpc>
              <a:buNone/>
            </a:pPr>
            <a:r>
              <a:rPr lang="en-US" sz="2000" b="1" dirty="0"/>
              <a:t>Quillen School of Medicine</a:t>
            </a:r>
          </a:p>
          <a:p>
            <a:pPr marL="0" indent="0">
              <a:lnSpc>
                <a:spcPct val="110000"/>
              </a:lnSpc>
              <a:buNone/>
            </a:pPr>
            <a:r>
              <a:rPr lang="en-US" sz="2000" b="1" dirty="0"/>
              <a:t>School of Health and Human Sciences</a:t>
            </a:r>
          </a:p>
          <a:p>
            <a:pPr>
              <a:lnSpc>
                <a:spcPct val="100000"/>
              </a:lnSpc>
            </a:pPr>
            <a:r>
              <a:rPr lang="en-US" sz="1900" dirty="0"/>
              <a:t>Allied Health</a:t>
            </a:r>
          </a:p>
          <a:p>
            <a:pPr>
              <a:lnSpc>
                <a:spcPct val="100000"/>
              </a:lnSpc>
              <a:spcBef>
                <a:spcPts val="0"/>
              </a:spcBef>
            </a:pPr>
            <a:r>
              <a:rPr lang="en-US" sz="1900" dirty="0"/>
              <a:t>Audiology and Speech-Language Pathology</a:t>
            </a:r>
          </a:p>
          <a:p>
            <a:pPr>
              <a:lnSpc>
                <a:spcPct val="100000"/>
              </a:lnSpc>
              <a:spcBef>
                <a:spcPts val="0"/>
              </a:spcBef>
            </a:pPr>
            <a:r>
              <a:rPr lang="en-US" sz="1900" dirty="0"/>
              <a:t>Counseling and Human Services</a:t>
            </a:r>
          </a:p>
          <a:p>
            <a:pPr>
              <a:lnSpc>
                <a:spcPct val="100000"/>
              </a:lnSpc>
              <a:spcBef>
                <a:spcPts val="0"/>
              </a:spcBef>
            </a:pPr>
            <a:r>
              <a:rPr lang="en-US" sz="1900" dirty="0"/>
              <a:t>Kinesiology</a:t>
            </a:r>
          </a:p>
          <a:p>
            <a:pPr>
              <a:lnSpc>
                <a:spcPct val="100000"/>
              </a:lnSpc>
              <a:spcBef>
                <a:spcPts val="0"/>
              </a:spcBef>
            </a:pPr>
            <a:r>
              <a:rPr lang="en-US" sz="1900" dirty="0"/>
              <a:t>Psychology</a:t>
            </a:r>
          </a:p>
          <a:p>
            <a:pPr>
              <a:lnSpc>
                <a:spcPct val="100000"/>
              </a:lnSpc>
              <a:spcBef>
                <a:spcPts val="0"/>
              </a:spcBef>
            </a:pPr>
            <a:r>
              <a:rPr lang="en-US" sz="1900" dirty="0"/>
              <a:t>Rehabilitative Sciences</a:t>
            </a:r>
          </a:p>
          <a:p>
            <a:pPr>
              <a:lnSpc>
                <a:spcPct val="100000"/>
              </a:lnSpc>
              <a:spcBef>
                <a:spcPts val="0"/>
              </a:spcBef>
            </a:pPr>
            <a:r>
              <a:rPr lang="en-US" sz="1900" dirty="0"/>
              <a:t>Social Work</a:t>
            </a:r>
          </a:p>
          <a:p>
            <a:pPr>
              <a:lnSpc>
                <a:spcPct val="100000"/>
              </a:lnSpc>
              <a:spcBef>
                <a:spcPts val="0"/>
              </a:spcBef>
            </a:pPr>
            <a:r>
              <a:rPr lang="en-US" sz="1900" dirty="0"/>
              <a:t>Sport Performance</a:t>
            </a:r>
          </a:p>
          <a:p>
            <a:pPr>
              <a:lnSpc>
                <a:spcPct val="100000"/>
              </a:lnSpc>
              <a:spcBef>
                <a:spcPts val="0"/>
              </a:spcBef>
            </a:pPr>
            <a:r>
              <a:rPr lang="en-US" sz="1900" dirty="0"/>
              <a:t>Sport Physiology</a:t>
            </a:r>
          </a:p>
          <a:p>
            <a:pPr>
              <a:lnSpc>
                <a:spcPct val="100000"/>
              </a:lnSpc>
              <a:spcBef>
                <a:spcPts val="0"/>
              </a:spcBef>
            </a:pPr>
            <a:r>
              <a:rPr lang="en-US" sz="1900" dirty="0"/>
              <a:t>Sport Science</a:t>
            </a:r>
          </a:p>
          <a:p>
            <a:pPr marL="0" indent="0">
              <a:lnSpc>
                <a:spcPct val="100000"/>
              </a:lnSpc>
              <a:spcBef>
                <a:spcPts val="0"/>
              </a:spcBef>
              <a:buNone/>
            </a:pPr>
            <a:endParaRPr lang="en-US" sz="1900" dirty="0"/>
          </a:p>
          <a:p>
            <a:pPr marL="0" indent="0">
              <a:lnSpc>
                <a:spcPct val="100000"/>
              </a:lnSpc>
              <a:spcBef>
                <a:spcPts val="0"/>
              </a:spcBef>
              <a:buNone/>
            </a:pPr>
            <a:r>
              <a:rPr lang="en-US" sz="2000" b="1" dirty="0"/>
              <a:t>School of Nursing</a:t>
            </a:r>
          </a:p>
          <a:p>
            <a:pPr marL="0" indent="0">
              <a:lnSpc>
                <a:spcPct val="100000"/>
              </a:lnSpc>
              <a:spcBef>
                <a:spcPts val="0"/>
              </a:spcBef>
              <a:buNone/>
            </a:pPr>
            <a:endParaRPr lang="en-US" sz="2000" b="1" dirty="0"/>
          </a:p>
          <a:p>
            <a:pPr marL="0" indent="0">
              <a:lnSpc>
                <a:spcPct val="100000"/>
              </a:lnSpc>
              <a:spcBef>
                <a:spcPts val="0"/>
              </a:spcBef>
              <a:buNone/>
            </a:pPr>
            <a:r>
              <a:rPr lang="en-US" sz="2000" b="1" dirty="0"/>
              <a:t>School of Public Health</a:t>
            </a:r>
            <a:endParaRPr lang="en-US" sz="2000" dirty="0"/>
          </a:p>
          <a:p>
            <a:pPr marL="0" indent="0">
              <a:lnSpc>
                <a:spcPct val="100000"/>
              </a:lnSpc>
              <a:spcBef>
                <a:spcPts val="0"/>
              </a:spcBef>
              <a:buNone/>
            </a:pPr>
            <a:endParaRPr lang="en-US" sz="1800" b="1" u="sng" dirty="0"/>
          </a:p>
        </p:txBody>
      </p:sp>
    </p:spTree>
    <p:extLst>
      <p:ext uri="{BB962C8B-B14F-4D97-AF65-F5344CB8AC3E}">
        <p14:creationId xmlns:p14="http://schemas.microsoft.com/office/powerpoint/2010/main" val="378657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118-E267-476A-8851-B5E425CA222F}"/>
              </a:ext>
            </a:extLst>
          </p:cNvPr>
          <p:cNvSpPr>
            <a:spLocks noGrp="1"/>
          </p:cNvSpPr>
          <p:nvPr>
            <p:ph type="ctrTitle"/>
          </p:nvPr>
        </p:nvSpPr>
        <p:spPr>
          <a:xfrm>
            <a:off x="324297" y="0"/>
            <a:ext cx="11005457" cy="1094920"/>
          </a:xfrm>
        </p:spPr>
        <p:txBody>
          <a:bodyPr>
            <a:normAutofit/>
          </a:bodyPr>
          <a:lstStyle/>
          <a:p>
            <a:r>
              <a:rPr lang="en-US" dirty="0">
                <a:latin typeface="Calibri" panose="020F0502020204030204" pitchFamily="34" charset="0"/>
                <a:cs typeface="Calibri" panose="020F0502020204030204" pitchFamily="34" charset="0"/>
              </a:rPr>
              <a:t>Draft Model C</a:t>
            </a:r>
            <a:endParaRPr lang="en-US" dirty="0"/>
          </a:p>
        </p:txBody>
      </p:sp>
      <p:sp>
        <p:nvSpPr>
          <p:cNvPr id="3" name="Content Placeholder 2">
            <a:extLst>
              <a:ext uri="{FF2B5EF4-FFF2-40B4-BE49-F238E27FC236}">
                <a16:creationId xmlns:a16="http://schemas.microsoft.com/office/drawing/2014/main" id="{F1ABD87A-24C8-40C3-AA10-0D9FC0A21817}"/>
              </a:ext>
            </a:extLst>
          </p:cNvPr>
          <p:cNvSpPr>
            <a:spLocks noGrp="1"/>
          </p:cNvSpPr>
          <p:nvPr>
            <p:ph sz="quarter" idx="13"/>
          </p:nvPr>
        </p:nvSpPr>
        <p:spPr>
          <a:xfrm>
            <a:off x="593271" y="1094920"/>
            <a:ext cx="11005457" cy="4910907"/>
          </a:xfrm>
        </p:spPr>
        <p:txBody>
          <a:bodyPr numCol="2" spcCol="457200">
            <a:normAutofit/>
          </a:bodyPr>
          <a:lstStyle/>
          <a:p>
            <a:pPr marL="0" indent="0">
              <a:lnSpc>
                <a:spcPct val="110000"/>
              </a:lnSpc>
              <a:buNone/>
            </a:pPr>
            <a:r>
              <a:rPr lang="en-US" sz="2400" b="1" u="sng" dirty="0"/>
              <a:t>University College</a:t>
            </a:r>
          </a:p>
          <a:p>
            <a:pPr>
              <a:lnSpc>
                <a:spcPct val="100000"/>
              </a:lnSpc>
            </a:pPr>
            <a:r>
              <a:rPr lang="en-US" sz="1900" dirty="0"/>
              <a:t>Career Services</a:t>
            </a:r>
          </a:p>
          <a:p>
            <a:pPr>
              <a:lnSpc>
                <a:spcPct val="100000"/>
              </a:lnSpc>
              <a:spcBef>
                <a:spcPts val="0"/>
              </a:spcBef>
            </a:pPr>
            <a:r>
              <a:rPr lang="en-US" sz="1900" dirty="0"/>
              <a:t>Community-Engaged Learning</a:t>
            </a:r>
          </a:p>
          <a:p>
            <a:pPr>
              <a:lnSpc>
                <a:spcPct val="100000"/>
              </a:lnSpc>
              <a:spcBef>
                <a:spcPts val="0"/>
              </a:spcBef>
            </a:pPr>
            <a:r>
              <a:rPr lang="en-US" sz="1900" dirty="0"/>
              <a:t>Continuing Studies</a:t>
            </a:r>
          </a:p>
          <a:p>
            <a:pPr>
              <a:lnSpc>
                <a:spcPct val="100000"/>
              </a:lnSpc>
              <a:spcBef>
                <a:spcPts val="0"/>
              </a:spcBef>
            </a:pPr>
            <a:r>
              <a:rPr lang="en-US" sz="1900" dirty="0"/>
              <a:t>Cross-Disciplinary Studies</a:t>
            </a:r>
          </a:p>
          <a:p>
            <a:pPr>
              <a:lnSpc>
                <a:spcPct val="100000"/>
              </a:lnSpc>
              <a:spcBef>
                <a:spcPts val="0"/>
              </a:spcBef>
            </a:pPr>
            <a:r>
              <a:rPr lang="en-US" sz="1900" dirty="0"/>
              <a:t>ETSU Online</a:t>
            </a:r>
          </a:p>
          <a:p>
            <a:pPr>
              <a:lnSpc>
                <a:spcPct val="100000"/>
              </a:lnSpc>
              <a:spcBef>
                <a:spcPts val="0"/>
              </a:spcBef>
            </a:pPr>
            <a:r>
              <a:rPr lang="en-US" sz="1900" dirty="0"/>
              <a:t>Honors Programs</a:t>
            </a:r>
          </a:p>
          <a:p>
            <a:pPr>
              <a:lnSpc>
                <a:spcPct val="100000"/>
              </a:lnSpc>
              <a:spcBef>
                <a:spcPts val="0"/>
              </a:spcBef>
            </a:pPr>
            <a:r>
              <a:rPr lang="en-US" sz="1900" dirty="0"/>
              <a:t>Military Science</a:t>
            </a:r>
          </a:p>
          <a:p>
            <a:pPr>
              <a:lnSpc>
                <a:spcPct val="100000"/>
              </a:lnSpc>
              <a:spcBef>
                <a:spcPts val="0"/>
              </a:spcBef>
            </a:pPr>
            <a:r>
              <a:rPr lang="en-US" sz="1900" dirty="0"/>
              <a:t>Prestigious Awards</a:t>
            </a:r>
          </a:p>
          <a:p>
            <a:pPr>
              <a:lnSpc>
                <a:spcPct val="100000"/>
              </a:lnSpc>
              <a:spcBef>
                <a:spcPts val="0"/>
              </a:spcBef>
            </a:pPr>
            <a:r>
              <a:rPr lang="en-US" sz="1900" dirty="0"/>
              <a:t>Study Abroad and Global Engagement</a:t>
            </a:r>
          </a:p>
          <a:p>
            <a:pPr>
              <a:lnSpc>
                <a:spcPct val="100000"/>
              </a:lnSpc>
              <a:spcBef>
                <a:spcPts val="0"/>
              </a:spcBef>
            </a:pPr>
            <a:r>
              <a:rPr lang="en-US" sz="1900" dirty="0"/>
              <a:t>Undergraduate Research</a:t>
            </a:r>
          </a:p>
          <a:p>
            <a:pPr>
              <a:lnSpc>
                <a:spcPct val="100000"/>
              </a:lnSpc>
              <a:spcBef>
                <a:spcPts val="0"/>
              </a:spcBef>
            </a:pPr>
            <a:r>
              <a:rPr lang="en-US" sz="1900" dirty="0"/>
              <a:t>Office of the Exec. Dir. Academic Advisement</a:t>
            </a:r>
          </a:p>
          <a:p>
            <a:pPr>
              <a:lnSpc>
                <a:spcPct val="100000"/>
              </a:lnSpc>
              <a:spcBef>
                <a:spcPts val="0"/>
              </a:spcBef>
            </a:pPr>
            <a:r>
              <a:rPr lang="en-US" sz="1900" dirty="0"/>
              <a:t>University Advisement Center</a:t>
            </a:r>
          </a:p>
          <a:p>
            <a:pPr>
              <a:lnSpc>
                <a:spcPct val="100000"/>
              </a:lnSpc>
              <a:spcBef>
                <a:spcPts val="0"/>
              </a:spcBef>
            </a:pPr>
            <a:endParaRPr lang="en-US" sz="1900" dirty="0"/>
          </a:p>
          <a:p>
            <a:pPr marL="0" indent="0">
              <a:lnSpc>
                <a:spcPct val="100000"/>
              </a:lnSpc>
              <a:spcBef>
                <a:spcPts val="0"/>
              </a:spcBef>
              <a:buNone/>
            </a:pPr>
            <a:endParaRPr lang="en-US" sz="2000" dirty="0"/>
          </a:p>
          <a:p>
            <a:pPr marL="0" indent="0">
              <a:lnSpc>
                <a:spcPct val="100000"/>
              </a:lnSpc>
              <a:spcBef>
                <a:spcPts val="0"/>
              </a:spcBef>
              <a:buNone/>
            </a:pPr>
            <a:endParaRPr lang="en-US" sz="1800" b="1" u="sng" dirty="0"/>
          </a:p>
        </p:txBody>
      </p:sp>
    </p:spTree>
    <p:extLst>
      <p:ext uri="{BB962C8B-B14F-4D97-AF65-F5344CB8AC3E}">
        <p14:creationId xmlns:p14="http://schemas.microsoft.com/office/powerpoint/2010/main" val="457478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9454-29E6-C3EC-655E-9EB9DAF159CC}"/>
              </a:ext>
            </a:extLst>
          </p:cNvPr>
          <p:cNvSpPr>
            <a:spLocks noGrp="1"/>
          </p:cNvSpPr>
          <p:nvPr>
            <p:ph type="ctrTitle"/>
          </p:nvPr>
        </p:nvSpPr>
        <p:spPr/>
        <p:txBody>
          <a:bodyPr>
            <a:normAutofit fontScale="90000"/>
          </a:bodyPr>
          <a:lstStyle/>
          <a:p>
            <a:r>
              <a:rPr lang="en-US" dirty="0"/>
              <a:t>Clarifying Questions</a:t>
            </a:r>
          </a:p>
        </p:txBody>
      </p:sp>
      <p:sp>
        <p:nvSpPr>
          <p:cNvPr id="5" name="Content Placeholder 4">
            <a:extLst>
              <a:ext uri="{FF2B5EF4-FFF2-40B4-BE49-F238E27FC236}">
                <a16:creationId xmlns:a16="http://schemas.microsoft.com/office/drawing/2014/main" id="{0725AA57-83FD-9416-88EB-701CCD73717E}"/>
              </a:ext>
            </a:extLst>
          </p:cNvPr>
          <p:cNvSpPr>
            <a:spLocks noGrp="1"/>
          </p:cNvSpPr>
          <p:nvPr>
            <p:ph sz="quarter" idx="13"/>
          </p:nvPr>
        </p:nvSpPr>
        <p:spPr>
          <a:xfrm>
            <a:off x="454423" y="5238520"/>
            <a:ext cx="3374377" cy="1795749"/>
          </a:xfrm>
        </p:spPr>
        <p:txBody>
          <a:bodyPr/>
          <a:lstStyle/>
          <a:p>
            <a:pPr marL="0" indent="0">
              <a:buNone/>
            </a:pPr>
            <a:r>
              <a:rPr lang="en-US" dirty="0"/>
              <a:t>Provide feedback via the QR code</a:t>
            </a:r>
          </a:p>
        </p:txBody>
      </p:sp>
      <p:pic>
        <p:nvPicPr>
          <p:cNvPr id="3" name="Picture 2" descr="QR code for scanning that allows for feedback.">
            <a:extLst>
              <a:ext uri="{FF2B5EF4-FFF2-40B4-BE49-F238E27FC236}">
                <a16:creationId xmlns:a16="http://schemas.microsoft.com/office/drawing/2014/main" id="{76947DB9-04A0-8FFA-5DE8-2A6E5E701F57}"/>
              </a:ext>
            </a:extLst>
          </p:cNvPr>
          <p:cNvPicPr>
            <a:picLocks noChangeAspect="1"/>
          </p:cNvPicPr>
          <p:nvPr/>
        </p:nvPicPr>
        <p:blipFill>
          <a:blip r:embed="rId2"/>
          <a:stretch>
            <a:fillRect/>
          </a:stretch>
        </p:blipFill>
        <p:spPr>
          <a:xfrm>
            <a:off x="5669095" y="310689"/>
            <a:ext cx="5825705" cy="5825705"/>
          </a:xfrm>
          <a:prstGeom prst="rect">
            <a:avLst/>
          </a:prstGeom>
        </p:spPr>
      </p:pic>
    </p:spTree>
    <p:extLst>
      <p:ext uri="{BB962C8B-B14F-4D97-AF65-F5344CB8AC3E}">
        <p14:creationId xmlns:p14="http://schemas.microsoft.com/office/powerpoint/2010/main" val="7595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C011-3750-6614-1825-F486827E171B}"/>
              </a:ext>
            </a:extLst>
          </p:cNvPr>
          <p:cNvSpPr>
            <a:spLocks noGrp="1"/>
          </p:cNvSpPr>
          <p:nvPr>
            <p:ph type="ctrTitle"/>
          </p:nvPr>
        </p:nvSpPr>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15F10981-D263-31F8-1A73-86C5041420E7}"/>
              </a:ext>
            </a:extLst>
          </p:cNvPr>
          <p:cNvSpPr>
            <a:spLocks noGrp="1"/>
          </p:cNvSpPr>
          <p:nvPr>
            <p:ph sz="quarter" idx="13"/>
          </p:nvPr>
        </p:nvSpPr>
        <p:spPr>
          <a:xfrm>
            <a:off x="5643845" y="892366"/>
            <a:ext cx="6331490" cy="5586811"/>
          </a:xfrm>
        </p:spPr>
        <p:txBody>
          <a:bodyPr>
            <a:normAutofit/>
          </a:bodyPr>
          <a:lstStyle/>
          <a:p>
            <a:r>
              <a:rPr lang="en-US" dirty="0"/>
              <a:t>ASTF will continue to meet – next meeting tomorrow</a:t>
            </a:r>
          </a:p>
          <a:p>
            <a:r>
              <a:rPr lang="en-US" dirty="0"/>
              <a:t>ASTF will continue to meet with constituents</a:t>
            </a:r>
          </a:p>
          <a:p>
            <a:r>
              <a:rPr lang="en-US" dirty="0"/>
              <a:t>If you’d like to chat, please reach out</a:t>
            </a:r>
          </a:p>
          <a:p>
            <a:pPr lvl="1"/>
            <a:r>
              <a:rPr lang="en-US" dirty="0">
                <a:hlinkClick r:id="rId2"/>
              </a:rPr>
              <a:t>foleyv@etsu.edu</a:t>
            </a:r>
            <a:endParaRPr lang="en-US" dirty="0"/>
          </a:p>
          <a:p>
            <a:pPr lvl="1"/>
            <a:r>
              <a:rPr lang="en-US" dirty="0">
                <a:hlinkClick r:id="rId3"/>
              </a:rPr>
              <a:t>hagemeier@etsu.edu</a:t>
            </a:r>
            <a:endParaRPr lang="en-US" dirty="0"/>
          </a:p>
          <a:p>
            <a:r>
              <a:rPr lang="en-US" dirty="0"/>
              <a:t>Goal is report to the Provost and President by end of calendar year</a:t>
            </a:r>
          </a:p>
          <a:p>
            <a:r>
              <a:rPr lang="en-US" dirty="0"/>
              <a:t>Next Town Hall in late November</a:t>
            </a:r>
          </a:p>
          <a:p>
            <a:r>
              <a:rPr lang="en-US" dirty="0"/>
              <a:t>Thanks for coming!</a:t>
            </a:r>
          </a:p>
          <a:p>
            <a:pPr lvl="1"/>
            <a:endParaRPr lang="en-US" dirty="0"/>
          </a:p>
        </p:txBody>
      </p:sp>
    </p:spTree>
    <p:extLst>
      <p:ext uri="{BB962C8B-B14F-4D97-AF65-F5344CB8AC3E}">
        <p14:creationId xmlns:p14="http://schemas.microsoft.com/office/powerpoint/2010/main" val="195782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p:txBody>
          <a:bodyPr/>
          <a:lstStyle/>
          <a:p>
            <a:r>
              <a:rPr lang="en-US" dirty="0"/>
              <a:t>Charge</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631595" y="1815514"/>
            <a:ext cx="10520313" cy="2832685"/>
          </a:xfrm>
        </p:spPr>
        <p:txBody>
          <a:bodyPr>
            <a:normAutofit/>
          </a:bodyPr>
          <a:lstStyle/>
          <a:p>
            <a:r>
              <a:rPr lang="en-US" sz="3600" b="0" i="0" dirty="0">
                <a:solidFill>
                  <a:srgbClr val="26292B"/>
                </a:solidFill>
                <a:effectLst/>
                <a:latin typeface="roboto" panose="02000000000000000000" pitchFamily="2" charset="0"/>
              </a:rPr>
              <a:t>Examine the academic structure of our colleges and ensure we continue to create clear and seamless pathways toward degree completion, provide holistic support for our students, and align with the goals in our strategic plan</a:t>
            </a:r>
            <a:endParaRPr lang="en-US" sz="4800" i="1" dirty="0"/>
          </a:p>
        </p:txBody>
      </p:sp>
    </p:spTree>
    <p:extLst>
      <p:ext uri="{BB962C8B-B14F-4D97-AF65-F5344CB8AC3E}">
        <p14:creationId xmlns:p14="http://schemas.microsoft.com/office/powerpoint/2010/main" val="2106650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p:txBody>
          <a:bodyPr/>
          <a:lstStyle/>
          <a:p>
            <a:r>
              <a:rPr lang="en-US" dirty="0"/>
              <a:t>Key Questions (Part 1)</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46400"/>
            <a:ext cx="11262805" cy="4841486"/>
          </a:xfrm>
        </p:spPr>
        <p:txBody>
          <a:bodyPr>
            <a:normAutofit lnSpcReduction="10000"/>
          </a:bodyPr>
          <a:lstStyle/>
          <a:p>
            <a:pPr algn="l">
              <a:buFont typeface="Arial" panose="020B0604020202020204" pitchFamily="34" charset="0"/>
              <a:buChar char="•"/>
            </a:pPr>
            <a:r>
              <a:rPr lang="en-US" sz="3200" b="0" i="0" dirty="0">
                <a:solidFill>
                  <a:srgbClr val="26292B"/>
                </a:solidFill>
                <a:effectLst/>
                <a:latin typeface="roboto" panose="02000000000000000000" pitchFamily="2" charset="0"/>
              </a:rPr>
              <a:t>What college organizational structure would best serve our students to ensure they have a clear path from admission to graduation?</a:t>
            </a:r>
          </a:p>
          <a:p>
            <a:pPr algn="l">
              <a:buFont typeface="Arial" panose="020B0604020202020204" pitchFamily="34" charset="0"/>
              <a:buChar char="•"/>
            </a:pPr>
            <a:r>
              <a:rPr lang="en-US" sz="3200" b="0" i="0" dirty="0">
                <a:solidFill>
                  <a:srgbClr val="26292B"/>
                </a:solidFill>
                <a:effectLst/>
                <a:latin typeface="roboto" panose="02000000000000000000" pitchFamily="2" charset="0"/>
              </a:rPr>
              <a:t>How do we build on our existing strengths in teaching, research, and service by aligning academic units and expanding capacity?</a:t>
            </a:r>
          </a:p>
          <a:p>
            <a:pPr algn="l">
              <a:buFont typeface="Arial" panose="020B0604020202020204" pitchFamily="34" charset="0"/>
              <a:buChar char="•"/>
            </a:pPr>
            <a:r>
              <a:rPr lang="en-US" sz="3200" b="0" i="0" dirty="0">
                <a:solidFill>
                  <a:srgbClr val="26292B"/>
                </a:solidFill>
                <a:effectLst/>
                <a:latin typeface="roboto" panose="02000000000000000000" pitchFamily="2" charset="0"/>
              </a:rPr>
              <a:t>How do we avoid duplication or overlap in our offerings and reduce confusion for our students?</a:t>
            </a:r>
          </a:p>
          <a:p>
            <a:pPr algn="l">
              <a:buFont typeface="Arial" panose="020B0604020202020204" pitchFamily="34" charset="0"/>
              <a:buChar char="•"/>
            </a:pPr>
            <a:r>
              <a:rPr lang="en-US" sz="3200" b="0" i="0" dirty="0">
                <a:solidFill>
                  <a:srgbClr val="26292B"/>
                </a:solidFill>
                <a:effectLst/>
                <a:latin typeface="roboto" panose="02000000000000000000" pitchFamily="2" charset="0"/>
              </a:rPr>
              <a:t>How do we continue to build on our reputation as a premier health sciences institution in Tennessee and develop additional signature programs or areas of study?</a:t>
            </a:r>
          </a:p>
        </p:txBody>
      </p:sp>
    </p:spTree>
    <p:extLst>
      <p:ext uri="{BB962C8B-B14F-4D97-AF65-F5344CB8AC3E}">
        <p14:creationId xmlns:p14="http://schemas.microsoft.com/office/powerpoint/2010/main" val="338667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p:txBody>
          <a:bodyPr/>
          <a:lstStyle/>
          <a:p>
            <a:r>
              <a:rPr lang="en-US" dirty="0"/>
              <a:t>Key Questions (Part 2)</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35514"/>
            <a:ext cx="11262805" cy="4599685"/>
          </a:xfrm>
        </p:spPr>
        <p:txBody>
          <a:bodyPr>
            <a:normAutofit/>
          </a:bodyPr>
          <a:lstStyle/>
          <a:p>
            <a:pPr algn="l">
              <a:buFont typeface="Arial" panose="020B0604020202020204" pitchFamily="34" charset="0"/>
              <a:buChar char="•"/>
            </a:pPr>
            <a:r>
              <a:rPr lang="en-US" sz="3200" b="0" i="0" dirty="0">
                <a:solidFill>
                  <a:srgbClr val="26292B"/>
                </a:solidFill>
                <a:effectLst/>
                <a:latin typeface="roboto" panose="02000000000000000000" pitchFamily="2" charset="0"/>
              </a:rPr>
              <a:t>How will the organizational structure lead to greater flexibility and innovation as we continue to build on the institution’s core strengths and respond to the changing landscape across higher education?</a:t>
            </a:r>
          </a:p>
          <a:p>
            <a:pPr algn="l">
              <a:buFont typeface="Arial" panose="020B0604020202020204" pitchFamily="34" charset="0"/>
              <a:buChar char="•"/>
            </a:pPr>
            <a:r>
              <a:rPr lang="en-US" sz="3200" b="0" i="0" dirty="0">
                <a:solidFill>
                  <a:srgbClr val="26292B"/>
                </a:solidFill>
                <a:effectLst/>
                <a:latin typeface="roboto" panose="02000000000000000000" pitchFamily="2" charset="0"/>
              </a:rPr>
              <a:t>How will a reorganized structure ensure the university uses its resources strategically to meet its goals?</a:t>
            </a:r>
          </a:p>
          <a:p>
            <a:pPr algn="l">
              <a:buFont typeface="Arial" panose="020B0604020202020204" pitchFamily="34" charset="0"/>
              <a:buChar char="•"/>
            </a:pPr>
            <a:r>
              <a:rPr lang="en-US" sz="3200" b="0" i="0" dirty="0">
                <a:solidFill>
                  <a:srgbClr val="26292B"/>
                </a:solidFill>
                <a:effectLst/>
                <a:latin typeface="roboto" panose="02000000000000000000" pitchFamily="2" charset="0"/>
              </a:rPr>
              <a:t>How will the structure support the university’s vision and mission and facilitate achieving the goals in the current strategic plan?</a:t>
            </a:r>
          </a:p>
        </p:txBody>
      </p:sp>
    </p:spTree>
    <p:extLst>
      <p:ext uri="{BB962C8B-B14F-4D97-AF65-F5344CB8AC3E}">
        <p14:creationId xmlns:p14="http://schemas.microsoft.com/office/powerpoint/2010/main" val="192314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p:txBody>
          <a:bodyPr/>
          <a:lstStyle/>
          <a:p>
            <a:r>
              <a:rPr lang="en-US" dirty="0"/>
              <a:t>Strategic Plan Overview</a:t>
            </a:r>
          </a:p>
        </p:txBody>
      </p:sp>
      <p:grpSp>
        <p:nvGrpSpPr>
          <p:cNvPr id="4" name="Group 3" descr="Graphics depicting Access and Success, Teaching Excellence, Empowered Employees, Research and Innovation, Equity and Inclusion, Community Stewardship, and Fiscal Sustainability and Operational Excellence.">
            <a:extLst>
              <a:ext uri="{FF2B5EF4-FFF2-40B4-BE49-F238E27FC236}">
                <a16:creationId xmlns:a16="http://schemas.microsoft.com/office/drawing/2014/main" id="{7DCB715B-B64E-467C-9CAA-770AF0FAACC1}"/>
              </a:ext>
            </a:extLst>
          </p:cNvPr>
          <p:cNvGrpSpPr/>
          <p:nvPr/>
        </p:nvGrpSpPr>
        <p:grpSpPr>
          <a:xfrm>
            <a:off x="568583" y="1403020"/>
            <a:ext cx="10703573" cy="5454980"/>
            <a:chOff x="568583" y="1403020"/>
            <a:chExt cx="10703573" cy="5454980"/>
          </a:xfrm>
        </p:grpSpPr>
        <p:pic>
          <p:nvPicPr>
            <p:cNvPr id="7" name="Picture 6" descr="Graphics depicting Access and Success, Teaching Excellence, Empowered Employees, Research and Innovation, Equity and Inclusion, Community Stewardship, and Fiscal Sustainability and Operational Excellence.">
              <a:extLst>
                <a:ext uri="{FF2B5EF4-FFF2-40B4-BE49-F238E27FC236}">
                  <a16:creationId xmlns:a16="http://schemas.microsoft.com/office/drawing/2014/main" id="{C6CC3C01-374D-ACE2-ECBE-A0EF9C0CE1CD}"/>
                </a:ext>
              </a:extLst>
            </p:cNvPr>
            <p:cNvPicPr>
              <a:picLocks noChangeAspect="1"/>
            </p:cNvPicPr>
            <p:nvPr/>
          </p:nvPicPr>
          <p:blipFill>
            <a:blip r:embed="rId2"/>
            <a:stretch>
              <a:fillRect/>
            </a:stretch>
          </p:blipFill>
          <p:spPr>
            <a:xfrm>
              <a:off x="568583" y="1403020"/>
              <a:ext cx="8261617" cy="5454980"/>
            </a:xfrm>
            <a:prstGeom prst="rect">
              <a:avLst/>
            </a:prstGeom>
          </p:spPr>
        </p:pic>
        <p:pic>
          <p:nvPicPr>
            <p:cNvPr id="8" name="Picture 7" descr="Graphics depicting Access and Success, Teaching Excellence, Empowered Employees, Research and Innovation, Equity and Inclusion, Community Stewardship, and Fiscal Sustainability and Operational Excellence.">
              <a:extLst>
                <a:ext uri="{FF2B5EF4-FFF2-40B4-BE49-F238E27FC236}">
                  <a16:creationId xmlns:a16="http://schemas.microsoft.com/office/drawing/2014/main" id="{C1EF5B13-A6A4-9B29-0E60-6171AAFC3CD0}"/>
                </a:ext>
              </a:extLst>
            </p:cNvPr>
            <p:cNvPicPr>
              <a:picLocks noChangeAspect="1"/>
            </p:cNvPicPr>
            <p:nvPr/>
          </p:nvPicPr>
          <p:blipFill>
            <a:blip r:embed="rId3"/>
            <a:stretch>
              <a:fillRect/>
            </a:stretch>
          </p:blipFill>
          <p:spPr>
            <a:xfrm>
              <a:off x="8830200" y="2446318"/>
              <a:ext cx="2441956" cy="2784792"/>
            </a:xfrm>
            <a:prstGeom prst="rect">
              <a:avLst/>
            </a:prstGeom>
          </p:spPr>
        </p:pic>
      </p:grpSp>
    </p:spTree>
    <p:extLst>
      <p:ext uri="{BB962C8B-B14F-4D97-AF65-F5344CB8AC3E}">
        <p14:creationId xmlns:p14="http://schemas.microsoft.com/office/powerpoint/2010/main" val="140768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p:txBody>
          <a:bodyPr/>
          <a:lstStyle/>
          <a:p>
            <a:r>
              <a:rPr lang="en-US" dirty="0"/>
              <a:t>125.2 Overview</a:t>
            </a:r>
          </a:p>
        </p:txBody>
      </p:sp>
      <p:pic>
        <p:nvPicPr>
          <p:cNvPr id="3" name="Picture 2" descr="Graphics depicting Academic, Student Success, Research and Scholarship, ETSU Health, Equity and Inclusion, and Fiscal Sustainability. These elements encircle the ETSU logo. ">
            <a:extLst>
              <a:ext uri="{FF2B5EF4-FFF2-40B4-BE49-F238E27FC236}">
                <a16:creationId xmlns:a16="http://schemas.microsoft.com/office/drawing/2014/main" id="{C92E7A37-4306-E1F7-083E-F12A143050CD}"/>
              </a:ext>
            </a:extLst>
          </p:cNvPr>
          <p:cNvPicPr>
            <a:picLocks noChangeAspect="1"/>
          </p:cNvPicPr>
          <p:nvPr/>
        </p:nvPicPr>
        <p:blipFill>
          <a:blip r:embed="rId2"/>
          <a:stretch>
            <a:fillRect/>
          </a:stretch>
        </p:blipFill>
        <p:spPr>
          <a:xfrm>
            <a:off x="2650400" y="1396597"/>
            <a:ext cx="6673600" cy="5461403"/>
          </a:xfrm>
          <a:prstGeom prst="rect">
            <a:avLst/>
          </a:prstGeom>
        </p:spPr>
      </p:pic>
    </p:spTree>
    <p:extLst>
      <p:ext uri="{BB962C8B-B14F-4D97-AF65-F5344CB8AC3E}">
        <p14:creationId xmlns:p14="http://schemas.microsoft.com/office/powerpoint/2010/main" val="243601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E4FC-D6F3-DFD3-6B55-0D2A59690FD6}"/>
              </a:ext>
            </a:extLst>
          </p:cNvPr>
          <p:cNvSpPr>
            <a:spLocks noGrp="1"/>
          </p:cNvSpPr>
          <p:nvPr>
            <p:ph type="ctrTitle"/>
          </p:nvPr>
        </p:nvSpPr>
        <p:spPr/>
        <p:txBody>
          <a:bodyPr>
            <a:normAutofit/>
          </a:bodyPr>
          <a:lstStyle/>
          <a:p>
            <a:pPr algn="l"/>
            <a:r>
              <a:rPr lang="en-US" sz="3600" i="0" dirty="0">
                <a:solidFill>
                  <a:srgbClr val="26292B"/>
                </a:solidFill>
                <a:effectLst/>
                <a:latin typeface="roboto" panose="02000000000000000000" pitchFamily="2" charset="0"/>
              </a:rPr>
              <a:t>To Date…</a:t>
            </a:r>
          </a:p>
        </p:txBody>
      </p:sp>
      <p:sp>
        <p:nvSpPr>
          <p:cNvPr id="3" name="Content Placeholder 2">
            <a:extLst>
              <a:ext uri="{FF2B5EF4-FFF2-40B4-BE49-F238E27FC236}">
                <a16:creationId xmlns:a16="http://schemas.microsoft.com/office/drawing/2014/main" id="{8AC78381-2D5D-FA36-6883-2908CC37192A}"/>
              </a:ext>
            </a:extLst>
          </p:cNvPr>
          <p:cNvSpPr>
            <a:spLocks noGrp="1"/>
          </p:cNvSpPr>
          <p:nvPr>
            <p:ph sz="quarter" idx="13"/>
          </p:nvPr>
        </p:nvSpPr>
        <p:spPr>
          <a:xfrm>
            <a:off x="566795" y="1635514"/>
            <a:ext cx="11262805" cy="4599685"/>
          </a:xfrm>
        </p:spPr>
        <p:txBody>
          <a:bodyPr>
            <a:norm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Fortnightly ASTF meetings</a:t>
            </a:r>
          </a:p>
          <a:p>
            <a:pPr lvl="1"/>
            <a:r>
              <a:rPr lang="en-US" sz="3200" dirty="0">
                <a:latin typeface="Calibri" panose="020F0502020204030204" pitchFamily="34" charset="0"/>
                <a:ea typeface="Calibri" panose="020F0502020204030204" pitchFamily="34" charset="0"/>
                <a:cs typeface="Times New Roman" panose="02020603050405020304" pitchFamily="18" charset="0"/>
              </a:rPr>
              <a:t>Five teams produced seven proposed models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effectLst/>
                <a:latin typeface="Calibri" panose="020F0502020204030204" pitchFamily="34" charset="0"/>
                <a:ea typeface="Calibri" panose="020F0502020204030204" pitchFamily="34" charset="0"/>
                <a:cs typeface="Times New Roman" panose="02020603050405020304" pitchFamily="18" charset="0"/>
              </a:rPr>
              <a:t>41 Co-Chair meetings…and counting</a:t>
            </a:r>
          </a:p>
          <a:p>
            <a:pPr lvl="1"/>
            <a:r>
              <a:rPr lang="en-US" sz="3200" dirty="0">
                <a:latin typeface="Calibri" panose="020F0502020204030204" pitchFamily="34" charset="0"/>
                <a:ea typeface="Calibri" panose="020F0502020204030204" pitchFamily="34" charset="0"/>
                <a:cs typeface="Times New Roman" panose="02020603050405020304" pitchFamily="18" charset="0"/>
              </a:rPr>
              <a:t>840 attendees</a:t>
            </a:r>
          </a:p>
          <a:p>
            <a:r>
              <a:rPr lang="en-US" sz="3600" dirty="0">
                <a:latin typeface="Calibri" panose="020F0502020204030204" pitchFamily="34" charset="0"/>
                <a:ea typeface="Calibri" panose="020F0502020204030204" pitchFamily="34" charset="0"/>
                <a:cs typeface="Times New Roman" panose="02020603050405020304" pitchFamily="18" charset="0"/>
              </a:rPr>
              <a:t>Ten comments received via website/email</a:t>
            </a:r>
          </a:p>
          <a:p>
            <a:pPr lvl="1"/>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9414211"/>
      </p:ext>
    </p:extLst>
  </p:cSld>
  <p:clrMapOvr>
    <a:masterClrMapping/>
  </p:clrMapOvr>
</p:sld>
</file>

<file path=ppt/theme/theme1.xml><?xml version="1.0" encoding="utf-8"?>
<a:theme xmlns:a="http://schemas.openxmlformats.org/drawingml/2006/main" name="Office Theme">
  <a:themeElements>
    <a:clrScheme name="ETSU">
      <a:dk1>
        <a:srgbClr val="011E41"/>
      </a:dk1>
      <a:lt1>
        <a:srgbClr val="FFFFFF"/>
      </a:lt1>
      <a:dk2>
        <a:srgbClr val="243746"/>
      </a:dk2>
      <a:lt2>
        <a:srgbClr val="E7E6E6"/>
      </a:lt2>
      <a:accent1>
        <a:srgbClr val="001C71"/>
      </a:accent1>
      <a:accent2>
        <a:srgbClr val="4E738A"/>
      </a:accent2>
      <a:accent3>
        <a:srgbClr val="A5A5A5"/>
      </a:accent3>
      <a:accent4>
        <a:srgbClr val="FFC628"/>
      </a:accent4>
      <a:accent5>
        <a:srgbClr val="6FA088"/>
      </a:accent5>
      <a:accent6>
        <a:srgbClr val="C8A977"/>
      </a:accent6>
      <a:hlink>
        <a:srgbClr val="0033A1"/>
      </a:hlink>
      <a:folHlink>
        <a:srgbClr val="4E738A"/>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9958</TotalTime>
  <Words>1872</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roboto</vt:lpstr>
      <vt:lpstr>roboto</vt:lpstr>
      <vt:lpstr>Symbol</vt:lpstr>
      <vt:lpstr>Times New Roman</vt:lpstr>
      <vt:lpstr>Office Theme</vt:lpstr>
      <vt:lpstr>Academic Structure Task Force Town Hall</vt:lpstr>
      <vt:lpstr>The Task Force</vt:lpstr>
      <vt:lpstr>Agenda</vt:lpstr>
      <vt:lpstr>Charge</vt:lpstr>
      <vt:lpstr>Key Questions (Part 1)</vt:lpstr>
      <vt:lpstr>Key Questions (Part 2)</vt:lpstr>
      <vt:lpstr>Strategic Plan Overview</vt:lpstr>
      <vt:lpstr>125.2 Overview</vt:lpstr>
      <vt:lpstr>To Date…</vt:lpstr>
      <vt:lpstr>Problems &amp; Opportunities</vt:lpstr>
      <vt:lpstr>Problems/Opportunities</vt:lpstr>
      <vt:lpstr>Problems/Opportunities</vt:lpstr>
      <vt:lpstr>Problems/Opportunities</vt:lpstr>
      <vt:lpstr>Problems/Opportunities</vt:lpstr>
      <vt:lpstr>Problems/Opportunities</vt:lpstr>
      <vt:lpstr>Problems/Opportunities</vt:lpstr>
      <vt:lpstr>Themes</vt:lpstr>
      <vt:lpstr>Themes</vt:lpstr>
      <vt:lpstr>NOTE!</vt:lpstr>
      <vt:lpstr>Draft Model A</vt:lpstr>
      <vt:lpstr>Draft Model A</vt:lpstr>
      <vt:lpstr>Draft Model A</vt:lpstr>
      <vt:lpstr>Draft Model A</vt:lpstr>
      <vt:lpstr>Draft Model A</vt:lpstr>
      <vt:lpstr>Draft Model B</vt:lpstr>
      <vt:lpstr>Draft Model B</vt:lpstr>
      <vt:lpstr>Draft Model B</vt:lpstr>
      <vt:lpstr>Draft Model B</vt:lpstr>
      <vt:lpstr>Draft Model B</vt:lpstr>
      <vt:lpstr>Draft Model C</vt:lpstr>
      <vt:lpstr>Draft Model C</vt:lpstr>
      <vt:lpstr>Draft Model C</vt:lpstr>
      <vt:lpstr>Draft Model C</vt:lpstr>
      <vt:lpstr>Draft Model C</vt:lpstr>
      <vt:lpstr>Clarifying Questions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Vodden</dc:creator>
  <cp:lastModifiedBy>Mumpower, Lindsey Ashton</cp:lastModifiedBy>
  <cp:revision>84</cp:revision>
  <cp:lastPrinted>2023-04-28T12:18:40Z</cp:lastPrinted>
  <dcterms:created xsi:type="dcterms:W3CDTF">2021-09-12T17:07:06Z</dcterms:created>
  <dcterms:modified xsi:type="dcterms:W3CDTF">2023-10-31T19:05:50Z</dcterms:modified>
</cp:coreProperties>
</file>