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58" r:id="rId4"/>
    <p:sldId id="304" r:id="rId5"/>
    <p:sldId id="259" r:id="rId6"/>
    <p:sldId id="260" r:id="rId7"/>
    <p:sldId id="261" r:id="rId8"/>
    <p:sldId id="262" r:id="rId9"/>
    <p:sldId id="263" r:id="rId10"/>
    <p:sldId id="292" r:id="rId11"/>
    <p:sldId id="293" r:id="rId12"/>
    <p:sldId id="286" r:id="rId13"/>
    <p:sldId id="269" r:id="rId14"/>
    <p:sldId id="275" r:id="rId15"/>
    <p:sldId id="273" r:id="rId16"/>
    <p:sldId id="287" r:id="rId17"/>
    <p:sldId id="270" r:id="rId18"/>
    <p:sldId id="308" r:id="rId19"/>
    <p:sldId id="295" r:id="rId20"/>
    <p:sldId id="306" r:id="rId21"/>
    <p:sldId id="299" r:id="rId22"/>
    <p:sldId id="264" r:id="rId23"/>
    <p:sldId id="300" r:id="rId24"/>
    <p:sldId id="307" r:id="rId25"/>
    <p:sldId id="301" r:id="rId26"/>
    <p:sldId id="296" r:id="rId27"/>
    <p:sldId id="268" r:id="rId28"/>
    <p:sldId id="267" r:id="rId29"/>
    <p:sldId id="309" r:id="rId30"/>
    <p:sldId id="294" r:id="rId31"/>
    <p:sldId id="278" r:id="rId32"/>
    <p:sldId id="315" r:id="rId33"/>
    <p:sldId id="310" r:id="rId34"/>
    <p:sldId id="311" r:id="rId35"/>
    <p:sldId id="290" r:id="rId36"/>
    <p:sldId id="291" r:id="rId37"/>
    <p:sldId id="272" r:id="rId38"/>
    <p:sldId id="284" r:id="rId39"/>
    <p:sldId id="289" r:id="rId40"/>
    <p:sldId id="302" r:id="rId41"/>
    <p:sldId id="313" r:id="rId42"/>
    <p:sldId id="314" r:id="rId43"/>
    <p:sldId id="303" r:id="rId4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629" autoAdjust="0"/>
  </p:normalViewPr>
  <p:slideViewPr>
    <p:cSldViewPr>
      <p:cViewPr>
        <p:scale>
          <a:sx n="50" d="100"/>
          <a:sy n="50" d="100"/>
        </p:scale>
        <p:origin x="-2544" y="-6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9AE514-6AFC-4F61-8B6B-692D8298980E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27B0212-6623-4CAF-8288-C6E7184CD7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9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328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267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588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510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568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70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487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19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All of these offices are recruiting</a:t>
            </a:r>
          </a:p>
          <a:p>
            <a:endParaRPr lang="en-US" baseline="0" dirty="0" smtClean="0"/>
          </a:p>
          <a:p>
            <a:r>
              <a:rPr lang="en-US" dirty="0" smtClean="0"/>
              <a:t>Offices of Undergraduate and Graduate admission</a:t>
            </a:r>
          </a:p>
          <a:p>
            <a:r>
              <a:rPr lang="en-US" dirty="0" smtClean="0"/>
              <a:t>Scholarship office</a:t>
            </a:r>
          </a:p>
          <a:p>
            <a:r>
              <a:rPr lang="en-US" dirty="0" smtClean="0"/>
              <a:t>Financial Aid</a:t>
            </a:r>
          </a:p>
          <a:p>
            <a:r>
              <a:rPr lang="en-US" dirty="0" smtClean="0"/>
              <a:t>University advisement</a:t>
            </a:r>
          </a:p>
          <a:p>
            <a:r>
              <a:rPr lang="en-US" dirty="0" smtClean="0"/>
              <a:t>Academic &amp; Student Support</a:t>
            </a:r>
          </a:p>
          <a:p>
            <a:r>
              <a:rPr lang="en-US" dirty="0" smtClean="0"/>
              <a:t>Financial Services</a:t>
            </a:r>
          </a:p>
          <a:p>
            <a:r>
              <a:rPr lang="en-US" dirty="0" smtClean="0"/>
              <a:t>Student Engagement &amp; Student Life</a:t>
            </a:r>
          </a:p>
          <a:p>
            <a:r>
              <a:rPr lang="en-US" dirty="0" smtClean="0"/>
              <a:t>Alumni</a:t>
            </a:r>
          </a:p>
          <a:p>
            <a:r>
              <a:rPr lang="en-US" dirty="0" smtClean="0"/>
              <a:t>Administration</a:t>
            </a:r>
          </a:p>
          <a:p>
            <a:r>
              <a:rPr lang="en-US" dirty="0" smtClean="0"/>
              <a:t>Faculty</a:t>
            </a:r>
          </a:p>
          <a:p>
            <a:r>
              <a:rPr lang="en-US" dirty="0" smtClean="0"/>
              <a:t>Staff</a:t>
            </a:r>
          </a:p>
          <a:p>
            <a:r>
              <a:rPr lang="en-US" dirty="0" smtClean="0"/>
              <a:t>Students</a:t>
            </a:r>
          </a:p>
          <a:p>
            <a:r>
              <a:rPr lang="en-US" dirty="0" smtClean="0"/>
              <a:t>Alumni</a:t>
            </a:r>
          </a:p>
          <a:p>
            <a:r>
              <a:rPr lang="en-US" dirty="0" smtClean="0"/>
              <a:t>Supporters</a:t>
            </a:r>
          </a:p>
          <a:p>
            <a:r>
              <a:rPr lang="en-US" dirty="0" smtClean="0"/>
              <a:t>Community</a:t>
            </a:r>
          </a:p>
          <a:p>
            <a:r>
              <a:rPr lang="en-US" dirty="0" smtClean="0"/>
              <a:t>E-Learning </a:t>
            </a:r>
          </a:p>
          <a:p>
            <a:r>
              <a:rPr lang="en-US" dirty="0" smtClean="0"/>
              <a:t>Cohort programs</a:t>
            </a:r>
          </a:p>
          <a:p>
            <a:r>
              <a:rPr lang="en-US" dirty="0" smtClean="0"/>
              <a:t>Extended Campus</a:t>
            </a:r>
          </a:p>
          <a:p>
            <a:r>
              <a:rPr lang="en-US" dirty="0" smtClean="0"/>
              <a:t>Registrar</a:t>
            </a:r>
          </a:p>
          <a:p>
            <a:r>
              <a:rPr lang="en-US" dirty="0" smtClean="0"/>
              <a:t>Calendar</a:t>
            </a:r>
          </a:p>
          <a:p>
            <a:r>
              <a:rPr lang="en-US" dirty="0" smtClean="0"/>
              <a:t>Housing, Adult, Commuter and Transfer Services</a:t>
            </a:r>
          </a:p>
          <a:p>
            <a:r>
              <a:rPr lang="en-US" dirty="0" smtClean="0"/>
              <a:t>Athletics</a:t>
            </a:r>
          </a:p>
          <a:p>
            <a:r>
              <a:rPr lang="en-US" dirty="0" smtClean="0"/>
              <a:t>TRIO</a:t>
            </a:r>
          </a:p>
          <a:p>
            <a:r>
              <a:rPr lang="en-US" dirty="0" smtClean="0"/>
              <a:t>Veteran’s Affairs</a:t>
            </a:r>
          </a:p>
          <a:p>
            <a:r>
              <a:rPr lang="en-US" dirty="0" smtClean="0"/>
              <a:t>International</a:t>
            </a:r>
          </a:p>
          <a:p>
            <a:r>
              <a:rPr lang="en-US" dirty="0" smtClean="0"/>
              <a:t>Honors</a:t>
            </a:r>
          </a:p>
          <a:p>
            <a:r>
              <a:rPr lang="en-US" dirty="0" smtClean="0"/>
              <a:t>Equity &amp; Diversity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30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551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102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102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921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6888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9026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3745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9298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1530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6119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3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35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48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B0212-6623-4CAF-8288-C6E7184CD7C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3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381000"/>
            <a:ext cx="60198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2057400"/>
            <a:ext cx="6019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4AAD-3F0C-4912-BEDC-D35209922A6C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3DD2-1AC4-4E03-9975-1044148F8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4AAD-3F0C-4912-BEDC-D35209922A6C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3DD2-1AC4-4E03-9975-1044148F8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4AAD-3F0C-4912-BEDC-D35209922A6C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3DD2-1AC4-4E03-9975-1044148F8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4AAD-3F0C-4912-BEDC-D35209922A6C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3DD2-1AC4-4E03-9975-1044148F8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4AAD-3F0C-4912-BEDC-D35209922A6C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3DD2-1AC4-4E03-9975-1044148F8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4AAD-3F0C-4912-BEDC-D35209922A6C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3DD2-1AC4-4E03-9975-1044148F8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4AAD-3F0C-4912-BEDC-D35209922A6C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3DD2-1AC4-4E03-9975-1044148F8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4AAD-3F0C-4912-BEDC-D35209922A6C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3DD2-1AC4-4E03-9975-1044148F8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4AAD-3F0C-4912-BEDC-D35209922A6C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3DD2-1AC4-4E03-9975-1044148F8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4AAD-3F0C-4912-BEDC-D35209922A6C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3DD2-1AC4-4E03-9975-1044148F8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4AAD-3F0C-4912-BEDC-D35209922A6C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3DD2-1AC4-4E03-9975-1044148F8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315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7315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4AAD-3F0C-4912-BEDC-D35209922A6C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83DD2-1AC4-4E03-9975-1044148F8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gradFill flip="none" rotWithShape="1">
            <a:gsLst>
              <a:gs pos="0">
                <a:srgbClr val="FFCC66">
                  <a:shade val="30000"/>
                  <a:satMod val="115000"/>
                </a:srgbClr>
              </a:gs>
              <a:gs pos="50000">
                <a:srgbClr val="FFCC66">
                  <a:shade val="67500"/>
                  <a:satMod val="115000"/>
                </a:srgbClr>
              </a:gs>
              <a:gs pos="100000">
                <a:srgbClr val="FFCC66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ETSU</a:t>
            </a:r>
            <a:br>
              <a:rPr lang="en-US" dirty="0" smtClean="0"/>
            </a:br>
            <a:r>
              <a:rPr lang="en-US" dirty="0" smtClean="0"/>
              <a:t>Fall 2014 Enrollment Projections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en-US" sz="4000" dirty="0" smtClean="0"/>
              <a:t>Markov chain Analysis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Mike Hoff, Director</a:t>
            </a:r>
          </a:p>
          <a:p>
            <a:pPr algn="ctr"/>
            <a:r>
              <a:rPr lang="en-US" dirty="0" smtClean="0"/>
              <a:t>Institutional Research</a:t>
            </a:r>
          </a:p>
          <a:p>
            <a:pPr algn="ctr"/>
            <a:r>
              <a:rPr lang="en-US" dirty="0" smtClean="0"/>
              <a:t>10.31.2013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406900"/>
            <a:ext cx="7772400" cy="1362075"/>
          </a:xfrm>
        </p:spPr>
        <p:txBody>
          <a:bodyPr/>
          <a:lstStyle/>
          <a:p>
            <a:r>
              <a:rPr lang="en-US" dirty="0" smtClean="0"/>
              <a:t>What happened to all our students?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happened to all our students?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39% are leaving, either through graduation or dropout</a:t>
            </a:r>
          </a:p>
          <a:p>
            <a:pPr lvl="1"/>
            <a:r>
              <a:rPr lang="en-US" dirty="0" smtClean="0"/>
              <a:t>19% are graduating</a:t>
            </a:r>
          </a:p>
          <a:p>
            <a:pPr lvl="1"/>
            <a:r>
              <a:rPr lang="en-US" dirty="0" smtClean="0"/>
              <a:t>20% are leaving through dropout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2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406900"/>
            <a:ext cx="7772400" cy="1362075"/>
          </a:xfrm>
        </p:spPr>
        <p:txBody>
          <a:bodyPr/>
          <a:lstStyle/>
          <a:p>
            <a:r>
              <a:rPr lang="en-US" dirty="0" smtClean="0"/>
              <a:t>Who are the Undergraduate Dropouts?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are the </a:t>
            </a:r>
            <a:r>
              <a:rPr lang="en-US" dirty="0"/>
              <a:t>u</a:t>
            </a:r>
            <a:r>
              <a:rPr lang="en-US" dirty="0" smtClean="0"/>
              <a:t>ndergraduate dropouts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381216"/>
              </p:ext>
            </p:extLst>
          </p:nvPr>
        </p:nvGraphicFramePr>
        <p:xfrm>
          <a:off x="152400" y="1600200"/>
          <a:ext cx="7238997" cy="441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143000"/>
                <a:gridCol w="1295400"/>
                <a:gridCol w="838200"/>
                <a:gridCol w="838200"/>
                <a:gridCol w="685800"/>
                <a:gridCol w="762000"/>
                <a:gridCol w="761997"/>
              </a:tblGrid>
              <a:tr h="6498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College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Freshmen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Sophomore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Junior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Senior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UG</a:t>
                      </a:r>
                      <a:r>
                        <a:rPr lang="en-US" baseline="0" dirty="0" smtClean="0"/>
                        <a:t> Spec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of Total</a:t>
                      </a:r>
                      <a:endParaRPr lang="en-US" dirty="0"/>
                    </a:p>
                  </a:txBody>
                  <a:tcPr anchor="ctr"/>
                </a:tc>
              </a:tr>
              <a:tr h="376523">
                <a:tc>
                  <a:txBody>
                    <a:bodyPr/>
                    <a:lstStyle/>
                    <a:p>
                      <a:r>
                        <a:rPr lang="en-US" dirty="0" smtClean="0"/>
                        <a:t>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10.1%</a:t>
                      </a:r>
                      <a:endParaRPr lang="en-US" dirty="0"/>
                    </a:p>
                  </a:txBody>
                  <a:tcPr anchor="ctr"/>
                </a:tc>
              </a:tr>
              <a:tr h="376523">
                <a:tc>
                  <a:txBody>
                    <a:bodyPr/>
                    <a:lstStyle/>
                    <a:p>
                      <a:r>
                        <a:rPr lang="en-US" dirty="0" smtClean="0"/>
                        <a:t>UD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13.4%</a:t>
                      </a:r>
                      <a:endParaRPr lang="en-US" dirty="0"/>
                    </a:p>
                  </a:txBody>
                  <a:tcPr anchor="ctr"/>
                </a:tc>
              </a:tr>
              <a:tr h="376523">
                <a:tc>
                  <a:txBody>
                    <a:bodyPr/>
                    <a:lstStyle/>
                    <a:p>
                      <a:r>
                        <a:rPr lang="en-US" dirty="0" smtClean="0"/>
                        <a:t>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30.7%</a:t>
                      </a:r>
                      <a:endParaRPr lang="en-US" dirty="0"/>
                    </a:p>
                  </a:txBody>
                  <a:tcPr anchor="ctr"/>
                </a:tc>
              </a:tr>
              <a:tr h="376523">
                <a:tc>
                  <a:txBody>
                    <a:bodyPr/>
                    <a:lstStyle/>
                    <a:p>
                      <a:r>
                        <a:rPr lang="en-US" dirty="0" smtClean="0"/>
                        <a:t>BT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16.0%</a:t>
                      </a:r>
                      <a:endParaRPr lang="en-US" dirty="0"/>
                    </a:p>
                  </a:txBody>
                  <a:tcPr anchor="ctr"/>
                </a:tc>
              </a:tr>
              <a:tr h="376523">
                <a:tc>
                  <a:txBody>
                    <a:bodyPr/>
                    <a:lstStyle/>
                    <a:p>
                      <a:r>
                        <a:rPr lang="en-US" dirty="0" smtClean="0"/>
                        <a:t>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6.3%</a:t>
                      </a:r>
                      <a:endParaRPr lang="en-US" dirty="0"/>
                    </a:p>
                  </a:txBody>
                  <a:tcPr anchor="ctr"/>
                </a:tc>
              </a:tr>
              <a:tr h="376523">
                <a:tc>
                  <a:txBody>
                    <a:bodyPr/>
                    <a:lstStyle/>
                    <a:p>
                      <a:r>
                        <a:rPr lang="en-US" dirty="0" smtClean="0"/>
                        <a:t>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4.1%</a:t>
                      </a:r>
                      <a:endParaRPr lang="en-US" dirty="0"/>
                    </a:p>
                  </a:txBody>
                  <a:tcPr anchor="ctr"/>
                </a:tc>
              </a:tr>
              <a:tr h="376523">
                <a:tc>
                  <a:txBody>
                    <a:bodyPr/>
                    <a:lstStyle/>
                    <a:p>
                      <a:r>
                        <a:rPr lang="en-US" dirty="0" smtClean="0"/>
                        <a:t>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7.9%</a:t>
                      </a:r>
                      <a:endParaRPr lang="en-US" dirty="0"/>
                    </a:p>
                  </a:txBody>
                  <a:tcPr anchor="ctr"/>
                </a:tc>
              </a:tr>
              <a:tr h="376523">
                <a:tc>
                  <a:txBody>
                    <a:bodyPr/>
                    <a:lstStyle/>
                    <a:p>
                      <a:r>
                        <a:rPr lang="en-US" dirty="0" smtClean="0"/>
                        <a:t>NU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8.5%</a:t>
                      </a:r>
                      <a:endParaRPr lang="en-US" dirty="0"/>
                    </a:p>
                  </a:txBody>
                  <a:tcPr anchor="ctr"/>
                </a:tc>
              </a:tr>
              <a:tr h="376523">
                <a:tc>
                  <a:txBody>
                    <a:bodyPr/>
                    <a:lstStyle/>
                    <a:p>
                      <a:r>
                        <a:rPr lang="en-US" dirty="0" smtClean="0"/>
                        <a:t>PU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3.0%</a:t>
                      </a:r>
                      <a:endParaRPr lang="en-US" dirty="0"/>
                    </a:p>
                  </a:txBody>
                  <a:tcPr anchor="ctr"/>
                </a:tc>
              </a:tr>
              <a:tr h="376523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1,168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2,741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08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are the undergraduate dropouts – (Exclude UD &amp; ND)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051768"/>
              </p:ext>
            </p:extLst>
          </p:nvPr>
        </p:nvGraphicFramePr>
        <p:xfrm>
          <a:off x="457203" y="1748126"/>
          <a:ext cx="6553197" cy="3662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143000"/>
                <a:gridCol w="1295400"/>
                <a:gridCol w="838200"/>
                <a:gridCol w="838200"/>
                <a:gridCol w="762000"/>
                <a:gridCol w="761997"/>
              </a:tblGrid>
              <a:tr h="6498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College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Freshmen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Sophomore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Junior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Senior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of Total</a:t>
                      </a:r>
                      <a:endParaRPr lang="en-US" dirty="0"/>
                    </a:p>
                  </a:txBody>
                  <a:tcPr anchor="ctr"/>
                </a:tc>
              </a:tr>
              <a:tr h="376523">
                <a:tc>
                  <a:txBody>
                    <a:bodyPr/>
                    <a:lstStyle/>
                    <a:p>
                      <a:r>
                        <a:rPr lang="en-US" dirty="0" smtClean="0"/>
                        <a:t>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40.1%</a:t>
                      </a:r>
                      <a:endParaRPr lang="en-US" dirty="0"/>
                    </a:p>
                  </a:txBody>
                  <a:tcPr anchor="ctr"/>
                </a:tc>
              </a:tr>
              <a:tr h="376523">
                <a:tc>
                  <a:txBody>
                    <a:bodyPr/>
                    <a:lstStyle/>
                    <a:p>
                      <a:r>
                        <a:rPr lang="en-US" dirty="0" smtClean="0"/>
                        <a:t>BT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20.9%</a:t>
                      </a:r>
                      <a:endParaRPr lang="en-US" dirty="0"/>
                    </a:p>
                  </a:txBody>
                  <a:tcPr anchor="ctr"/>
                </a:tc>
              </a:tr>
              <a:tr h="376523">
                <a:tc>
                  <a:txBody>
                    <a:bodyPr/>
                    <a:lstStyle/>
                    <a:p>
                      <a:r>
                        <a:rPr lang="en-US" dirty="0" smtClean="0"/>
                        <a:t>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8.2%</a:t>
                      </a:r>
                      <a:endParaRPr lang="en-US" dirty="0"/>
                    </a:p>
                  </a:txBody>
                  <a:tcPr anchor="ctr"/>
                </a:tc>
              </a:tr>
              <a:tr h="376523">
                <a:tc>
                  <a:txBody>
                    <a:bodyPr/>
                    <a:lstStyle/>
                    <a:p>
                      <a:r>
                        <a:rPr lang="en-US" dirty="0" smtClean="0"/>
                        <a:t>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5.3%</a:t>
                      </a:r>
                      <a:endParaRPr lang="en-US" dirty="0"/>
                    </a:p>
                  </a:txBody>
                  <a:tcPr anchor="ctr"/>
                </a:tc>
              </a:tr>
              <a:tr h="376523">
                <a:tc>
                  <a:txBody>
                    <a:bodyPr/>
                    <a:lstStyle/>
                    <a:p>
                      <a:r>
                        <a:rPr lang="en-US" dirty="0" smtClean="0"/>
                        <a:t>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10.4%</a:t>
                      </a:r>
                      <a:endParaRPr lang="en-US" dirty="0"/>
                    </a:p>
                  </a:txBody>
                  <a:tcPr anchor="ctr"/>
                </a:tc>
              </a:tr>
              <a:tr h="376523">
                <a:tc>
                  <a:txBody>
                    <a:bodyPr/>
                    <a:lstStyle/>
                    <a:p>
                      <a:r>
                        <a:rPr lang="en-US" dirty="0" smtClean="0"/>
                        <a:t>NU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11.2%</a:t>
                      </a:r>
                      <a:endParaRPr lang="en-US" dirty="0"/>
                    </a:p>
                  </a:txBody>
                  <a:tcPr anchor="ctr"/>
                </a:tc>
              </a:tr>
              <a:tr h="376523">
                <a:tc>
                  <a:txBody>
                    <a:bodyPr/>
                    <a:lstStyle/>
                    <a:p>
                      <a:r>
                        <a:rPr lang="en-US" dirty="0" smtClean="0"/>
                        <a:t>PU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3.9%</a:t>
                      </a:r>
                      <a:endParaRPr lang="en-US" dirty="0"/>
                    </a:p>
                  </a:txBody>
                  <a:tcPr anchor="ctr"/>
                </a:tc>
              </a:tr>
              <a:tr h="376523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2,097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35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Undergraduate data points of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1,100 of the 3,212 New and Continuing Freshmen dropout or stop out</a:t>
            </a:r>
          </a:p>
          <a:p>
            <a:r>
              <a:rPr lang="en-US" dirty="0" smtClean="0"/>
              <a:t>Sophomore Enrollment is break-even, new &amp; returning students are almost equal to dropouts</a:t>
            </a:r>
          </a:p>
          <a:p>
            <a:r>
              <a:rPr lang="en-US" dirty="0" smtClean="0"/>
              <a:t>Large Senior population leaving before graduation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3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406900"/>
            <a:ext cx="7772400" cy="1362075"/>
          </a:xfrm>
        </p:spPr>
        <p:txBody>
          <a:bodyPr/>
          <a:lstStyle/>
          <a:p>
            <a:r>
              <a:rPr lang="en-US" dirty="0" smtClean="0"/>
              <a:t>Who are the Graduate Dropouts?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are the graduate dropouts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987646"/>
              </p:ext>
            </p:extLst>
          </p:nvPr>
        </p:nvGraphicFramePr>
        <p:xfrm>
          <a:off x="152400" y="1600200"/>
          <a:ext cx="7239001" cy="4882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445"/>
                <a:gridCol w="1340556"/>
                <a:gridCol w="1519297"/>
                <a:gridCol w="1519297"/>
                <a:gridCol w="893705"/>
                <a:gridCol w="893701"/>
              </a:tblGrid>
              <a:tr h="6621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College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Master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Grad Special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Doctor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of Total</a:t>
                      </a:r>
                      <a:endParaRPr lang="en-US" dirty="0"/>
                    </a:p>
                  </a:txBody>
                  <a:tcPr anchor="ctr"/>
                </a:tc>
              </a:tr>
              <a:tr h="383627">
                <a:tc>
                  <a:txBody>
                    <a:bodyPr/>
                    <a:lstStyle/>
                    <a:p>
                      <a:r>
                        <a:rPr lang="en-US" dirty="0" smtClean="0"/>
                        <a:t>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29.5%</a:t>
                      </a:r>
                      <a:endParaRPr lang="en-US" dirty="0"/>
                    </a:p>
                  </a:txBody>
                  <a:tcPr anchor="ctr"/>
                </a:tc>
              </a:tr>
              <a:tr h="383627">
                <a:tc>
                  <a:txBody>
                    <a:bodyPr/>
                    <a:lstStyle/>
                    <a:p>
                      <a:r>
                        <a:rPr lang="en-US" dirty="0" smtClean="0"/>
                        <a:t>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15.2%</a:t>
                      </a:r>
                      <a:endParaRPr lang="en-US" dirty="0"/>
                    </a:p>
                  </a:txBody>
                  <a:tcPr anchor="ctr"/>
                </a:tc>
              </a:tr>
              <a:tr h="383627">
                <a:tc>
                  <a:txBody>
                    <a:bodyPr/>
                    <a:lstStyle/>
                    <a:p>
                      <a:r>
                        <a:rPr lang="en-US" dirty="0" smtClean="0"/>
                        <a:t>BT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6.0%</a:t>
                      </a:r>
                      <a:endParaRPr lang="en-US" dirty="0"/>
                    </a:p>
                  </a:txBody>
                  <a:tcPr anchor="ctr"/>
                </a:tc>
              </a:tr>
              <a:tr h="383627">
                <a:tc>
                  <a:txBody>
                    <a:bodyPr/>
                    <a:lstStyle/>
                    <a:p>
                      <a:r>
                        <a:rPr lang="en-US" dirty="0" smtClean="0"/>
                        <a:t>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3.0%</a:t>
                      </a:r>
                      <a:endParaRPr lang="en-US" dirty="0"/>
                    </a:p>
                  </a:txBody>
                  <a:tcPr anchor="ctr"/>
                </a:tc>
              </a:tr>
              <a:tr h="383627">
                <a:tc>
                  <a:txBody>
                    <a:bodyPr/>
                    <a:lstStyle/>
                    <a:p>
                      <a:r>
                        <a:rPr lang="en-US" dirty="0" smtClean="0"/>
                        <a:t>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4.6%</a:t>
                      </a:r>
                      <a:endParaRPr lang="en-US" dirty="0"/>
                    </a:p>
                  </a:txBody>
                  <a:tcPr anchor="ctr"/>
                </a:tc>
              </a:tr>
              <a:tr h="383627">
                <a:tc>
                  <a:txBody>
                    <a:bodyPr/>
                    <a:lstStyle/>
                    <a:p>
                      <a:r>
                        <a:rPr lang="en-US" dirty="0" smtClean="0"/>
                        <a:t>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23.4%</a:t>
                      </a:r>
                    </a:p>
                  </a:txBody>
                  <a:tcPr anchor="ctr"/>
                </a:tc>
              </a:tr>
              <a:tr h="383627">
                <a:tc>
                  <a:txBody>
                    <a:bodyPr/>
                    <a:lstStyle/>
                    <a:p>
                      <a:r>
                        <a:rPr lang="en-US" dirty="0" smtClean="0"/>
                        <a:t>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0.3%</a:t>
                      </a:r>
                      <a:endParaRPr lang="en-US" dirty="0"/>
                    </a:p>
                  </a:txBody>
                  <a:tcPr anchor="ctr"/>
                </a:tc>
              </a:tr>
              <a:tr h="383627">
                <a:tc>
                  <a:txBody>
                    <a:bodyPr/>
                    <a:lstStyle/>
                    <a:p>
                      <a:r>
                        <a:rPr lang="en-US" dirty="0" smtClean="0"/>
                        <a:t>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0.6%</a:t>
                      </a:r>
                      <a:endParaRPr lang="en-US" dirty="0"/>
                    </a:p>
                  </a:txBody>
                  <a:tcPr anchor="ctr"/>
                </a:tc>
              </a:tr>
              <a:tr h="383627">
                <a:tc>
                  <a:txBody>
                    <a:bodyPr/>
                    <a:lstStyle/>
                    <a:p>
                      <a:r>
                        <a:rPr lang="en-US" dirty="0" smtClean="0"/>
                        <a:t>NU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12.5%</a:t>
                      </a:r>
                      <a:endParaRPr lang="en-US" dirty="0"/>
                    </a:p>
                  </a:txBody>
                  <a:tcPr anchor="ctr"/>
                </a:tc>
              </a:tr>
              <a:tr h="383627">
                <a:tc>
                  <a:txBody>
                    <a:bodyPr/>
                    <a:lstStyle/>
                    <a:p>
                      <a:r>
                        <a:rPr lang="en-US" dirty="0" smtClean="0"/>
                        <a:t>PU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4.9%</a:t>
                      </a:r>
                      <a:endParaRPr lang="en-US" dirty="0"/>
                    </a:p>
                  </a:txBody>
                  <a:tcPr anchor="ctr"/>
                </a:tc>
              </a:tr>
              <a:tr h="383627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12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are the graduate dropouts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3066060"/>
              </p:ext>
            </p:extLst>
          </p:nvPr>
        </p:nvGraphicFramePr>
        <p:xfrm>
          <a:off x="152400" y="1600200"/>
          <a:ext cx="7239000" cy="4498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13"/>
                <a:gridCol w="1696641"/>
                <a:gridCol w="1922861"/>
                <a:gridCol w="1131095"/>
                <a:gridCol w="1131090"/>
              </a:tblGrid>
              <a:tr h="6621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College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Master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Doctor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of Total</a:t>
                      </a:r>
                      <a:endParaRPr lang="en-US" dirty="0"/>
                    </a:p>
                  </a:txBody>
                  <a:tcPr anchor="ctr"/>
                </a:tc>
              </a:tr>
              <a:tr h="383627">
                <a:tc>
                  <a:txBody>
                    <a:bodyPr/>
                    <a:lstStyle/>
                    <a:p>
                      <a:r>
                        <a:rPr lang="en-US" dirty="0" smtClean="0"/>
                        <a:t>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22.5%</a:t>
                      </a:r>
                      <a:endParaRPr lang="en-US" dirty="0"/>
                    </a:p>
                  </a:txBody>
                  <a:tcPr anchor="ctr"/>
                </a:tc>
              </a:tr>
              <a:tr h="383627">
                <a:tc>
                  <a:txBody>
                    <a:bodyPr/>
                    <a:lstStyle/>
                    <a:p>
                      <a:r>
                        <a:rPr lang="en-US" dirty="0" smtClean="0"/>
                        <a:t>BT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9.3%</a:t>
                      </a:r>
                      <a:endParaRPr lang="en-US" dirty="0"/>
                    </a:p>
                  </a:txBody>
                  <a:tcPr anchor="ctr"/>
                </a:tc>
              </a:tr>
              <a:tr h="383627">
                <a:tc>
                  <a:txBody>
                    <a:bodyPr/>
                    <a:lstStyle/>
                    <a:p>
                      <a:r>
                        <a:rPr lang="en-US" dirty="0" smtClean="0"/>
                        <a:t>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4.9%</a:t>
                      </a:r>
                      <a:endParaRPr lang="en-US" dirty="0"/>
                    </a:p>
                  </a:txBody>
                  <a:tcPr anchor="ctr"/>
                </a:tc>
              </a:tr>
              <a:tr h="383627">
                <a:tc>
                  <a:txBody>
                    <a:bodyPr/>
                    <a:lstStyle/>
                    <a:p>
                      <a:r>
                        <a:rPr lang="en-US" dirty="0" smtClean="0"/>
                        <a:t>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5.9%</a:t>
                      </a:r>
                      <a:endParaRPr lang="en-US" dirty="0"/>
                    </a:p>
                  </a:txBody>
                  <a:tcPr anchor="ctr"/>
                </a:tc>
              </a:tr>
              <a:tr h="383627">
                <a:tc>
                  <a:txBody>
                    <a:bodyPr/>
                    <a:lstStyle/>
                    <a:p>
                      <a:r>
                        <a:rPr lang="en-US" dirty="0" smtClean="0"/>
                        <a:t>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34.3%</a:t>
                      </a:r>
                    </a:p>
                  </a:txBody>
                  <a:tcPr anchor="ctr"/>
                </a:tc>
              </a:tr>
              <a:tr h="383627">
                <a:tc>
                  <a:txBody>
                    <a:bodyPr/>
                    <a:lstStyle/>
                    <a:p>
                      <a:r>
                        <a:rPr lang="en-US" dirty="0" smtClean="0"/>
                        <a:t>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0.5%</a:t>
                      </a:r>
                      <a:endParaRPr lang="en-US" dirty="0"/>
                    </a:p>
                  </a:txBody>
                  <a:tcPr anchor="ctr"/>
                </a:tc>
              </a:tr>
              <a:tr h="383627">
                <a:tc>
                  <a:txBody>
                    <a:bodyPr/>
                    <a:lstStyle/>
                    <a:p>
                      <a:r>
                        <a:rPr lang="en-US" dirty="0" smtClean="0"/>
                        <a:t>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1.0%</a:t>
                      </a:r>
                      <a:endParaRPr lang="en-US" dirty="0"/>
                    </a:p>
                  </a:txBody>
                  <a:tcPr anchor="ctr"/>
                </a:tc>
              </a:tr>
              <a:tr h="383627">
                <a:tc>
                  <a:txBody>
                    <a:bodyPr/>
                    <a:lstStyle/>
                    <a:p>
                      <a:r>
                        <a:rPr lang="en-US" dirty="0" smtClean="0"/>
                        <a:t>NU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15.7%</a:t>
                      </a:r>
                      <a:endParaRPr lang="en-US" dirty="0"/>
                    </a:p>
                  </a:txBody>
                  <a:tcPr anchor="ctr"/>
                </a:tc>
              </a:tr>
              <a:tr h="383627">
                <a:tc>
                  <a:txBody>
                    <a:bodyPr/>
                    <a:lstStyle/>
                    <a:p>
                      <a:r>
                        <a:rPr lang="en-US" dirty="0" smtClean="0"/>
                        <a:t>PU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5.9%</a:t>
                      </a:r>
                      <a:endParaRPr lang="en-US" dirty="0"/>
                    </a:p>
                  </a:txBody>
                  <a:tcPr anchor="ctr"/>
                </a:tc>
              </a:tr>
              <a:tr h="383627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377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7772400" cy="1362075"/>
          </a:xfrm>
        </p:spPr>
        <p:txBody>
          <a:bodyPr/>
          <a:lstStyle/>
          <a:p>
            <a:r>
              <a:rPr lang="en-US" dirty="0" smtClean="0"/>
              <a:t>What does it all mean?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33400"/>
            <a:ext cx="7772400" cy="150018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>
                    <a:lumMod val="75000"/>
                  </a:schemeClr>
                </a:solidFill>
              </a:rPr>
              <a:t>Who needs to be involved?</a:t>
            </a:r>
            <a:endParaRPr lang="en-US" sz="3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213360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cap="all" dirty="0" smtClean="0">
                <a:gradFill flip="none" rotWithShape="1">
                  <a:gsLst>
                    <a:gs pos="0">
                      <a:srgbClr val="FFCC66">
                        <a:shade val="30000"/>
                        <a:satMod val="115000"/>
                      </a:srgbClr>
                    </a:gs>
                    <a:gs pos="50000">
                      <a:srgbClr val="FFCC66">
                        <a:shade val="67500"/>
                        <a:satMod val="115000"/>
                      </a:srgbClr>
                    </a:gs>
                    <a:gs pos="100000">
                      <a:srgbClr val="FFCC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+mj-lt"/>
                <a:ea typeface="+mj-ea"/>
                <a:cs typeface="+mj-cs"/>
              </a:rPr>
              <a:t>The </a:t>
            </a:r>
            <a:r>
              <a:rPr lang="en-US" sz="4000" b="1" cap="all" dirty="0" err="1" smtClean="0">
                <a:gradFill flip="none" rotWithShape="1">
                  <a:gsLst>
                    <a:gs pos="0">
                      <a:srgbClr val="FFCC66">
                        <a:shade val="30000"/>
                        <a:satMod val="115000"/>
                      </a:srgbClr>
                    </a:gs>
                    <a:gs pos="50000">
                      <a:srgbClr val="FFCC66">
                        <a:shade val="67500"/>
                        <a:satMod val="115000"/>
                      </a:srgbClr>
                    </a:gs>
                    <a:gs pos="100000">
                      <a:srgbClr val="FFCC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+mj-lt"/>
                <a:ea typeface="+mj-ea"/>
                <a:cs typeface="+mj-cs"/>
              </a:rPr>
              <a:t>Buc</a:t>
            </a:r>
            <a:r>
              <a:rPr lang="en-US" sz="4000" b="1" cap="all" dirty="0" smtClean="0">
                <a:gradFill flip="none" rotWithShape="1">
                  <a:gsLst>
                    <a:gs pos="0">
                      <a:srgbClr val="FFCC66">
                        <a:shade val="30000"/>
                        <a:satMod val="115000"/>
                      </a:srgbClr>
                    </a:gs>
                    <a:gs pos="50000">
                      <a:srgbClr val="FFCC66">
                        <a:shade val="67500"/>
                        <a:satMod val="115000"/>
                      </a:srgbClr>
                    </a:gs>
                    <a:gs pos="100000">
                      <a:srgbClr val="FFCC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+mj-lt"/>
                <a:ea typeface="+mj-ea"/>
                <a:cs typeface="+mj-cs"/>
              </a:rPr>
              <a:t> Stops here!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b="1" cap="all" dirty="0" smtClean="0">
              <a:gradFill flip="none" rotWithShape="1">
                <a:gsLst>
                  <a:gs pos="0">
                    <a:srgbClr val="FFCC66">
                      <a:shade val="30000"/>
                      <a:satMod val="115000"/>
                    </a:srgbClr>
                  </a:gs>
                  <a:gs pos="50000">
                    <a:srgbClr val="FFCC66">
                      <a:shade val="67500"/>
                      <a:satMod val="115000"/>
                    </a:srgbClr>
                  </a:gs>
                  <a:gs pos="100000">
                    <a:srgbClr val="FFCC66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FFCC66">
                        <a:shade val="30000"/>
                        <a:satMod val="115000"/>
                      </a:srgbClr>
                    </a:gs>
                    <a:gs pos="50000">
                      <a:srgbClr val="FFCC66">
                        <a:shade val="67500"/>
                        <a:satMod val="115000"/>
                      </a:srgbClr>
                    </a:gs>
                    <a:gs pos="100000">
                      <a:srgbClr val="FFCC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US" sz="4000" b="1" i="0" u="none" strike="noStrike" kern="1200" cap="all" spc="0" normalizeH="0" baseline="0" noProof="0" dirty="0">
              <a:ln>
                <a:noFill/>
              </a:ln>
              <a:gradFill flip="none" rotWithShape="1">
                <a:gsLst>
                  <a:gs pos="0">
                    <a:srgbClr val="FFCC66">
                      <a:shade val="30000"/>
                      <a:satMod val="115000"/>
                    </a:srgbClr>
                  </a:gs>
                  <a:gs pos="50000">
                    <a:srgbClr val="FFCC66">
                      <a:shade val="67500"/>
                      <a:satMod val="115000"/>
                    </a:srgbClr>
                  </a:gs>
                  <a:gs pos="100000">
                    <a:srgbClr val="FFCC66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143000" y="25908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recruitment and retention is everyone's responsibility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projection </a:t>
            </a:r>
            <a:r>
              <a:rPr lang="en-US" dirty="0"/>
              <a:t>g</a:t>
            </a:r>
            <a:r>
              <a:rPr lang="en-US" dirty="0" smtClean="0"/>
              <a:t>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 estimate the ETSU Fall 2014 Enrollment</a:t>
            </a:r>
          </a:p>
          <a:p>
            <a:r>
              <a:rPr lang="en-US" dirty="0" smtClean="0"/>
              <a:t>Use a model that allows for testing recruitment and retention scenarios</a:t>
            </a:r>
          </a:p>
          <a:p>
            <a:r>
              <a:rPr lang="en-US" dirty="0" smtClean="0"/>
              <a:t>The results will be used to determine how far from goal, 15,500, ETSU appears to be </a:t>
            </a:r>
          </a:p>
          <a:p>
            <a:r>
              <a:rPr lang="en-US" dirty="0" smtClean="0"/>
              <a:t>To provide data which will inform defining college level enrollment improvement plans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 does it involve? Actions by offices such as these…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20308"/>
            <a:ext cx="7315200" cy="4085747"/>
          </a:xfrm>
        </p:spPr>
      </p:pic>
    </p:spTree>
    <p:extLst>
      <p:ext uri="{BB962C8B-B14F-4D97-AF65-F5344CB8AC3E}">
        <p14:creationId xmlns:p14="http://schemas.microsoft.com/office/powerpoint/2010/main" val="391205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Role of Colleges, Departments, and Programs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Recruitment</a:t>
            </a:r>
          </a:p>
          <a:p>
            <a:pPr algn="ctr">
              <a:buNone/>
            </a:pPr>
            <a:r>
              <a:rPr lang="en-US" sz="4800" dirty="0" smtClean="0"/>
              <a:t>Retention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m</a:t>
            </a:r>
            <a:r>
              <a:rPr lang="en-US" dirty="0" smtClean="0"/>
              <a:t>ust we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ETSU to reach the 15,500 goal we must increase recruitment by 8% and retention by 6.5% or some combination yielding at least 1,070 students</a:t>
            </a:r>
          </a:p>
          <a:p>
            <a:r>
              <a:rPr lang="en-US" dirty="0" smtClean="0"/>
              <a:t>An 8% increase in recruitment is 440 students</a:t>
            </a:r>
          </a:p>
          <a:p>
            <a:r>
              <a:rPr lang="en-US" dirty="0" smtClean="0"/>
              <a:t>A 6.5% increase in retention equals 630 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32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Everyone </a:t>
            </a:r>
            <a:r>
              <a:rPr lang="en-US" dirty="0"/>
              <a:t>r</a:t>
            </a:r>
            <a:r>
              <a:rPr lang="en-US" dirty="0" smtClean="0"/>
              <a:t>ecruits!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7315200" cy="4754563"/>
          </a:xfrm>
        </p:spPr>
        <p:txBody>
          <a:bodyPr/>
          <a:lstStyle/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076164"/>
              </p:ext>
            </p:extLst>
          </p:nvPr>
        </p:nvGraphicFramePr>
        <p:xfrm>
          <a:off x="228600" y="1447800"/>
          <a:ext cx="7162800" cy="5187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600"/>
                <a:gridCol w="2387600"/>
                <a:gridCol w="2387600"/>
              </a:tblGrid>
              <a:tr h="705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Weight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Recruitment</a:t>
                      </a:r>
                    </a:p>
                    <a:p>
                      <a:pPr algn="ctr"/>
                      <a:r>
                        <a:rPr lang="en-US" baseline="0" dirty="0" smtClean="0"/>
                        <a:t>Goal</a:t>
                      </a:r>
                      <a:endParaRPr lang="en-US" dirty="0"/>
                    </a:p>
                  </a:txBody>
                  <a:tcPr anchor="ctr"/>
                </a:tc>
              </a:tr>
              <a:tr h="539500">
                <a:tc>
                  <a:txBody>
                    <a:bodyPr/>
                    <a:lstStyle/>
                    <a:p>
                      <a:r>
                        <a:rPr lang="en-US" dirty="0" smtClean="0"/>
                        <a:t>Freshmen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167</a:t>
                      </a:r>
                      <a:endParaRPr lang="en-US" dirty="0"/>
                    </a:p>
                  </a:txBody>
                  <a:tcPr anchor="ctr"/>
                </a:tc>
              </a:tr>
              <a:tr h="539500">
                <a:tc>
                  <a:txBody>
                    <a:bodyPr/>
                    <a:lstStyle/>
                    <a:p>
                      <a:r>
                        <a:rPr lang="en-US" dirty="0" smtClean="0"/>
                        <a:t>Sophomore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 anchor="ctr"/>
                </a:tc>
              </a:tr>
              <a:tr h="539500">
                <a:tc>
                  <a:txBody>
                    <a:bodyPr/>
                    <a:lstStyle/>
                    <a:p>
                      <a:r>
                        <a:rPr lang="en-US" dirty="0" smtClean="0"/>
                        <a:t>Junior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 anchor="ctr"/>
                </a:tc>
              </a:tr>
              <a:tr h="539500">
                <a:tc>
                  <a:txBody>
                    <a:bodyPr/>
                    <a:lstStyle/>
                    <a:p>
                      <a:r>
                        <a:rPr lang="en-US" dirty="0" smtClean="0"/>
                        <a:t>Senior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</a:p>
                  </a:txBody>
                  <a:tcPr anchor="ctr"/>
                </a:tc>
              </a:tr>
              <a:tr h="705599">
                <a:tc>
                  <a:txBody>
                    <a:bodyPr/>
                    <a:lstStyle/>
                    <a:p>
                      <a:r>
                        <a:rPr lang="en-US" dirty="0" smtClean="0"/>
                        <a:t>Undergraduate</a:t>
                      </a:r>
                      <a:r>
                        <a:rPr lang="en-US" baseline="0" dirty="0" smtClean="0"/>
                        <a:t> Special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</a:tr>
              <a:tr h="539500">
                <a:tc>
                  <a:txBody>
                    <a:bodyPr/>
                    <a:lstStyle/>
                    <a:p>
                      <a:r>
                        <a:rPr lang="en-US" dirty="0" smtClean="0"/>
                        <a:t>Masters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 anchor="ctr"/>
                </a:tc>
              </a:tr>
              <a:tr h="539500">
                <a:tc>
                  <a:txBody>
                    <a:bodyPr/>
                    <a:lstStyle/>
                    <a:p>
                      <a:r>
                        <a:rPr lang="en-US" dirty="0" smtClean="0"/>
                        <a:t>Doctoral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</a:tr>
              <a:tr h="5395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56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Recruitment goals by college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346760"/>
              </p:ext>
            </p:extLst>
          </p:nvPr>
        </p:nvGraphicFramePr>
        <p:xfrm>
          <a:off x="381000" y="1524002"/>
          <a:ext cx="6781800" cy="4952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0600"/>
                <a:gridCol w="2260600"/>
                <a:gridCol w="2260600"/>
              </a:tblGrid>
              <a:tr h="741244">
                <a:tc>
                  <a:txBody>
                    <a:bodyPr/>
                    <a:lstStyle/>
                    <a:p>
                      <a:r>
                        <a:rPr lang="en-US" dirty="0" smtClean="0"/>
                        <a:t>College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Weight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Recruitment Goal</a:t>
                      </a:r>
                      <a:endParaRPr lang="en-US" dirty="0"/>
                    </a:p>
                  </a:txBody>
                  <a:tcPr anchor="ctr"/>
                </a:tc>
              </a:tr>
              <a:tr h="526469">
                <a:tc>
                  <a:txBody>
                    <a:bodyPr/>
                    <a:lstStyle/>
                    <a:p>
                      <a:r>
                        <a:rPr lang="en-US" dirty="0" smtClean="0"/>
                        <a:t>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154</a:t>
                      </a:r>
                      <a:endParaRPr lang="en-US" dirty="0"/>
                    </a:p>
                  </a:txBody>
                  <a:tcPr anchor="ctr"/>
                </a:tc>
              </a:tr>
              <a:tr h="526469">
                <a:tc>
                  <a:txBody>
                    <a:bodyPr/>
                    <a:lstStyle/>
                    <a:p>
                      <a:r>
                        <a:rPr lang="en-US" dirty="0" smtClean="0"/>
                        <a:t>BT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 anchor="ctr"/>
                </a:tc>
              </a:tr>
              <a:tr h="526469">
                <a:tc>
                  <a:txBody>
                    <a:bodyPr/>
                    <a:lstStyle/>
                    <a:p>
                      <a:r>
                        <a:rPr lang="en-US" dirty="0" smtClean="0"/>
                        <a:t>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</a:tr>
              <a:tr h="526469">
                <a:tc>
                  <a:txBody>
                    <a:bodyPr/>
                    <a:lstStyle/>
                    <a:p>
                      <a:r>
                        <a:rPr lang="en-US" dirty="0" smtClean="0"/>
                        <a:t>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</a:p>
                  </a:txBody>
                  <a:tcPr anchor="ctr"/>
                </a:tc>
              </a:tr>
              <a:tr h="526469">
                <a:tc>
                  <a:txBody>
                    <a:bodyPr/>
                    <a:lstStyle/>
                    <a:p>
                      <a:r>
                        <a:rPr lang="en-US" dirty="0" smtClean="0"/>
                        <a:t>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</a:p>
                  </a:txBody>
                  <a:tcPr anchor="ctr"/>
                </a:tc>
              </a:tr>
              <a:tr h="526469">
                <a:tc>
                  <a:txBody>
                    <a:bodyPr/>
                    <a:lstStyle/>
                    <a:p>
                      <a:r>
                        <a:rPr lang="en-US" dirty="0" smtClean="0"/>
                        <a:t>NU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 anchor="ctr"/>
                </a:tc>
              </a:tr>
              <a:tr h="526469">
                <a:tc>
                  <a:txBody>
                    <a:bodyPr/>
                    <a:lstStyle/>
                    <a:p>
                      <a:r>
                        <a:rPr lang="en-US" dirty="0" smtClean="0"/>
                        <a:t>PU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anchor="ctr"/>
                </a:tc>
              </a:tr>
              <a:tr h="526469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50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Retention is not just a freshmen problem!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880922"/>
              </p:ext>
            </p:extLst>
          </p:nvPr>
        </p:nvGraphicFramePr>
        <p:xfrm>
          <a:off x="304800" y="1600200"/>
          <a:ext cx="7010400" cy="4837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</a:tblGrid>
              <a:tr h="524669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Retention</a:t>
                      </a:r>
                      <a:r>
                        <a:rPr lang="en-US" baseline="0" dirty="0" smtClean="0"/>
                        <a:t> Goal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Dropout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of Dropout</a:t>
                      </a:r>
                      <a:endParaRPr lang="en-US" dirty="0"/>
                    </a:p>
                  </a:txBody>
                  <a:tcPr anchor="ctr"/>
                </a:tc>
              </a:tr>
              <a:tr h="524669">
                <a:tc>
                  <a:txBody>
                    <a:bodyPr/>
                    <a:lstStyle/>
                    <a:p>
                      <a:r>
                        <a:rPr lang="en-US" dirty="0" smtClean="0"/>
                        <a:t>Freshmen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1168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20.5%</a:t>
                      </a:r>
                      <a:endParaRPr lang="en-US" dirty="0"/>
                    </a:p>
                  </a:txBody>
                  <a:tcPr anchor="ctr"/>
                </a:tc>
              </a:tr>
              <a:tr h="524669">
                <a:tc>
                  <a:txBody>
                    <a:bodyPr/>
                    <a:lstStyle/>
                    <a:p>
                      <a:r>
                        <a:rPr lang="en-US" dirty="0" smtClean="0"/>
                        <a:t>Sophomore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19.8%</a:t>
                      </a:r>
                      <a:endParaRPr lang="en-US" dirty="0"/>
                    </a:p>
                  </a:txBody>
                  <a:tcPr anchor="ctr"/>
                </a:tc>
              </a:tr>
              <a:tr h="524669">
                <a:tc>
                  <a:txBody>
                    <a:bodyPr/>
                    <a:lstStyle/>
                    <a:p>
                      <a:r>
                        <a:rPr lang="en-US" dirty="0" smtClean="0"/>
                        <a:t>Junior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20.8%</a:t>
                      </a:r>
                      <a:endParaRPr lang="en-US" dirty="0"/>
                    </a:p>
                  </a:txBody>
                  <a:tcPr anchor="ctr"/>
                </a:tc>
              </a:tr>
              <a:tr h="524669">
                <a:tc>
                  <a:txBody>
                    <a:bodyPr/>
                    <a:lstStyle/>
                    <a:p>
                      <a:r>
                        <a:rPr lang="en-US" dirty="0" smtClean="0"/>
                        <a:t>Senior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20.8%</a:t>
                      </a:r>
                      <a:endParaRPr lang="en-US" dirty="0"/>
                    </a:p>
                  </a:txBody>
                  <a:tcPr anchor="ctr"/>
                </a:tc>
              </a:tr>
              <a:tr h="603245">
                <a:tc>
                  <a:txBody>
                    <a:bodyPr/>
                    <a:lstStyle/>
                    <a:p>
                      <a:r>
                        <a:rPr lang="en-US" dirty="0" smtClean="0"/>
                        <a:t>Undergraduate</a:t>
                      </a:r>
                      <a:r>
                        <a:rPr lang="en-US" baseline="0" dirty="0" smtClean="0"/>
                        <a:t> Special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20.6%</a:t>
                      </a:r>
                      <a:endParaRPr lang="en-US" dirty="0"/>
                    </a:p>
                  </a:txBody>
                  <a:tcPr anchor="ctr"/>
                </a:tc>
              </a:tr>
              <a:tr h="524669">
                <a:tc>
                  <a:txBody>
                    <a:bodyPr/>
                    <a:lstStyle/>
                    <a:p>
                      <a:r>
                        <a:rPr lang="en-US" dirty="0" smtClean="0"/>
                        <a:t>Masters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21.4%</a:t>
                      </a:r>
                      <a:endParaRPr lang="en-US" dirty="0"/>
                    </a:p>
                  </a:txBody>
                  <a:tcPr anchor="ctr"/>
                </a:tc>
              </a:tr>
              <a:tr h="524669">
                <a:tc>
                  <a:txBody>
                    <a:bodyPr/>
                    <a:lstStyle/>
                    <a:p>
                      <a:r>
                        <a:rPr lang="en-US" dirty="0" smtClean="0"/>
                        <a:t>Doctoral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17.1%</a:t>
                      </a:r>
                      <a:endParaRPr lang="en-US" dirty="0"/>
                    </a:p>
                  </a:txBody>
                  <a:tcPr anchor="ctr"/>
                </a:tc>
              </a:tr>
              <a:tr h="524669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20.5%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50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Retention </a:t>
            </a:r>
            <a:r>
              <a:rPr lang="en-US" dirty="0"/>
              <a:t>g</a:t>
            </a:r>
            <a:r>
              <a:rPr lang="en-US" dirty="0" smtClean="0"/>
              <a:t>oals by student </a:t>
            </a:r>
            <a:r>
              <a:rPr lang="en-US" dirty="0"/>
              <a:t>l</a:t>
            </a:r>
            <a:r>
              <a:rPr lang="en-US" dirty="0" smtClean="0"/>
              <a:t>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7315200" cy="4754563"/>
          </a:xfrm>
        </p:spPr>
        <p:txBody>
          <a:bodyPr/>
          <a:lstStyle/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302036"/>
              </p:ext>
            </p:extLst>
          </p:nvPr>
        </p:nvGraphicFramePr>
        <p:xfrm>
          <a:off x="381000" y="1371599"/>
          <a:ext cx="6858000" cy="5029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</a:tblGrid>
              <a:tr h="68404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Weight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Retention</a:t>
                      </a:r>
                    </a:p>
                    <a:p>
                      <a:pPr algn="ctr"/>
                      <a:r>
                        <a:rPr lang="en-US" baseline="0" dirty="0" smtClean="0"/>
                        <a:t>Goal</a:t>
                      </a:r>
                      <a:endParaRPr lang="en-US" dirty="0"/>
                    </a:p>
                  </a:txBody>
                  <a:tcPr anchor="ctr"/>
                </a:tc>
              </a:tr>
              <a:tr h="523017">
                <a:tc>
                  <a:txBody>
                    <a:bodyPr/>
                    <a:lstStyle/>
                    <a:p>
                      <a:r>
                        <a:rPr lang="en-US" dirty="0" smtClean="0"/>
                        <a:t>Freshmen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239</a:t>
                      </a:r>
                      <a:endParaRPr lang="en-US" dirty="0"/>
                    </a:p>
                  </a:txBody>
                  <a:tcPr anchor="ctr"/>
                </a:tc>
              </a:tr>
              <a:tr h="523017">
                <a:tc>
                  <a:txBody>
                    <a:bodyPr/>
                    <a:lstStyle/>
                    <a:p>
                      <a:r>
                        <a:rPr lang="en-US" dirty="0" smtClean="0"/>
                        <a:t>Sophomore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</a:tr>
              <a:tr h="523017">
                <a:tc>
                  <a:txBody>
                    <a:bodyPr/>
                    <a:lstStyle/>
                    <a:p>
                      <a:r>
                        <a:rPr lang="en-US" dirty="0" smtClean="0"/>
                        <a:t>Junior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anchor="ctr"/>
                </a:tc>
              </a:tr>
              <a:tr h="523017">
                <a:tc>
                  <a:txBody>
                    <a:bodyPr/>
                    <a:lstStyle/>
                    <a:p>
                      <a:r>
                        <a:rPr lang="en-US" dirty="0" smtClean="0"/>
                        <a:t>Senior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 anchor="ctr"/>
                </a:tc>
              </a:tr>
              <a:tr h="684041">
                <a:tc>
                  <a:txBody>
                    <a:bodyPr/>
                    <a:lstStyle/>
                    <a:p>
                      <a:r>
                        <a:rPr lang="en-US" dirty="0" smtClean="0"/>
                        <a:t>Undergraduate</a:t>
                      </a:r>
                      <a:r>
                        <a:rPr lang="en-US" baseline="0" dirty="0" smtClean="0"/>
                        <a:t> Special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 anchor="ctr"/>
                </a:tc>
              </a:tr>
              <a:tr h="523017">
                <a:tc>
                  <a:txBody>
                    <a:bodyPr/>
                    <a:lstStyle/>
                    <a:p>
                      <a:r>
                        <a:rPr lang="en-US" dirty="0" smtClean="0"/>
                        <a:t>Masters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 anchor="ctr"/>
                </a:tc>
              </a:tr>
              <a:tr h="523017">
                <a:tc>
                  <a:txBody>
                    <a:bodyPr/>
                    <a:lstStyle/>
                    <a:p>
                      <a:r>
                        <a:rPr lang="en-US" dirty="0" smtClean="0"/>
                        <a:t>Doctoral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</a:tr>
              <a:tr h="523017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58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Retention goals by college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15044"/>
              </p:ext>
            </p:extLst>
          </p:nvPr>
        </p:nvGraphicFramePr>
        <p:xfrm>
          <a:off x="304800" y="1600200"/>
          <a:ext cx="6858000" cy="4724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</a:tblGrid>
              <a:tr h="11913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College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Weight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Retention Goal</a:t>
                      </a:r>
                    </a:p>
                  </a:txBody>
                  <a:tcPr anchor="ctr"/>
                </a:tc>
              </a:tr>
              <a:tr h="441626">
                <a:tc>
                  <a:txBody>
                    <a:bodyPr/>
                    <a:lstStyle/>
                    <a:p>
                      <a:r>
                        <a:rPr lang="en-US" dirty="0" smtClean="0"/>
                        <a:t>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 anchor="ctr"/>
                </a:tc>
              </a:tr>
              <a:tr h="441626">
                <a:tc>
                  <a:txBody>
                    <a:bodyPr/>
                    <a:lstStyle/>
                    <a:p>
                      <a:r>
                        <a:rPr lang="en-US" dirty="0" smtClean="0"/>
                        <a:t>BT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121</a:t>
                      </a:r>
                      <a:endParaRPr lang="en-US" dirty="0"/>
                    </a:p>
                  </a:txBody>
                  <a:tcPr anchor="ctr"/>
                </a:tc>
              </a:tr>
              <a:tr h="441626">
                <a:tc>
                  <a:txBody>
                    <a:bodyPr/>
                    <a:lstStyle/>
                    <a:p>
                      <a:r>
                        <a:rPr lang="en-US" dirty="0" smtClean="0"/>
                        <a:t>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anchor="ctr"/>
                </a:tc>
              </a:tr>
              <a:tr h="441626">
                <a:tc>
                  <a:txBody>
                    <a:bodyPr/>
                    <a:lstStyle/>
                    <a:p>
                      <a:r>
                        <a:rPr lang="en-US" dirty="0" smtClean="0"/>
                        <a:t>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</a:p>
                  </a:txBody>
                  <a:tcPr anchor="ctr"/>
                </a:tc>
              </a:tr>
              <a:tr h="441626">
                <a:tc>
                  <a:txBody>
                    <a:bodyPr/>
                    <a:lstStyle/>
                    <a:p>
                      <a:r>
                        <a:rPr lang="en-US" dirty="0" smtClean="0"/>
                        <a:t>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 anchor="ctr"/>
                </a:tc>
              </a:tr>
              <a:tr h="441626">
                <a:tc>
                  <a:txBody>
                    <a:bodyPr/>
                    <a:lstStyle/>
                    <a:p>
                      <a:r>
                        <a:rPr lang="en-US" dirty="0" smtClean="0"/>
                        <a:t>NU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anchor="ctr"/>
                </a:tc>
              </a:tr>
              <a:tr h="441626">
                <a:tc>
                  <a:txBody>
                    <a:bodyPr/>
                    <a:lstStyle/>
                    <a:p>
                      <a:r>
                        <a:rPr lang="en-US" dirty="0" smtClean="0"/>
                        <a:t>PU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/>
                </a:tc>
              </a:tr>
              <a:tr h="441626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94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73152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Assuming a consistent external environment, and assuming that we make no changes to address recruitment and retention, the enrollment and progression patterns of students by class from year</a:t>
            </a:r>
            <a:r>
              <a:rPr lang="en-US" baseline="30000" dirty="0" smtClean="0"/>
              <a:t>1</a:t>
            </a:r>
            <a:r>
              <a:rPr lang="en-US" dirty="0" smtClean="0"/>
              <a:t> to year</a:t>
            </a:r>
            <a:r>
              <a:rPr lang="en-US" baseline="30000" dirty="0" smtClean="0"/>
              <a:t>2</a:t>
            </a:r>
            <a:r>
              <a:rPr lang="en-US" dirty="0" smtClean="0"/>
              <a:t> will remain stable</a:t>
            </a:r>
          </a:p>
          <a:p>
            <a:pPr lvl="1"/>
            <a:r>
              <a:rPr lang="en-US" dirty="0" smtClean="0"/>
              <a:t>This allows for testing enrollment improvement plans because the variable impact is real and measurable</a:t>
            </a:r>
          </a:p>
          <a:p>
            <a:r>
              <a:rPr lang="en-US" dirty="0" smtClean="0"/>
              <a:t>Medicine and Pharmacy Enrollment is approximately stable and recognized as a known quantity</a:t>
            </a:r>
          </a:p>
        </p:txBody>
      </p:sp>
    </p:spTree>
    <p:extLst>
      <p:ext uri="{BB962C8B-B14F-4D97-AF65-F5344CB8AC3E}">
        <p14:creationId xmlns:p14="http://schemas.microsoft.com/office/powerpoint/2010/main" val="163372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4406900"/>
            <a:ext cx="7772400" cy="1362075"/>
          </a:xfrm>
        </p:spPr>
        <p:txBody>
          <a:bodyPr/>
          <a:lstStyle/>
          <a:p>
            <a:r>
              <a:rPr lang="en-US" dirty="0" smtClean="0"/>
              <a:t>College level recruitment and retention goals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Overall recruitment and retention </a:t>
            </a:r>
            <a:r>
              <a:rPr lang="en-US" dirty="0"/>
              <a:t>g</a:t>
            </a:r>
            <a:r>
              <a:rPr lang="en-US" dirty="0" smtClean="0"/>
              <a:t>oals by college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404526"/>
              </p:ext>
            </p:extLst>
          </p:nvPr>
        </p:nvGraphicFramePr>
        <p:xfrm>
          <a:off x="304800" y="1828800"/>
          <a:ext cx="6934200" cy="4648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840"/>
                <a:gridCol w="1386840"/>
                <a:gridCol w="1386840"/>
                <a:gridCol w="1386840"/>
                <a:gridCol w="1386840"/>
              </a:tblGrid>
              <a:tr h="11721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College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Weight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Recruitment Increase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Retention</a:t>
                      </a:r>
                    </a:p>
                    <a:p>
                      <a:pPr algn="ctr"/>
                      <a:r>
                        <a:rPr lang="en-US" dirty="0" smtClean="0"/>
                        <a:t>Increase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Increase</a:t>
                      </a:r>
                      <a:endParaRPr lang="en-US" dirty="0" smtClean="0"/>
                    </a:p>
                  </a:txBody>
                  <a:tcPr anchor="ctr"/>
                </a:tc>
              </a:tr>
              <a:tr h="434503">
                <a:tc>
                  <a:txBody>
                    <a:bodyPr/>
                    <a:lstStyle/>
                    <a:p>
                      <a:r>
                        <a:rPr lang="en-US" dirty="0" smtClean="0"/>
                        <a:t>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374</a:t>
                      </a:r>
                      <a:endParaRPr lang="en-US" dirty="0"/>
                    </a:p>
                  </a:txBody>
                  <a:tcPr anchor="ctr"/>
                </a:tc>
              </a:tr>
              <a:tr h="434503">
                <a:tc>
                  <a:txBody>
                    <a:bodyPr/>
                    <a:lstStyle/>
                    <a:p>
                      <a:r>
                        <a:rPr lang="en-US" dirty="0" smtClean="0"/>
                        <a:t>BT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205</a:t>
                      </a:r>
                      <a:endParaRPr lang="en-US" dirty="0"/>
                    </a:p>
                  </a:txBody>
                  <a:tcPr anchor="ctr"/>
                </a:tc>
              </a:tr>
              <a:tr h="434503">
                <a:tc>
                  <a:txBody>
                    <a:bodyPr/>
                    <a:lstStyle/>
                    <a:p>
                      <a:r>
                        <a:rPr lang="en-US" dirty="0" smtClean="0"/>
                        <a:t>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 anchor="ctr"/>
                </a:tc>
              </a:tr>
              <a:tr h="434503">
                <a:tc>
                  <a:txBody>
                    <a:bodyPr/>
                    <a:lstStyle/>
                    <a:p>
                      <a:r>
                        <a:rPr lang="en-US" dirty="0" smtClean="0"/>
                        <a:t>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</a:p>
                  </a:txBody>
                  <a:tcPr anchor="ctr"/>
                </a:tc>
              </a:tr>
              <a:tr h="434503">
                <a:tc>
                  <a:txBody>
                    <a:bodyPr/>
                    <a:lstStyle/>
                    <a:p>
                      <a:r>
                        <a:rPr lang="en-US" dirty="0" smtClean="0"/>
                        <a:t>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182</a:t>
                      </a:r>
                      <a:endParaRPr lang="en-US" dirty="0"/>
                    </a:p>
                  </a:txBody>
                  <a:tcPr anchor="ctr"/>
                </a:tc>
              </a:tr>
              <a:tr h="434503">
                <a:tc>
                  <a:txBody>
                    <a:bodyPr/>
                    <a:lstStyle/>
                    <a:p>
                      <a:r>
                        <a:rPr lang="en-US" dirty="0" smtClean="0"/>
                        <a:t>NU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139</a:t>
                      </a:r>
                      <a:endParaRPr lang="en-US" dirty="0"/>
                    </a:p>
                  </a:txBody>
                  <a:tcPr anchor="ctr"/>
                </a:tc>
              </a:tr>
              <a:tr h="434503">
                <a:tc>
                  <a:txBody>
                    <a:bodyPr/>
                    <a:lstStyle/>
                    <a:p>
                      <a:r>
                        <a:rPr lang="en-US" dirty="0" smtClean="0"/>
                        <a:t>PU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 anchor="ctr"/>
                </a:tc>
              </a:tr>
              <a:tr h="434503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1,070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119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my part of the pie?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created the breakdown by college to ensure that as we grow we maintain the proportional distribution of students</a:t>
            </a:r>
          </a:p>
          <a:p>
            <a:r>
              <a:rPr lang="en-US" dirty="0" smtClean="0"/>
              <a:t>These goals will be achieved through a mix of college level and university level activities</a:t>
            </a:r>
          </a:p>
          <a:p>
            <a:r>
              <a:rPr lang="en-US" dirty="0" smtClean="0"/>
              <a:t>The goal today is to identify what is the most reasonable distribution of that responsibility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04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Recruitment: Working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students coming?</a:t>
            </a:r>
          </a:p>
          <a:p>
            <a:pPr lvl="1"/>
            <a:r>
              <a:rPr lang="en-US" dirty="0" smtClean="0"/>
              <a:t>Undergraduate</a:t>
            </a:r>
          </a:p>
          <a:p>
            <a:pPr lvl="2"/>
            <a:r>
              <a:rPr lang="en-US" dirty="0" smtClean="0"/>
              <a:t>A majority of the work is being done by offices charged with carrying out that function effectively</a:t>
            </a:r>
          </a:p>
          <a:p>
            <a:pPr lvl="2"/>
            <a:r>
              <a:rPr lang="en-US" dirty="0" smtClean="0"/>
              <a:t>Smaller share of the work is being carried out by colleges departments</a:t>
            </a:r>
          </a:p>
          <a:p>
            <a:pPr lvl="1"/>
            <a:r>
              <a:rPr lang="en-US" dirty="0" smtClean="0"/>
              <a:t>Graduate</a:t>
            </a:r>
          </a:p>
          <a:p>
            <a:pPr lvl="2"/>
            <a:r>
              <a:rPr lang="en-US" dirty="0" smtClean="0"/>
              <a:t>Colleges, departments, programs, and faculty play a more direct role in recruitment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Retention: Working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are students staying?</a:t>
            </a:r>
          </a:p>
          <a:p>
            <a:pPr lvl="1"/>
            <a:r>
              <a:rPr lang="en-US" dirty="0" smtClean="0"/>
              <a:t>Undergraduate</a:t>
            </a:r>
          </a:p>
          <a:p>
            <a:pPr lvl="2"/>
            <a:r>
              <a:rPr lang="en-US" dirty="0" smtClean="0"/>
              <a:t>A majority of the work is being carried out by colleges, departments, programs and faculty</a:t>
            </a:r>
          </a:p>
          <a:p>
            <a:pPr lvl="2"/>
            <a:r>
              <a:rPr lang="en-US" dirty="0" smtClean="0"/>
              <a:t>Smaller share of the work done by offices charged with carrying out that function effectively</a:t>
            </a:r>
          </a:p>
          <a:p>
            <a:pPr lvl="1"/>
            <a:r>
              <a:rPr lang="en-US" dirty="0" smtClean="0"/>
              <a:t>Graduate</a:t>
            </a:r>
          </a:p>
          <a:p>
            <a:pPr lvl="2"/>
            <a:r>
              <a:rPr lang="en-US" dirty="0" smtClean="0"/>
              <a:t>An even larger majority of the work is being carried out by colleges, departments, programs, and faculty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Status Quo</a:t>
            </a:r>
          </a:p>
          <a:p>
            <a:pPr lvl="1"/>
            <a:r>
              <a:rPr lang="en-US" dirty="0" smtClean="0"/>
              <a:t>Keep doing the same thing and assume things will ‘work out’</a:t>
            </a:r>
          </a:p>
          <a:p>
            <a:r>
              <a:rPr lang="en-US" dirty="0" smtClean="0"/>
              <a:t>Change</a:t>
            </a:r>
          </a:p>
          <a:p>
            <a:pPr lvl="1"/>
            <a:r>
              <a:rPr lang="en-US" dirty="0" smtClean="0"/>
              <a:t>Use data to develop a plan to have a positive impact on student retention, and enrollment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the status quo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Absent a well executed, and successful, enrollment improvement plan ETSU’s enrollment in Fall 2014 is projected to be 14,430</a:t>
            </a:r>
          </a:p>
          <a:p>
            <a:pPr lvl="1"/>
            <a:r>
              <a:rPr lang="en-US" dirty="0" smtClean="0"/>
              <a:t>1,070 students short of 15,500 goal</a:t>
            </a:r>
          </a:p>
          <a:p>
            <a:pPr lvl="1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dirty="0" smtClean="0"/>
              <a:t>“Status Quo means falling behind”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Final reflections on the status </a:t>
            </a:r>
            <a:r>
              <a:rPr lang="en-US" dirty="0"/>
              <a:t>q</a:t>
            </a:r>
            <a:r>
              <a:rPr lang="en-US" dirty="0" smtClean="0"/>
              <a:t>uo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was 98% accurate over the past 4 years</a:t>
            </a:r>
          </a:p>
          <a:p>
            <a:r>
              <a:rPr lang="en-US" dirty="0" smtClean="0"/>
              <a:t>Model shows we are down, to-goal, 1,070 students</a:t>
            </a:r>
          </a:p>
          <a:p>
            <a:r>
              <a:rPr lang="en-US" dirty="0" smtClean="0"/>
              <a:t>Reaching the goal is best achieved through a combination of Recruitment and Retention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64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667000"/>
            <a:ext cx="7315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Your Goal: Discuss College Level Enrollment Improvement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69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Request: Present a plan in which </a:t>
            </a:r>
            <a:r>
              <a:rPr lang="en-US" dirty="0"/>
              <a:t>y</a:t>
            </a:r>
            <a:r>
              <a:rPr lang="en-US" dirty="0" smtClean="0"/>
              <a:t>ou believe!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Plans:</a:t>
            </a:r>
          </a:p>
          <a:p>
            <a:pPr lvl="1"/>
            <a:r>
              <a:rPr lang="en-US" dirty="0" smtClean="0"/>
              <a:t>Must be college specific</a:t>
            </a:r>
          </a:p>
          <a:p>
            <a:pPr lvl="1"/>
            <a:r>
              <a:rPr lang="en-US" dirty="0" smtClean="0"/>
              <a:t>Must be focused on the proportional share of enrollment improvement, using the framework of the working hypothesis</a:t>
            </a:r>
          </a:p>
          <a:p>
            <a:pPr lvl="1"/>
            <a:r>
              <a:rPr lang="en-US" dirty="0" smtClean="0"/>
              <a:t>Must be transparent in depicting college engagement for bona fide improvement tactics</a:t>
            </a:r>
          </a:p>
          <a:p>
            <a:pPr lvl="1"/>
            <a:r>
              <a:rPr lang="en-US" dirty="0" smtClean="0"/>
              <a:t>Will be assessed using the overall enrollment goals presented </a:t>
            </a:r>
          </a:p>
          <a:p>
            <a:pPr lvl="2"/>
            <a:r>
              <a:rPr lang="en-US" dirty="0" smtClean="0"/>
              <a:t>Each plan must clearly and convincingly make the case for achieving a defined percentage of the college recruitment and retention goals</a:t>
            </a:r>
          </a:p>
          <a:p>
            <a:pPr lvl="1"/>
            <a:r>
              <a:rPr lang="en-US" dirty="0" smtClean="0"/>
              <a:t>Must include both recruitment and retention initiatives</a:t>
            </a:r>
          </a:p>
          <a:p>
            <a:pPr lvl="1"/>
            <a:r>
              <a:rPr lang="en-US" dirty="0" smtClean="0"/>
              <a:t>Will be used to evaluate, by college, positions requested pending available funds</a:t>
            </a:r>
          </a:p>
          <a:p>
            <a:pPr lvl="1"/>
            <a:r>
              <a:rPr lang="en-US" dirty="0" smtClean="0"/>
              <a:t>Should depict college assessment of risk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First-time and continuing freshmen can be combined as a total freshmen count</a:t>
            </a:r>
          </a:p>
          <a:p>
            <a:r>
              <a:rPr lang="en-US" dirty="0" smtClean="0"/>
              <a:t>Masters students, graduate specials, and </a:t>
            </a:r>
            <a:r>
              <a:rPr lang="en-US" dirty="0" err="1" smtClean="0"/>
              <a:t>ed</a:t>
            </a:r>
            <a:r>
              <a:rPr lang="en-US" dirty="0" smtClean="0"/>
              <a:t> specials can be combined as a total for projection only, but may be divided for goal setting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limit your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Consider</a:t>
            </a:r>
          </a:p>
          <a:p>
            <a:pPr lvl="1"/>
            <a:r>
              <a:rPr lang="en-US" dirty="0" smtClean="0"/>
              <a:t>Pedagogy &amp; Delivery Systems</a:t>
            </a:r>
          </a:p>
          <a:p>
            <a:pPr lvl="1"/>
            <a:r>
              <a:rPr lang="en-US" dirty="0" smtClean="0"/>
              <a:t>Curriculum</a:t>
            </a:r>
          </a:p>
          <a:p>
            <a:pPr lvl="2"/>
            <a:r>
              <a:rPr lang="en-US" dirty="0" smtClean="0"/>
              <a:t>Bridge Courses</a:t>
            </a:r>
          </a:p>
          <a:p>
            <a:pPr lvl="1"/>
            <a:r>
              <a:rPr lang="en-US" dirty="0" smtClean="0"/>
              <a:t>New Markets (International &amp; Domestic)</a:t>
            </a:r>
          </a:p>
          <a:p>
            <a:pPr lvl="1"/>
            <a:r>
              <a:rPr lang="en-US" dirty="0" smtClean="0"/>
              <a:t>New Collaborations</a:t>
            </a:r>
          </a:p>
          <a:p>
            <a:pPr lvl="1"/>
            <a:r>
              <a:rPr lang="en-US" dirty="0" smtClean="0"/>
              <a:t>Alternative Schedules &amp; Calendars</a:t>
            </a:r>
          </a:p>
          <a:p>
            <a:pPr lvl="1"/>
            <a:r>
              <a:rPr lang="en-US" dirty="0" smtClean="0"/>
              <a:t>New Partnerships</a:t>
            </a:r>
          </a:p>
          <a:p>
            <a:pPr lvl="1"/>
            <a:r>
              <a:rPr lang="en-US" dirty="0" smtClean="0"/>
              <a:t>New Student Populations</a:t>
            </a:r>
          </a:p>
          <a:p>
            <a:pPr lvl="2"/>
            <a:r>
              <a:rPr lang="en-US" dirty="0" smtClean="0"/>
              <a:t>With distinctive career goals</a:t>
            </a:r>
          </a:p>
          <a:p>
            <a:pPr lvl="2"/>
            <a:r>
              <a:rPr lang="en-US" dirty="0" smtClean="0"/>
              <a:t>Students who cannot come to main campus (ex. E-Learning, International, Out-of-state, etc.)</a:t>
            </a:r>
          </a:p>
          <a:p>
            <a:pPr lvl="2"/>
            <a:r>
              <a:rPr lang="en-US" dirty="0" smtClean="0"/>
              <a:t>Trade impacted workers</a:t>
            </a:r>
          </a:p>
          <a:p>
            <a:pPr lvl="1"/>
            <a:r>
              <a:rPr lang="en-US" dirty="0" smtClean="0"/>
              <a:t>Service to others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Recruitment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responsibility for recruitment should reasonably reside with – </a:t>
            </a:r>
          </a:p>
          <a:p>
            <a:pPr lvl="1"/>
            <a:r>
              <a:rPr lang="en-US" dirty="0" smtClean="0"/>
              <a:t>Individual College, Academic Department, Program, and Faculty</a:t>
            </a:r>
          </a:p>
          <a:p>
            <a:pPr lvl="1"/>
            <a:r>
              <a:rPr lang="en-US" dirty="0" smtClean="0"/>
              <a:t>Administrative and Academic Support functions (e.g. undergraduate admissions, graduate school, financial aid, scholarships, bursar, registrar, etc.) and any other office with significant customer service responsibility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Retention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responsibility for retention should reasonably reside with – </a:t>
            </a:r>
          </a:p>
          <a:p>
            <a:pPr lvl="1"/>
            <a:r>
              <a:rPr lang="en-US" dirty="0" smtClean="0"/>
              <a:t>Individual College, Academic Department, Program, and Faculty</a:t>
            </a:r>
          </a:p>
          <a:p>
            <a:pPr lvl="1"/>
            <a:r>
              <a:rPr lang="en-US" dirty="0" smtClean="0"/>
              <a:t>Administrative and Academic Support functions (e.g. undergraduate admissions, graduate school, financial aid, scholarships, bursar, registrar, etc.) and any other office with significant customer service responsibility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905000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Student Success Through</a:t>
            </a:r>
            <a:br>
              <a:rPr lang="en-US" sz="4800" dirty="0" smtClean="0"/>
            </a:br>
            <a:r>
              <a:rPr lang="en-US" sz="4800" dirty="0" smtClean="0"/>
              <a:t>Focused </a:t>
            </a:r>
            <a:br>
              <a:rPr lang="en-US" sz="4800" dirty="0" smtClean="0"/>
            </a:br>
            <a:r>
              <a:rPr lang="en-US" sz="4800" dirty="0" smtClean="0"/>
              <a:t>Recruitment and Retention Enrollment Planning</a:t>
            </a:r>
            <a:endParaRPr lang="en-US" sz="4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0" y="0"/>
            <a:ext cx="7772400" cy="1500187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Markov chain</a:t>
            </a:r>
          </a:p>
          <a:p>
            <a:pPr lvl="1"/>
            <a:r>
              <a:rPr lang="en-US" dirty="0" smtClean="0"/>
              <a:t>Is a time-series model that looks at past practice to predict future outcome</a:t>
            </a:r>
          </a:p>
          <a:p>
            <a:pPr lvl="1"/>
            <a:r>
              <a:rPr lang="en-US" dirty="0" smtClean="0"/>
              <a:t>For enrollment modeling, Markov chain tracks students, by status, from year</a:t>
            </a:r>
            <a:r>
              <a:rPr lang="en-US" baseline="30000" dirty="0" smtClean="0"/>
              <a:t>1</a:t>
            </a:r>
            <a:r>
              <a:rPr lang="en-US" dirty="0" smtClean="0"/>
              <a:t> to year</a:t>
            </a:r>
            <a:r>
              <a:rPr lang="en-US" baseline="30000" dirty="0" smtClean="0"/>
              <a:t>2</a:t>
            </a:r>
            <a:r>
              <a:rPr lang="en-US" dirty="0" smtClean="0"/>
              <a:t> allowing the researcher to calculate an recruitment rate and dropout rate by class</a:t>
            </a:r>
          </a:p>
          <a:p>
            <a:pPr lvl="1"/>
            <a:r>
              <a:rPr lang="en-US" dirty="0" smtClean="0"/>
              <a:t>The recruitment and retention rates are applied to the current standing of year</a:t>
            </a:r>
            <a:r>
              <a:rPr lang="en-US" baseline="30000" dirty="0" smtClean="0"/>
              <a:t>2</a:t>
            </a:r>
            <a:r>
              <a:rPr lang="en-US" dirty="0" smtClean="0"/>
              <a:t> to students, adding in new inputs by class for year</a:t>
            </a:r>
            <a:r>
              <a:rPr lang="en-US" baseline="30000" dirty="0" smtClean="0"/>
              <a:t>2</a:t>
            </a:r>
            <a:r>
              <a:rPr lang="en-US" dirty="0" smtClean="0"/>
              <a:t>, to calculate enrollment for year</a:t>
            </a:r>
            <a:r>
              <a:rPr lang="en-US" baseline="30000" dirty="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615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Markov chain was chosen because</a:t>
            </a:r>
          </a:p>
          <a:p>
            <a:pPr lvl="1"/>
            <a:r>
              <a:rPr lang="en-US" dirty="0"/>
              <a:t>It is used by other similar institutions, both in-state, and out-of-state</a:t>
            </a:r>
          </a:p>
          <a:p>
            <a:pPr lvl="1"/>
            <a:r>
              <a:rPr lang="en-US" dirty="0"/>
              <a:t>It uses only institutional data</a:t>
            </a:r>
          </a:p>
          <a:p>
            <a:pPr lvl="1"/>
            <a:r>
              <a:rPr lang="en-US" dirty="0"/>
              <a:t>Studies have shown it is accurate for 1 year </a:t>
            </a:r>
            <a:r>
              <a:rPr lang="en-US" dirty="0" smtClean="0"/>
              <a:t>projections</a:t>
            </a:r>
          </a:p>
          <a:p>
            <a:r>
              <a:rPr lang="en-US" dirty="0" smtClean="0"/>
              <a:t>Population based models were rejected due to reliance on external projections</a:t>
            </a:r>
          </a:p>
          <a:p>
            <a:r>
              <a:rPr lang="en-US" dirty="0" smtClean="0"/>
              <a:t>ARIMA and other SAS projections were rejected because of complexity without increased accuracy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22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Data were collected by year for the years 2008 – 2013,</a:t>
            </a:r>
          </a:p>
          <a:p>
            <a:pPr lvl="1"/>
            <a:r>
              <a:rPr lang="en-US" dirty="0" smtClean="0"/>
              <a:t>These years were used to establish a validity test to understand the margin of error in the model</a:t>
            </a:r>
          </a:p>
          <a:p>
            <a:pPr lvl="1"/>
            <a:r>
              <a:rPr lang="en-US" dirty="0" smtClean="0"/>
              <a:t>2008 was the first year in Banner</a:t>
            </a:r>
          </a:p>
          <a:p>
            <a:r>
              <a:rPr lang="en-US" dirty="0" smtClean="0"/>
              <a:t>The data were then paired by year into two year groups to allow for projecting the next years enrollment</a:t>
            </a:r>
          </a:p>
          <a:p>
            <a:pPr lvl="1"/>
            <a:r>
              <a:rPr lang="en-US" dirty="0" smtClean="0"/>
              <a:t>i.e. 2008 and 2009 were used to project 2010, etc.</a:t>
            </a:r>
          </a:p>
        </p:txBody>
      </p:sp>
    </p:spTree>
    <p:extLst>
      <p:ext uri="{BB962C8B-B14F-4D97-AF65-F5344CB8AC3E}">
        <p14:creationId xmlns:p14="http://schemas.microsoft.com/office/powerpoint/2010/main" val="241924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2014 Projected </a:t>
            </a:r>
            <a:r>
              <a:rPr lang="en-US" dirty="0"/>
              <a:t>e</a:t>
            </a:r>
            <a:r>
              <a:rPr lang="en-US" dirty="0" smtClean="0"/>
              <a:t>nrollment </a:t>
            </a:r>
            <a:r>
              <a:rPr lang="en-US" dirty="0"/>
              <a:t>r</a:t>
            </a:r>
            <a:r>
              <a:rPr lang="en-US" dirty="0" smtClean="0"/>
              <a:t>esults of replicating the </a:t>
            </a:r>
            <a:r>
              <a:rPr lang="en-US" dirty="0"/>
              <a:t>s</a:t>
            </a:r>
            <a:r>
              <a:rPr lang="en-US" dirty="0" smtClean="0"/>
              <a:t>tatus quo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0438384"/>
              </p:ext>
            </p:extLst>
          </p:nvPr>
        </p:nvGraphicFramePr>
        <p:xfrm>
          <a:off x="152400" y="1600200"/>
          <a:ext cx="7315200" cy="440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1463040"/>
                <a:gridCol w="1463040"/>
                <a:gridCol w="1463040"/>
                <a:gridCol w="1463040"/>
              </a:tblGrid>
              <a:tr h="698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Estimate</a:t>
                      </a:r>
                      <a:r>
                        <a:rPr lang="en-US" baseline="0" dirty="0" smtClean="0"/>
                        <a:t> Projected by Model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Actual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Difference</a:t>
                      </a:r>
                      <a:endParaRPr lang="en-US" dirty="0"/>
                    </a:p>
                  </a:txBody>
                  <a:tcPr anchor="ctr"/>
                </a:tc>
              </a:tr>
              <a:tr h="698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14,860.3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14,952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-91.7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-0.617%</a:t>
                      </a:r>
                      <a:endParaRPr lang="en-US" dirty="0"/>
                    </a:p>
                  </a:txBody>
                  <a:tcPr anchor="ctr"/>
                </a:tc>
              </a:tr>
              <a:tr h="698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15,188.2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15,250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-61.8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-0.406%</a:t>
                      </a:r>
                      <a:endParaRPr lang="en-US" dirty="0"/>
                    </a:p>
                  </a:txBody>
                  <a:tcPr anchor="ctr"/>
                </a:tc>
              </a:tr>
              <a:tr h="698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15,428.8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15,133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295.8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1.917%</a:t>
                      </a:r>
                      <a:endParaRPr lang="en-US" dirty="0"/>
                    </a:p>
                  </a:txBody>
                  <a:tcPr anchor="ctr"/>
                </a:tc>
              </a:tr>
              <a:tr h="698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14,967.2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14,691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276.2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1.845%</a:t>
                      </a:r>
                      <a:endParaRPr lang="en-US" dirty="0"/>
                    </a:p>
                  </a:txBody>
                  <a:tcPr anchor="ctr"/>
                </a:tc>
              </a:tr>
              <a:tr h="698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14,430</a:t>
                      </a:r>
                    </a:p>
                  </a:txBody>
                  <a:tcPr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1" y="61722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projection for each year is a function of the actual enrollments from the two most recent prior years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03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Credibility: Is there a margin of error?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a very slim one, on average +/- 1.196%</a:t>
            </a:r>
          </a:p>
          <a:p>
            <a:r>
              <a:rPr lang="en-US" dirty="0" smtClean="0"/>
              <a:t>That yields a projected enrollment range of 14,257 – 14,603</a:t>
            </a:r>
          </a:p>
          <a:p>
            <a:r>
              <a:rPr lang="en-US" dirty="0" smtClean="0"/>
              <a:t>In other words, the model was, based on 4-years history, 98.8% accurate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458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1958</Words>
  <Application>Microsoft Office PowerPoint</Application>
  <PresentationFormat>On-screen Show (4:3)</PresentationFormat>
  <Paragraphs>695</Paragraphs>
  <Slides>43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ETSU Fall 2014 Enrollment Projections</vt:lpstr>
      <vt:lpstr>Enrollment projection goal</vt:lpstr>
      <vt:lpstr>Assumptions</vt:lpstr>
      <vt:lpstr>Assumptions continued</vt:lpstr>
      <vt:lpstr>Model</vt:lpstr>
      <vt:lpstr>Model continued</vt:lpstr>
      <vt:lpstr>Timeframe</vt:lpstr>
      <vt:lpstr>2014 Projected enrollment results of replicating the status quo</vt:lpstr>
      <vt:lpstr>Credibility: Is there a margin of error?</vt:lpstr>
      <vt:lpstr>What happened to all our students?</vt:lpstr>
      <vt:lpstr>What happened to all our students?</vt:lpstr>
      <vt:lpstr>Who are the Undergraduate Dropouts?</vt:lpstr>
      <vt:lpstr>Who are the undergraduate dropouts</vt:lpstr>
      <vt:lpstr>Who are the undergraduate dropouts – (Exclude UD &amp; ND)</vt:lpstr>
      <vt:lpstr>Undergraduate data points of note</vt:lpstr>
      <vt:lpstr>Who are the Graduate Dropouts?</vt:lpstr>
      <vt:lpstr>Who are the graduate dropouts</vt:lpstr>
      <vt:lpstr>Who are the graduate dropouts</vt:lpstr>
      <vt:lpstr>What does it all mean?</vt:lpstr>
      <vt:lpstr>Who does it involve? Actions by offices such as these…</vt:lpstr>
      <vt:lpstr>The Role of Colleges, Departments, and Programs</vt:lpstr>
      <vt:lpstr>What must we do</vt:lpstr>
      <vt:lpstr>Recruitment</vt:lpstr>
      <vt:lpstr>Everyone recruits!</vt:lpstr>
      <vt:lpstr>Recruitment goals by college</vt:lpstr>
      <vt:lpstr>Retention</vt:lpstr>
      <vt:lpstr>Retention is not just a freshmen problem!</vt:lpstr>
      <vt:lpstr>Retention goals by student level</vt:lpstr>
      <vt:lpstr>Retention goals by college</vt:lpstr>
      <vt:lpstr>College level recruitment and retention goals</vt:lpstr>
      <vt:lpstr>Overall recruitment and retention goals by college</vt:lpstr>
      <vt:lpstr>What is my part of the pie?</vt:lpstr>
      <vt:lpstr>Recruitment: Working Hypothesis</vt:lpstr>
      <vt:lpstr>Retention: Working Hypothesis</vt:lpstr>
      <vt:lpstr>Options</vt:lpstr>
      <vt:lpstr>Results of the status quo</vt:lpstr>
      <vt:lpstr>Final reflections on the status quo</vt:lpstr>
      <vt:lpstr>Your Goal: Discuss College Level Enrollment Improvement Plans</vt:lpstr>
      <vt:lpstr>Request: Present a plan in which you believe!</vt:lpstr>
      <vt:lpstr>Don’t limit your plan</vt:lpstr>
      <vt:lpstr>Recruitment Responsibility</vt:lpstr>
      <vt:lpstr>Retention Responsibility</vt:lpstr>
      <vt:lpstr>Student Success Through Focused  Recruitment and Retention Enrollment Planning</vt:lpstr>
    </vt:vector>
  </TitlesOfParts>
  <Company>ETSU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Anthony Kiech</dc:creator>
  <cp:lastModifiedBy>admin</cp:lastModifiedBy>
  <cp:revision>191</cp:revision>
  <cp:lastPrinted>2013-10-31T11:46:41Z</cp:lastPrinted>
  <dcterms:created xsi:type="dcterms:W3CDTF">2009-10-13T17:31:53Z</dcterms:created>
  <dcterms:modified xsi:type="dcterms:W3CDTF">2014-10-21T12:26:38Z</dcterms:modified>
</cp:coreProperties>
</file>