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7" r:id="rId11"/>
    <p:sldId id="266"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7" autoAdjust="0"/>
    <p:restoredTop sz="79857" autoAdjust="0"/>
  </p:normalViewPr>
  <p:slideViewPr>
    <p:cSldViewPr snapToGrid="0">
      <p:cViewPr varScale="1">
        <p:scale>
          <a:sx n="97" d="100"/>
          <a:sy n="97" d="100"/>
        </p:scale>
        <p:origin x="1338"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8CE5F-5CBC-4CDC-896C-BAEF96D72258}" type="datetimeFigureOut">
              <a:rPr lang="en-US" smtClean="0"/>
              <a:t>6/25/2018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4017D-7C51-4943-A316-63ED8652FE30}" type="slidenum">
              <a:rPr lang="en-US" smtClean="0"/>
              <a:t>‹#›</a:t>
            </a:fld>
            <a:endParaRPr lang="en-US"/>
          </a:p>
        </p:txBody>
      </p:sp>
    </p:spTree>
    <p:extLst>
      <p:ext uri="{BB962C8B-B14F-4D97-AF65-F5344CB8AC3E}">
        <p14:creationId xmlns:p14="http://schemas.microsoft.com/office/powerpoint/2010/main" val="327295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04017D-7C51-4943-A316-63ED8652FE30}" type="slidenum">
              <a:rPr lang="en-US" smtClean="0"/>
              <a:t>3</a:t>
            </a:fld>
            <a:endParaRPr lang="en-US"/>
          </a:p>
        </p:txBody>
      </p:sp>
    </p:spTree>
    <p:extLst>
      <p:ext uri="{BB962C8B-B14F-4D97-AF65-F5344CB8AC3E}">
        <p14:creationId xmlns:p14="http://schemas.microsoft.com/office/powerpoint/2010/main" val="91064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2"/>
                </a:solidFill>
              </a:rPr>
              <a:t>*Note:  All other boxes on the other “Course Section Information” screen will be left blank. </a:t>
            </a:r>
          </a:p>
          <a:p>
            <a:r>
              <a:rPr lang="en-US" sz="1200" dirty="0" smtClean="0">
                <a:solidFill>
                  <a:schemeClr val="tx2"/>
                </a:solidFill>
              </a:rPr>
              <a:t>*You</a:t>
            </a:r>
            <a:r>
              <a:rPr lang="en-US" sz="1200" baseline="0" dirty="0" smtClean="0">
                <a:solidFill>
                  <a:schemeClr val="tx2"/>
                </a:solidFill>
              </a:rPr>
              <a:t> will leave “Cross List” blank. This is for the Registration Office use only.</a:t>
            </a:r>
            <a:endParaRPr lang="en-US" sz="1200" dirty="0" smtClean="0">
              <a:solidFill>
                <a:schemeClr val="tx2"/>
              </a:solidFill>
            </a:endParaRPr>
          </a:p>
          <a:p>
            <a:r>
              <a:rPr lang="en-US" sz="1200" dirty="0" smtClean="0">
                <a:solidFill>
                  <a:schemeClr val="tx2"/>
                </a:solidFill>
              </a:rPr>
              <a:t>*Note: If a course is a web-based (online) course, WEB must be entered in the instructional method box. </a:t>
            </a:r>
          </a:p>
          <a:p>
            <a:r>
              <a:rPr lang="en-US" sz="1200" dirty="0" smtClean="0">
                <a:solidFill>
                  <a:schemeClr val="tx2"/>
                </a:solidFill>
              </a:rPr>
              <a:t>*Note:  CRN will populate in the “CRN” box once this information is entered and saved. </a:t>
            </a:r>
          </a:p>
          <a:p>
            <a:r>
              <a:rPr lang="en-US" sz="1200" dirty="0" smtClean="0">
                <a:solidFill>
                  <a:schemeClr val="tx2"/>
                </a:solidFill>
              </a:rPr>
              <a:t>*Note: Grade Mode, Session, Special Approval, Duration,</a:t>
            </a:r>
            <a:r>
              <a:rPr lang="en-US" sz="1200" baseline="0" dirty="0" smtClean="0">
                <a:solidFill>
                  <a:schemeClr val="tx2"/>
                </a:solidFill>
              </a:rPr>
              <a:t> and Override Duration will be left blank.</a:t>
            </a:r>
            <a:endParaRPr lang="en-US" sz="12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AF04017D-7C51-4943-A316-63ED8652FE30}" type="slidenum">
              <a:rPr lang="en-US" smtClean="0"/>
              <a:t>4</a:t>
            </a:fld>
            <a:endParaRPr lang="en-US"/>
          </a:p>
        </p:txBody>
      </p:sp>
    </p:spTree>
    <p:extLst>
      <p:ext uri="{BB962C8B-B14F-4D97-AF65-F5344CB8AC3E}">
        <p14:creationId xmlns:p14="http://schemas.microsoft.com/office/powerpoint/2010/main" val="281157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7FDB07-058C-44DF-AC4E-B23FA7068A41}" type="datetimeFigureOut">
              <a:rPr lang="en-US" smtClean="0"/>
              <a:t>6/25/2018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409958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FDB07-058C-44DF-AC4E-B23FA7068A41}"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394427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FDB07-058C-44DF-AC4E-B23FA7068A41}"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2288613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FDB07-058C-44DF-AC4E-B23FA7068A41}"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2304819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FDB07-058C-44DF-AC4E-B23FA7068A41}"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413053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FDB07-058C-44DF-AC4E-B23FA7068A41}"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3208075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FDB07-058C-44DF-AC4E-B23FA7068A41}"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2025020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FDB07-058C-44DF-AC4E-B23FA7068A41}"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3076039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FDB07-058C-44DF-AC4E-B23FA7068A41}"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122475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FDB07-058C-44DF-AC4E-B23FA7068A41}"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71907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FDB07-058C-44DF-AC4E-B23FA7068A41}"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354757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7FDB07-058C-44DF-AC4E-B23FA7068A41}"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104864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7FDB07-058C-44DF-AC4E-B23FA7068A41}"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31545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7FDB07-058C-44DF-AC4E-B23FA7068A41}" type="datetimeFigureOut">
              <a:rPr lang="en-US" smtClean="0"/>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96419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FDB07-058C-44DF-AC4E-B23FA7068A41}" type="datetimeFigureOut">
              <a:rPr lang="en-US" smtClean="0"/>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289176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FDB07-058C-44DF-AC4E-B23FA7068A41}"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315418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FDB07-058C-44DF-AC4E-B23FA7068A41}"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6D72C-B5F3-4C9B-9C57-C58BDD4FADC2}" type="slidenum">
              <a:rPr lang="en-US" smtClean="0"/>
              <a:t>‹#›</a:t>
            </a:fld>
            <a:endParaRPr lang="en-US"/>
          </a:p>
        </p:txBody>
      </p:sp>
    </p:spTree>
    <p:extLst>
      <p:ext uri="{BB962C8B-B14F-4D97-AF65-F5344CB8AC3E}">
        <p14:creationId xmlns:p14="http://schemas.microsoft.com/office/powerpoint/2010/main" val="137277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7FDB07-058C-44DF-AC4E-B23FA7068A41}" type="datetimeFigureOut">
              <a:rPr lang="en-US" smtClean="0"/>
              <a:t>6/25/2018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6D72C-B5F3-4C9B-9C57-C58BDD4FADC2}" type="slidenum">
              <a:rPr lang="en-US" smtClean="0"/>
              <a:t>‹#›</a:t>
            </a:fld>
            <a:endParaRPr lang="en-US"/>
          </a:p>
        </p:txBody>
      </p:sp>
    </p:spTree>
    <p:extLst>
      <p:ext uri="{BB962C8B-B14F-4D97-AF65-F5344CB8AC3E}">
        <p14:creationId xmlns:p14="http://schemas.microsoft.com/office/powerpoint/2010/main" val="690651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tsu.edu/reg/registration/resources.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1380068"/>
            <a:ext cx="8574622" cy="1524497"/>
          </a:xfrm>
        </p:spPr>
        <p:txBody>
          <a:bodyPr/>
          <a:lstStyle/>
          <a:p>
            <a:pPr algn="ctr"/>
            <a:r>
              <a:rPr lang="en-US" b="1" dirty="0" smtClean="0">
                <a:ln w="0"/>
                <a:solidFill>
                  <a:schemeClr val="tx2"/>
                </a:solidFill>
                <a:effectLst>
                  <a:reflection blurRad="6350" stA="53000" endA="300" endPos="35500" dir="5400000" sy="-90000" algn="bl" rotWithShape="0"/>
                </a:effectLst>
              </a:rPr>
              <a:t>How to Build a Course</a:t>
            </a:r>
            <a:endParaRPr lang="en-US" b="1" dirty="0">
              <a:ln w="0"/>
              <a:solidFill>
                <a:schemeClr val="tx2"/>
              </a:solidFill>
              <a:effectLst>
                <a:reflection blurRad="6350" stA="53000" endA="300" endPos="35500" dir="5400000" sy="-90000" algn="bl" rotWithShape="0"/>
              </a:effectLst>
            </a:endParaRPr>
          </a:p>
        </p:txBody>
      </p:sp>
      <p:sp>
        <p:nvSpPr>
          <p:cNvPr id="3" name="TextBox 2"/>
          <p:cNvSpPr txBox="1"/>
          <p:nvPr/>
        </p:nvSpPr>
        <p:spPr>
          <a:xfrm>
            <a:off x="4464424" y="3155577"/>
            <a:ext cx="2545977" cy="369332"/>
          </a:xfrm>
          <a:prstGeom prst="rect">
            <a:avLst/>
          </a:prstGeom>
          <a:noFill/>
        </p:spPr>
        <p:txBody>
          <a:bodyPr wrap="square" rtlCol="0">
            <a:spAutoFit/>
          </a:bodyPr>
          <a:lstStyle/>
          <a:p>
            <a:r>
              <a:rPr lang="en-US" b="1" dirty="0" smtClean="0">
                <a:solidFill>
                  <a:schemeClr val="tx2"/>
                </a:solidFill>
              </a:rPr>
              <a:t>Using SSASECT in </a:t>
            </a:r>
            <a:r>
              <a:rPr lang="en-US" b="1" dirty="0" smtClean="0">
                <a:ln w="0"/>
                <a:solidFill>
                  <a:schemeClr val="tx2"/>
                </a:solidFill>
                <a:effectLst>
                  <a:outerShdw blurRad="38100" dist="19050" dir="2700000" algn="tl" rotWithShape="0">
                    <a:schemeClr val="dk1">
                      <a:alpha val="40000"/>
                    </a:schemeClr>
                  </a:outerShdw>
                </a:effectLst>
              </a:rPr>
              <a:t>INB</a:t>
            </a:r>
            <a:endParaRPr lang="en-US" b="1" dirty="0">
              <a:solidFill>
                <a:schemeClr val="tx2"/>
              </a:solidFill>
            </a:endParaRPr>
          </a:p>
        </p:txBody>
      </p:sp>
    </p:spTree>
    <p:extLst>
      <p:ext uri="{BB962C8B-B14F-4D97-AF65-F5344CB8AC3E}">
        <p14:creationId xmlns:p14="http://schemas.microsoft.com/office/powerpoint/2010/main" val="4042205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87424" y="3238206"/>
            <a:ext cx="10515600" cy="3284020"/>
          </a:xfrm>
          <a:prstGeom prst="rect">
            <a:avLst/>
          </a:prstGeom>
        </p:spPr>
      </p:pic>
      <p:sp>
        <p:nvSpPr>
          <p:cNvPr id="5" name="Content Placeholder 2"/>
          <p:cNvSpPr>
            <a:spLocks noGrp="1"/>
          </p:cNvSpPr>
          <p:nvPr>
            <p:ph type="title"/>
          </p:nvPr>
        </p:nvSpPr>
        <p:spPr>
          <a:xfrm>
            <a:off x="1484311" y="1136469"/>
            <a:ext cx="10018713" cy="1301930"/>
          </a:xfrm>
        </p:spPr>
        <p:txBody>
          <a:bodyPr>
            <a:normAutofit fontScale="90000"/>
          </a:bodyPr>
          <a:lstStyle/>
          <a:p>
            <a:pPr marL="285750" indent="-285750">
              <a:buClr>
                <a:schemeClr val="accent1">
                  <a:lumMod val="75000"/>
                </a:schemeClr>
              </a:buClr>
              <a:buSzPct val="120000"/>
              <a:buFont typeface="Arial" panose="020B0604020202020204" pitchFamily="34" charset="0"/>
              <a:buChar char="•"/>
            </a:pPr>
            <a:r>
              <a:rPr lang="en-US" sz="2700" b="1" u="sng" dirty="0" smtClean="0"/>
              <a:t>Entering Building and Room</a:t>
            </a:r>
            <a:r>
              <a:rPr lang="en-US" sz="1400" b="1" u="sng" dirty="0" smtClean="0"/>
              <a:t/>
            </a:r>
            <a:br>
              <a:rPr lang="en-US" sz="1400" b="1" u="sng" dirty="0" smtClean="0"/>
            </a:br>
            <a:endParaRPr lang="en-US" sz="1400" b="1" u="sng" dirty="0" smtClean="0"/>
          </a:p>
          <a:p>
            <a:pPr marL="594360" lvl="1" indent="-228600">
              <a:buClr>
                <a:schemeClr val="accent1">
                  <a:lumMod val="75000"/>
                </a:schemeClr>
              </a:buClr>
              <a:buSzPct val="120000"/>
              <a:buFont typeface="Arial" panose="020B0604020202020204" pitchFamily="34" charset="0"/>
              <a:buChar char="•"/>
            </a:pPr>
            <a:r>
              <a:rPr lang="en-US" dirty="0" smtClean="0">
                <a:latin typeface="+mj-lt"/>
              </a:rPr>
              <a:t>Click on the “Meeting Location and Credits” tab</a:t>
            </a:r>
            <a:br>
              <a:rPr lang="en-US" dirty="0" smtClean="0">
                <a:latin typeface="+mj-lt"/>
              </a:rPr>
            </a:br>
            <a:endParaRPr lang="en-US" dirty="0" smtClean="0">
              <a:latin typeface="+mj-lt"/>
            </a:endParaRPr>
          </a:p>
          <a:p>
            <a:pPr marL="594360" lvl="1" indent="-228600">
              <a:buClr>
                <a:schemeClr val="accent1">
                  <a:lumMod val="75000"/>
                </a:schemeClr>
              </a:buClr>
              <a:buSzPct val="120000"/>
              <a:buFont typeface="Arial" panose="020B0604020202020204" pitchFamily="34" charset="0"/>
              <a:buChar char="•"/>
            </a:pPr>
            <a:r>
              <a:rPr lang="en-US" dirty="0" smtClean="0">
                <a:latin typeface="+mj-lt"/>
              </a:rPr>
              <a:t>Enter the building code and room in the respective boxes</a:t>
            </a:r>
            <a:br>
              <a:rPr lang="en-US" dirty="0" smtClean="0">
                <a:latin typeface="+mj-lt"/>
              </a:rPr>
            </a:br>
            <a:endParaRPr lang="en-US" dirty="0" smtClean="0">
              <a:latin typeface="+mj-lt"/>
            </a:endParaRPr>
          </a:p>
          <a:p>
            <a:pPr marL="868680" lvl="2" indent="-228600">
              <a:buClr>
                <a:schemeClr val="accent1">
                  <a:lumMod val="75000"/>
                </a:schemeClr>
              </a:buClr>
              <a:buSzPct val="120000"/>
              <a:buFont typeface="Arial" panose="020B0604020202020204" pitchFamily="34" charset="0"/>
              <a:buChar char="•"/>
            </a:pPr>
            <a:r>
              <a:rPr lang="en-US" dirty="0" smtClean="0">
                <a:latin typeface="+mj-lt"/>
              </a:rPr>
              <a:t>Online Courses will have a Building Code of “COURSE” and Room of “ONLINE”</a:t>
            </a:r>
            <a:br>
              <a:rPr lang="en-US" dirty="0" smtClean="0">
                <a:latin typeface="+mj-lt"/>
              </a:rPr>
            </a:br>
            <a:endParaRPr lang="en-US" dirty="0" smtClean="0">
              <a:latin typeface="+mj-lt"/>
            </a:endParaRPr>
          </a:p>
          <a:p>
            <a:pPr marL="868680" lvl="2" indent="-228600">
              <a:buClr>
                <a:schemeClr val="accent1">
                  <a:lumMod val="75000"/>
                </a:schemeClr>
              </a:buClr>
              <a:buSzPct val="120000"/>
              <a:buFont typeface="Arial" panose="020B0604020202020204" pitchFamily="34" charset="0"/>
              <a:buChar char="•"/>
            </a:pPr>
            <a:r>
              <a:rPr lang="en-US" dirty="0" smtClean="0">
                <a:latin typeface="+mj-lt"/>
              </a:rPr>
              <a:t>Winter Courses will have a Building Code of “WINTER” and Room of “SESSION”</a:t>
            </a:r>
            <a:br>
              <a:rPr lang="en-US" dirty="0" smtClean="0">
                <a:latin typeface="+mj-lt"/>
              </a:rPr>
            </a:br>
            <a:endParaRPr lang="en-US" dirty="0" smtClean="0">
              <a:latin typeface="+mj-lt"/>
            </a:endParaRPr>
          </a:p>
          <a:p>
            <a:pPr marL="594360" lvl="1" indent="-228600">
              <a:buClr>
                <a:schemeClr val="accent1">
                  <a:lumMod val="75000"/>
                </a:schemeClr>
              </a:buClr>
              <a:buSzPct val="120000"/>
              <a:buFont typeface="Arial" panose="020B0604020202020204" pitchFamily="34" charset="0"/>
              <a:buChar char="•"/>
            </a:pPr>
            <a:r>
              <a:rPr lang="en-US" dirty="0" smtClean="0">
                <a:latin typeface="+mj-lt"/>
              </a:rPr>
              <a:t>After entering this information, click “Save”</a:t>
            </a:r>
          </a:p>
          <a:p>
            <a:pPr marL="365760" lvl="1" indent="0">
              <a:buNone/>
            </a:pPr>
            <a:endParaRPr lang="en-US" sz="1200" dirty="0"/>
          </a:p>
          <a:p>
            <a:pPr marL="365760" lvl="1" indent="0">
              <a:buNone/>
            </a:pPr>
            <a:endParaRPr lang="en-US" sz="1200" dirty="0"/>
          </a:p>
        </p:txBody>
      </p:sp>
      <p:cxnSp>
        <p:nvCxnSpPr>
          <p:cNvPr id="3" name="Straight Arrow Connector 2"/>
          <p:cNvCxnSpPr/>
          <p:nvPr/>
        </p:nvCxnSpPr>
        <p:spPr>
          <a:xfrm>
            <a:off x="1985554" y="966651"/>
            <a:ext cx="378823" cy="34094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sp>
        <p:nvSpPr>
          <p:cNvPr id="2" name="TextBox 1"/>
          <p:cNvSpPr txBox="1"/>
          <p:nvPr/>
        </p:nvSpPr>
        <p:spPr>
          <a:xfrm>
            <a:off x="11017624" y="246444"/>
            <a:ext cx="1052052" cy="369332"/>
          </a:xfrm>
          <a:prstGeom prst="rect">
            <a:avLst/>
          </a:prstGeom>
          <a:noFill/>
        </p:spPr>
        <p:txBody>
          <a:bodyPr wrap="square" rtlCol="0">
            <a:spAutoFit/>
          </a:bodyPr>
          <a:lstStyle/>
          <a:p>
            <a:r>
              <a:rPr lang="en-US" b="1" dirty="0" smtClean="0">
                <a:latin typeface="Arial Black" panose="020B0A04020102020204" pitchFamily="34" charset="0"/>
              </a:rPr>
              <a:t>Step 6</a:t>
            </a:r>
            <a:endParaRPr lang="en-US" b="1" dirty="0">
              <a:latin typeface="Arial Black" panose="020B0A04020102020204" pitchFamily="34" charset="0"/>
            </a:endParaRPr>
          </a:p>
        </p:txBody>
      </p:sp>
    </p:spTree>
    <p:extLst>
      <p:ext uri="{BB962C8B-B14F-4D97-AF65-F5344CB8AC3E}">
        <p14:creationId xmlns:p14="http://schemas.microsoft.com/office/powerpoint/2010/main" val="429168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7609" y="532445"/>
            <a:ext cx="6096000" cy="2031325"/>
          </a:xfrm>
          <a:prstGeom prst="rect">
            <a:avLst/>
          </a:prstGeom>
        </p:spPr>
        <p:txBody>
          <a:bodyPr>
            <a:spAutoFit/>
          </a:bodyPr>
          <a:lstStyle/>
          <a:p>
            <a:pPr marL="285750" indent="-285750">
              <a:buClr>
                <a:schemeClr val="accent1">
                  <a:lumMod val="75000"/>
                </a:schemeClr>
              </a:buClr>
              <a:buSzPct val="110000"/>
              <a:buFont typeface="Arial" panose="020B0604020202020204" pitchFamily="34" charset="0"/>
              <a:buChar char="•"/>
            </a:pPr>
            <a:r>
              <a:rPr lang="en-US" dirty="0" smtClean="0"/>
              <a:t>Next click on Meeting Location and Credits.</a:t>
            </a:r>
          </a:p>
          <a:p>
            <a:pPr>
              <a:buClr>
                <a:schemeClr val="accent1">
                  <a:lumMod val="75000"/>
                </a:schemeClr>
              </a:buClr>
              <a:buSzPct val="110000"/>
            </a:pPr>
            <a:endParaRPr lang="en-US" dirty="0" smtClean="0"/>
          </a:p>
          <a:p>
            <a:pPr marL="285750" indent="-285750">
              <a:buClr>
                <a:schemeClr val="accent1">
                  <a:lumMod val="75000"/>
                </a:schemeClr>
              </a:buClr>
              <a:buSzPct val="110000"/>
              <a:buFont typeface="Arial" panose="020B0604020202020204" pitchFamily="34" charset="0"/>
              <a:buChar char="•"/>
            </a:pPr>
            <a:r>
              <a:rPr lang="en-US" dirty="0" smtClean="0"/>
              <a:t>If no days and times are entered for the course, hit “save,” and the cursor will flash in the “hours per week” box.  Enter the credit hour for the course in the “hours per week” box.  Hit “save.” </a:t>
            </a:r>
            <a:r>
              <a:rPr lang="en-US" b="1" dirty="0" smtClean="0"/>
              <a:t>(This must be entered or it will NOT let you save).</a:t>
            </a:r>
            <a:endParaRPr lang="en-US" dirty="0"/>
          </a:p>
        </p:txBody>
      </p:sp>
      <p:pic>
        <p:nvPicPr>
          <p:cNvPr id="6" name="Picture 5"/>
          <p:cNvPicPr>
            <a:picLocks noChangeAspect="1"/>
          </p:cNvPicPr>
          <p:nvPr/>
        </p:nvPicPr>
        <p:blipFill>
          <a:blip r:embed="rId2"/>
          <a:stretch>
            <a:fillRect/>
          </a:stretch>
        </p:blipFill>
        <p:spPr>
          <a:xfrm>
            <a:off x="319149" y="2866326"/>
            <a:ext cx="11191010" cy="3518145"/>
          </a:xfrm>
          <a:prstGeom prst="rect">
            <a:avLst/>
          </a:prstGeom>
        </p:spPr>
      </p:pic>
      <p:cxnSp>
        <p:nvCxnSpPr>
          <p:cNvPr id="3" name="Straight Arrow Connector 2"/>
          <p:cNvCxnSpPr/>
          <p:nvPr/>
        </p:nvCxnSpPr>
        <p:spPr>
          <a:xfrm flipH="1">
            <a:off x="1718260" y="862149"/>
            <a:ext cx="1319349" cy="31612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sp>
        <p:nvSpPr>
          <p:cNvPr id="2" name="TextBox 1"/>
          <p:cNvSpPr txBox="1"/>
          <p:nvPr/>
        </p:nvSpPr>
        <p:spPr>
          <a:xfrm>
            <a:off x="11017624" y="246444"/>
            <a:ext cx="1071716" cy="369332"/>
          </a:xfrm>
          <a:prstGeom prst="rect">
            <a:avLst/>
          </a:prstGeom>
          <a:noFill/>
        </p:spPr>
        <p:txBody>
          <a:bodyPr wrap="square" rtlCol="0">
            <a:spAutoFit/>
          </a:bodyPr>
          <a:lstStyle/>
          <a:p>
            <a:r>
              <a:rPr lang="en-US" b="1" dirty="0" smtClean="0">
                <a:latin typeface="Arial Black" panose="020B0A04020102020204" pitchFamily="34" charset="0"/>
              </a:rPr>
              <a:t>Step 7</a:t>
            </a:r>
            <a:endParaRPr lang="en-US" b="1" dirty="0">
              <a:latin typeface="Arial Black" panose="020B0A04020102020204" pitchFamily="34" charset="0"/>
            </a:endParaRPr>
          </a:p>
        </p:txBody>
      </p:sp>
    </p:spTree>
    <p:extLst>
      <p:ext uri="{BB962C8B-B14F-4D97-AF65-F5344CB8AC3E}">
        <p14:creationId xmlns:p14="http://schemas.microsoft.com/office/powerpoint/2010/main" val="719224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838199" y="2680854"/>
            <a:ext cx="10515600" cy="3761509"/>
          </a:xfrm>
          <a:prstGeom prst="rect">
            <a:avLst/>
          </a:prstGeom>
        </p:spPr>
      </p:pic>
      <p:sp>
        <p:nvSpPr>
          <p:cNvPr id="7" name="Oval 6"/>
          <p:cNvSpPr/>
          <p:nvPr/>
        </p:nvSpPr>
        <p:spPr>
          <a:xfrm>
            <a:off x="1839190" y="5496791"/>
            <a:ext cx="997527" cy="820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36717" y="671733"/>
            <a:ext cx="7273638" cy="1985159"/>
          </a:xfrm>
          <a:prstGeom prst="rect">
            <a:avLst/>
          </a:prstGeom>
        </p:spPr>
        <p:txBody>
          <a:bodyPr wrap="square">
            <a:spAutoFit/>
          </a:bodyPr>
          <a:lstStyle/>
          <a:p>
            <a:pPr algn="ctr"/>
            <a:r>
              <a:rPr lang="en-US" sz="2400" b="1" u="sng" dirty="0" smtClean="0"/>
              <a:t>Entering the Instructor’s ID</a:t>
            </a:r>
            <a:r>
              <a:rPr lang="en-US" sz="2400" b="1" u="sng" dirty="0" smtClean="0"/>
              <a:t>:</a:t>
            </a:r>
          </a:p>
          <a:p>
            <a:pPr algn="ctr"/>
            <a:endParaRPr lang="en-US" sz="900" b="1" u="sng" dirty="0" smtClean="0"/>
          </a:p>
          <a:p>
            <a:pPr marL="594360" lvl="1" indent="-228600">
              <a:buFont typeface="+mj-lt"/>
              <a:buAutoNum type="arabicPeriod"/>
            </a:pPr>
            <a:r>
              <a:rPr lang="en-US" dirty="0" smtClean="0"/>
              <a:t>Hit the “next block” key or </a:t>
            </a:r>
            <a:r>
              <a:rPr lang="en-US" dirty="0" err="1" smtClean="0"/>
              <a:t>ALT+Page</a:t>
            </a:r>
            <a:r>
              <a:rPr lang="en-US" dirty="0" smtClean="0"/>
              <a:t> Down </a:t>
            </a:r>
          </a:p>
          <a:p>
            <a:pPr marL="594360" lvl="1" indent="-228600">
              <a:buFont typeface="+mj-lt"/>
              <a:buAutoNum type="arabicPeriod"/>
            </a:pPr>
            <a:r>
              <a:rPr lang="en-US" dirty="0" smtClean="0"/>
              <a:t>In the ID box, enter the instructor’s E#</a:t>
            </a:r>
          </a:p>
          <a:p>
            <a:pPr marL="594360" lvl="1" indent="-228600">
              <a:buFont typeface="+mj-lt"/>
              <a:buAutoNum type="arabicPeriod"/>
            </a:pPr>
            <a:r>
              <a:rPr lang="en-US" dirty="0" smtClean="0"/>
              <a:t>If E# is not known, use the drop down menu to find instructor by first and last name.</a:t>
            </a:r>
          </a:p>
          <a:p>
            <a:pPr marL="594360" lvl="1" indent="-228600">
              <a:buFont typeface="+mj-lt"/>
              <a:buAutoNum type="arabicPeriod"/>
            </a:pPr>
            <a:r>
              <a:rPr lang="en-US" dirty="0" smtClean="0"/>
              <a:t>Hit “save”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sp>
        <p:nvSpPr>
          <p:cNvPr id="2" name="TextBox 1"/>
          <p:cNvSpPr txBox="1"/>
          <p:nvPr/>
        </p:nvSpPr>
        <p:spPr>
          <a:xfrm>
            <a:off x="11017624" y="246444"/>
            <a:ext cx="1061884" cy="369332"/>
          </a:xfrm>
          <a:prstGeom prst="rect">
            <a:avLst/>
          </a:prstGeom>
          <a:noFill/>
        </p:spPr>
        <p:txBody>
          <a:bodyPr wrap="square" rtlCol="0">
            <a:spAutoFit/>
          </a:bodyPr>
          <a:lstStyle/>
          <a:p>
            <a:r>
              <a:rPr lang="en-US" b="1" dirty="0" smtClean="0">
                <a:latin typeface="Arial Black" panose="020B0A04020102020204" pitchFamily="34" charset="0"/>
              </a:rPr>
              <a:t>Step 8</a:t>
            </a:r>
            <a:endParaRPr lang="en-US" b="1" dirty="0">
              <a:latin typeface="Arial Black" panose="020B0A04020102020204" pitchFamily="34" charset="0"/>
            </a:endParaRPr>
          </a:p>
        </p:txBody>
      </p:sp>
    </p:spTree>
    <p:extLst>
      <p:ext uri="{BB962C8B-B14F-4D97-AF65-F5344CB8AC3E}">
        <p14:creationId xmlns:p14="http://schemas.microsoft.com/office/powerpoint/2010/main" val="1975005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1710221" y="2398058"/>
            <a:ext cx="10018713" cy="3124201"/>
          </a:xfrm>
        </p:spPr>
        <p:txBody>
          <a:bodyPr>
            <a:normAutofit fontScale="25000" lnSpcReduction="20000"/>
          </a:bodyPr>
          <a:lstStyle/>
          <a:p>
            <a:r>
              <a:rPr lang="en-US" sz="11200" dirty="0" smtClean="0">
                <a:solidFill>
                  <a:schemeClr val="tx2"/>
                </a:solidFill>
              </a:rPr>
              <a:t>Error: Person not an instructor</a:t>
            </a:r>
          </a:p>
          <a:p>
            <a:pPr lvl="1"/>
            <a:r>
              <a:rPr lang="en-US" sz="6400" dirty="0" smtClean="0">
                <a:solidFill>
                  <a:schemeClr val="tx2"/>
                </a:solidFill>
              </a:rPr>
              <a:t>Not everything has been approved and finalized on HR’s end.  We cannot override this error message.</a:t>
            </a:r>
          </a:p>
          <a:p>
            <a:r>
              <a:rPr lang="en-US" sz="9600" dirty="0" smtClean="0">
                <a:solidFill>
                  <a:schemeClr val="tx2"/>
                </a:solidFill>
              </a:rPr>
              <a:t>Credit Hour needed not listed</a:t>
            </a:r>
          </a:p>
          <a:p>
            <a:pPr lvl="1"/>
            <a:r>
              <a:rPr lang="en-US" sz="6400" dirty="0" smtClean="0">
                <a:solidFill>
                  <a:schemeClr val="tx2"/>
                </a:solidFill>
              </a:rPr>
              <a:t>If a course is a variable credit, it was approved through CPS with certain hours; those hours are all that can be picked.</a:t>
            </a:r>
          </a:p>
          <a:p>
            <a:pPr lvl="1"/>
            <a:r>
              <a:rPr lang="en-US" sz="6400" dirty="0" smtClean="0">
                <a:solidFill>
                  <a:schemeClr val="tx2"/>
                </a:solidFill>
              </a:rPr>
              <a:t>If a course is a set credit hour, that is how it was approved through CPS and can only be built with that credit hour.</a:t>
            </a:r>
          </a:p>
          <a:p>
            <a:r>
              <a:rPr lang="en-US" sz="9600" dirty="0" smtClean="0">
                <a:solidFill>
                  <a:schemeClr val="tx2"/>
                </a:solidFill>
              </a:rPr>
              <a:t>Room Conflict or Room Needed</a:t>
            </a:r>
          </a:p>
          <a:p>
            <a:r>
              <a:rPr lang="en-US" sz="9600" dirty="0" smtClean="0">
                <a:solidFill>
                  <a:schemeClr val="tx2"/>
                </a:solidFill>
              </a:rPr>
              <a:t>“Blank Meeting times” for courses that are online</a:t>
            </a:r>
          </a:p>
          <a:p>
            <a:r>
              <a:rPr lang="en-US" sz="9600" dirty="0" smtClean="0">
                <a:solidFill>
                  <a:schemeClr val="tx2"/>
                </a:solidFill>
              </a:rPr>
              <a:t>Grade Mode (DO NOT ENTER ON 1</a:t>
            </a:r>
            <a:r>
              <a:rPr lang="en-US" sz="9600" baseline="30000" dirty="0" smtClean="0">
                <a:solidFill>
                  <a:schemeClr val="tx2"/>
                </a:solidFill>
              </a:rPr>
              <a:t>st</a:t>
            </a:r>
            <a:r>
              <a:rPr lang="en-US" sz="9600" dirty="0" smtClean="0">
                <a:solidFill>
                  <a:schemeClr val="tx2"/>
                </a:solidFill>
              </a:rPr>
              <a:t> TAB)</a:t>
            </a:r>
          </a:p>
          <a:p>
            <a:r>
              <a:rPr lang="en-US" sz="9600" dirty="0" smtClean="0">
                <a:solidFill>
                  <a:schemeClr val="tx2"/>
                </a:solidFill>
              </a:rPr>
              <a:t>Military Time</a:t>
            </a:r>
          </a:p>
          <a:p>
            <a:r>
              <a:rPr lang="en-US" sz="9600" dirty="0" smtClean="0">
                <a:solidFill>
                  <a:schemeClr val="tx2"/>
                </a:solidFill>
              </a:rPr>
              <a:t>Part of Term (no POT 1 in Summer!)</a:t>
            </a:r>
          </a:p>
          <a:p>
            <a:r>
              <a:rPr lang="en-US" sz="9600" dirty="0" smtClean="0">
                <a:solidFill>
                  <a:schemeClr val="tx2"/>
                </a:solidFill>
              </a:rPr>
              <a:t>Section Number/Campus Code/Instructional Method Matching</a:t>
            </a:r>
          </a:p>
          <a:p>
            <a:pPr marL="0" indent="0">
              <a:buNone/>
            </a:pPr>
            <a:endParaRPr lang="en-US" dirty="0"/>
          </a:p>
        </p:txBody>
      </p:sp>
      <p:sp>
        <p:nvSpPr>
          <p:cNvPr id="6" name="Rectangle 5"/>
          <p:cNvSpPr/>
          <p:nvPr/>
        </p:nvSpPr>
        <p:spPr>
          <a:xfrm>
            <a:off x="4104522" y="812861"/>
            <a:ext cx="5476179" cy="523220"/>
          </a:xfrm>
          <a:prstGeom prst="rect">
            <a:avLst/>
          </a:prstGeom>
        </p:spPr>
        <p:txBody>
          <a:bodyPr wrap="none">
            <a:spAutoFit/>
          </a:bodyPr>
          <a:lstStyle/>
          <a:p>
            <a:r>
              <a:rPr lang="en-US" sz="2800" b="1" u="sng" dirty="0" smtClean="0">
                <a:solidFill>
                  <a:schemeClr val="bg2">
                    <a:lumMod val="10000"/>
                  </a:schemeClr>
                </a:solidFill>
              </a:rPr>
              <a:t>Frequently Encountered Problems</a:t>
            </a:r>
            <a:endParaRPr lang="en-US" sz="2800" b="1" u="sng" dirty="0">
              <a:solidFill>
                <a:schemeClr val="bg2">
                  <a:lumMod val="10000"/>
                </a:schemeClr>
              </a:solidFill>
            </a:endParaRPr>
          </a:p>
        </p:txBody>
      </p:sp>
    </p:spTree>
    <p:extLst>
      <p:ext uri="{BB962C8B-B14F-4D97-AF65-F5344CB8AC3E}">
        <p14:creationId xmlns:p14="http://schemas.microsoft.com/office/powerpoint/2010/main" val="176793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4664" y="4166249"/>
            <a:ext cx="7696200" cy="2197141"/>
          </a:xfrm>
          <a:prstGeom prst="rect">
            <a:avLst/>
          </a:prstGeom>
        </p:spPr>
      </p:pic>
      <p:pic>
        <p:nvPicPr>
          <p:cNvPr id="5" name="Picture 4"/>
          <p:cNvPicPr>
            <a:picLocks noChangeAspect="1"/>
          </p:cNvPicPr>
          <p:nvPr/>
        </p:nvPicPr>
        <p:blipFill>
          <a:blip r:embed="rId3"/>
          <a:stretch>
            <a:fillRect/>
          </a:stretch>
        </p:blipFill>
        <p:spPr>
          <a:xfrm>
            <a:off x="1984664" y="1524000"/>
            <a:ext cx="7696200" cy="1927158"/>
          </a:xfrm>
          <a:prstGeom prst="rect">
            <a:avLst/>
          </a:prstGeom>
        </p:spPr>
      </p:pic>
      <p:sp>
        <p:nvSpPr>
          <p:cNvPr id="6" name="Rectangle 5"/>
          <p:cNvSpPr/>
          <p:nvPr/>
        </p:nvSpPr>
        <p:spPr>
          <a:xfrm>
            <a:off x="2528454" y="457777"/>
            <a:ext cx="6096000" cy="707886"/>
          </a:xfrm>
          <a:prstGeom prst="rect">
            <a:avLst/>
          </a:prstGeom>
        </p:spPr>
        <p:txBody>
          <a:bodyPr>
            <a:spAutoFit/>
          </a:bodyPr>
          <a:lstStyle/>
          <a:p>
            <a:pPr algn="ctr"/>
            <a:r>
              <a:rPr lang="en-US" sz="2000" dirty="0" smtClean="0">
                <a:solidFill>
                  <a:schemeClr val="tx1"/>
                </a:solidFill>
              </a:rPr>
              <a:t>Spring Course Building Timeline</a:t>
            </a:r>
          </a:p>
          <a:p>
            <a:pPr algn="ctr"/>
            <a:r>
              <a:rPr lang="en-US" sz="2000" dirty="0" smtClean="0">
                <a:solidFill>
                  <a:schemeClr val="tx1"/>
                </a:solidFill>
              </a:rPr>
              <a:t>(Subject to change)</a:t>
            </a:r>
            <a:endParaRPr lang="en-US" sz="2000" dirty="0">
              <a:solidFill>
                <a:schemeClr val="tx1"/>
              </a:solidFill>
            </a:endParaRPr>
          </a:p>
        </p:txBody>
      </p:sp>
      <p:sp>
        <p:nvSpPr>
          <p:cNvPr id="7" name="Content Placeholder 2"/>
          <p:cNvSpPr txBox="1">
            <a:spLocks/>
          </p:cNvSpPr>
          <p:nvPr/>
        </p:nvSpPr>
        <p:spPr>
          <a:xfrm>
            <a:off x="2185554" y="3526922"/>
            <a:ext cx="6781800" cy="563562"/>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2000" dirty="0" smtClean="0">
                <a:solidFill>
                  <a:schemeClr val="tx1"/>
                </a:solidFill>
              </a:rPr>
              <a:t>Summer </a:t>
            </a:r>
            <a:r>
              <a:rPr lang="en-US" sz="2000" dirty="0" smtClean="0">
                <a:solidFill>
                  <a:schemeClr val="tx1"/>
                </a:solidFill>
              </a:rPr>
              <a:t>and Fall Course Building Timeline</a:t>
            </a:r>
            <a:endParaRPr lang="en-US" sz="2000" dirty="0">
              <a:solidFill>
                <a:schemeClr val="tx1"/>
              </a:solidFill>
            </a:endParaRPr>
          </a:p>
        </p:txBody>
      </p:sp>
    </p:spTree>
    <p:extLst>
      <p:ext uri="{BB962C8B-B14F-4D97-AF65-F5344CB8AC3E}">
        <p14:creationId xmlns:p14="http://schemas.microsoft.com/office/powerpoint/2010/main" val="1243249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“Blue Cards”</a:t>
            </a:r>
            <a:endParaRPr lang="en-US" dirty="0"/>
          </a:p>
        </p:txBody>
      </p:sp>
      <p:sp>
        <p:nvSpPr>
          <p:cNvPr id="3" name="Content Placeholder 2"/>
          <p:cNvSpPr>
            <a:spLocks noGrp="1"/>
          </p:cNvSpPr>
          <p:nvPr>
            <p:ph idx="1"/>
          </p:nvPr>
        </p:nvSpPr>
        <p:spPr/>
        <p:txBody>
          <a:bodyPr/>
          <a:lstStyle/>
          <a:p>
            <a:r>
              <a:rPr lang="en-US" dirty="0" smtClean="0"/>
              <a:t>Course Schedule Change Form: Changing, canceling or adding a course after access has been cut off.</a:t>
            </a:r>
          </a:p>
          <a:p>
            <a:endParaRPr lang="en-US" dirty="0"/>
          </a:p>
        </p:txBody>
      </p:sp>
    </p:spTree>
    <p:extLst>
      <p:ext uri="{BB962C8B-B14F-4D97-AF65-F5344CB8AC3E}">
        <p14:creationId xmlns:p14="http://schemas.microsoft.com/office/powerpoint/2010/main" val="3448674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2132" y="602427"/>
            <a:ext cx="9761668" cy="5574535"/>
          </a:xfrm>
        </p:spPr>
        <p:txBody>
          <a:bodyPr/>
          <a:lstStyle/>
          <a:p>
            <a:r>
              <a:rPr lang="en-US" dirty="0" smtClean="0"/>
              <a:t>Whenever a student is enrolled in a course and a change is being made to that particular course, a blue card is required AND an administrative memo.</a:t>
            </a:r>
          </a:p>
          <a:p>
            <a:r>
              <a:rPr lang="en-US" dirty="0" smtClean="0"/>
              <a:t>The following changes will require an administrative memo to be completed:</a:t>
            </a:r>
          </a:p>
          <a:p>
            <a:pPr marL="822960" lvl="1" indent="-457200">
              <a:buFont typeface="+mj-lt"/>
              <a:buAutoNum type="arabicPeriod"/>
            </a:pPr>
            <a:r>
              <a:rPr lang="en-US" dirty="0" smtClean="0"/>
              <a:t>Day/time change or addition</a:t>
            </a:r>
          </a:p>
          <a:p>
            <a:pPr marL="822960" lvl="1" indent="-457200">
              <a:buFont typeface="+mj-lt"/>
              <a:buAutoNum type="arabicPeriod"/>
            </a:pPr>
            <a:r>
              <a:rPr lang="en-US" dirty="0" smtClean="0"/>
              <a:t>Credit hour change</a:t>
            </a:r>
          </a:p>
          <a:p>
            <a:pPr marL="822960" lvl="1" indent="-457200">
              <a:buFont typeface="+mj-lt"/>
              <a:buAutoNum type="arabicPeriod"/>
            </a:pPr>
            <a:r>
              <a:rPr lang="en-US" dirty="0" smtClean="0"/>
              <a:t>Campus code change</a:t>
            </a:r>
          </a:p>
          <a:p>
            <a:pPr marL="822960" lvl="1" indent="-457200">
              <a:buFont typeface="+mj-lt"/>
              <a:buAutoNum type="arabicPeriod"/>
            </a:pPr>
            <a:r>
              <a:rPr lang="en-US" dirty="0" smtClean="0"/>
              <a:t>Part of term change</a:t>
            </a:r>
          </a:p>
          <a:p>
            <a:pPr marL="822960" lvl="1" indent="-457200">
              <a:buFont typeface="+mj-lt"/>
              <a:buAutoNum type="arabicPeriod"/>
            </a:pPr>
            <a:r>
              <a:rPr lang="en-US" dirty="0" smtClean="0"/>
              <a:t>Instructional method change</a:t>
            </a:r>
          </a:p>
          <a:p>
            <a:pPr marL="365760" lvl="1" indent="0">
              <a:buNone/>
            </a:pPr>
            <a:r>
              <a:rPr lang="en-US" dirty="0" smtClean="0"/>
              <a:t>***Max enrollment and building/room changes do not require a memo.</a:t>
            </a:r>
          </a:p>
          <a:p>
            <a:endParaRPr lang="en-US" dirty="0"/>
          </a:p>
        </p:txBody>
      </p:sp>
    </p:spTree>
    <p:extLst>
      <p:ext uri="{BB962C8B-B14F-4D97-AF65-F5344CB8AC3E}">
        <p14:creationId xmlns:p14="http://schemas.microsoft.com/office/powerpoint/2010/main" val="3882145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flipH="1">
            <a:off x="7880792" y="3567954"/>
            <a:ext cx="797044" cy="2098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333624" y="5776303"/>
            <a:ext cx="796637"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472666" y="3030071"/>
            <a:ext cx="814769" cy="713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800169" y="553850"/>
            <a:ext cx="9172575" cy="5857875"/>
          </a:xfrm>
          <a:prstGeom prst="rect">
            <a:avLst/>
          </a:prstGeom>
        </p:spPr>
      </p:pic>
      <p:cxnSp>
        <p:nvCxnSpPr>
          <p:cNvPr id="11" name="Straight Arrow Connector 10"/>
          <p:cNvCxnSpPr/>
          <p:nvPr/>
        </p:nvCxnSpPr>
        <p:spPr>
          <a:xfrm flipH="1" flipV="1">
            <a:off x="8534400" y="2614108"/>
            <a:ext cx="753035" cy="10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615953" y="3367144"/>
            <a:ext cx="753035" cy="10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66222" y="6035039"/>
            <a:ext cx="559397" cy="10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051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 y="380365"/>
            <a:ext cx="12192000" cy="793115"/>
          </a:xfrm>
        </p:spPr>
        <p:txBody>
          <a:bodyPr>
            <a:normAutofit fontScale="90000"/>
          </a:bodyPr>
          <a:lstStyle/>
          <a:p>
            <a:pPr algn="ctr"/>
            <a:r>
              <a:rPr lang="en-US" b="1" u="sng" dirty="0" smtClean="0">
                <a:solidFill>
                  <a:schemeClr val="tx2"/>
                </a:solidFill>
              </a:rPr>
              <a:t>Resources</a:t>
            </a:r>
            <a:r>
              <a:rPr lang="en-US" dirty="0"/>
              <a:t/>
            </a:r>
            <a:br>
              <a:rPr lang="en-US" dirty="0"/>
            </a:br>
            <a:r>
              <a:rPr lang="en-US" sz="2200" dirty="0" smtClean="0">
                <a:hlinkClick r:id="rId2"/>
              </a:rPr>
              <a:t>https://www.etsu.edu/reg/registration/resources.php</a:t>
            </a:r>
            <a:r>
              <a:rPr lang="en-US" sz="2200" dirty="0" smtClean="0"/>
              <a:t> </a:t>
            </a:r>
            <a:endParaRPr lang="en-US" dirty="0"/>
          </a:p>
        </p:txBody>
      </p:sp>
      <p:pic>
        <p:nvPicPr>
          <p:cNvPr id="8" name="Content Placeholder 4"/>
          <p:cNvPicPr>
            <a:picLocks noGrp="1" noChangeAspect="1"/>
          </p:cNvPicPr>
          <p:nvPr>
            <p:ph sz="quarter" idx="4294967295"/>
          </p:nvPr>
        </p:nvPicPr>
        <p:blipFill>
          <a:blip r:embed="rId3"/>
          <a:stretch>
            <a:fillRect/>
          </a:stretch>
        </p:blipFill>
        <p:spPr>
          <a:xfrm>
            <a:off x="2687782" y="1257292"/>
            <a:ext cx="6871854" cy="5281763"/>
          </a:xfrm>
          <a:prstGeom prst="rect">
            <a:avLst/>
          </a:prstGeom>
        </p:spPr>
      </p:pic>
    </p:spTree>
    <p:extLst>
      <p:ext uri="{BB962C8B-B14F-4D97-AF65-F5344CB8AC3E}">
        <p14:creationId xmlns:p14="http://schemas.microsoft.com/office/powerpoint/2010/main" val="1028224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Registration Staff</a:t>
            </a:r>
            <a:endParaRPr lang="en-US" dirty="0"/>
          </a:p>
        </p:txBody>
      </p:sp>
      <p:pic>
        <p:nvPicPr>
          <p:cNvPr id="4" name="Content Placeholder 4"/>
          <p:cNvPicPr>
            <a:picLocks noGrp="1" noChangeAspect="1"/>
          </p:cNvPicPr>
          <p:nvPr>
            <p:ph idx="1"/>
          </p:nvPr>
        </p:nvPicPr>
        <p:blipFill>
          <a:blip r:embed="rId2"/>
          <a:stretch>
            <a:fillRect/>
          </a:stretch>
        </p:blipFill>
        <p:spPr>
          <a:xfrm>
            <a:off x="1265469" y="2505636"/>
            <a:ext cx="10237555" cy="2182019"/>
          </a:xfrm>
          <a:prstGeom prst="rect">
            <a:avLst/>
          </a:prstGeom>
        </p:spPr>
      </p:pic>
    </p:spTree>
    <p:extLst>
      <p:ext uri="{BB962C8B-B14F-4D97-AF65-F5344CB8AC3E}">
        <p14:creationId xmlns:p14="http://schemas.microsoft.com/office/powerpoint/2010/main" val="225086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6880" y="1357481"/>
            <a:ext cx="5591736" cy="707886"/>
          </a:xfrm>
          <a:prstGeom prst="rect">
            <a:avLst/>
          </a:prstGeom>
          <a:noFill/>
        </p:spPr>
        <p:txBody>
          <a:bodyPr wrap="square" rtlCol="0">
            <a:spAutoFit/>
          </a:bodyPr>
          <a:lstStyle/>
          <a:p>
            <a:pPr algn="ctr"/>
            <a:r>
              <a:rPr lang="en-US" sz="2000" dirty="0" smtClean="0">
                <a:solidFill>
                  <a:schemeClr val="tx2"/>
                </a:solidFill>
              </a:rPr>
              <a:t>Type SSASECT in your  Banner  9 “Welcome” box.</a:t>
            </a:r>
          </a:p>
          <a:p>
            <a:pPr algn="ctr"/>
            <a:r>
              <a:rPr lang="en-US" sz="2000" dirty="0" smtClean="0">
                <a:solidFill>
                  <a:schemeClr val="tx2"/>
                </a:solidFill>
              </a:rPr>
              <a:t>Then press Enter or Click on “Schedule”. </a:t>
            </a:r>
            <a:endParaRPr lang="en-US" sz="2000" dirty="0">
              <a:solidFill>
                <a:schemeClr val="tx2"/>
              </a:solidFill>
            </a:endParaRPr>
          </a:p>
        </p:txBody>
      </p:sp>
      <p:sp>
        <p:nvSpPr>
          <p:cNvPr id="2" name="TextBox 1"/>
          <p:cNvSpPr txBox="1"/>
          <p:nvPr/>
        </p:nvSpPr>
        <p:spPr>
          <a:xfrm>
            <a:off x="11017624" y="246444"/>
            <a:ext cx="1013012" cy="369332"/>
          </a:xfrm>
          <a:prstGeom prst="rect">
            <a:avLst/>
          </a:prstGeom>
          <a:noFill/>
        </p:spPr>
        <p:txBody>
          <a:bodyPr wrap="square" rtlCol="0">
            <a:spAutoFit/>
          </a:bodyPr>
          <a:lstStyle/>
          <a:p>
            <a:r>
              <a:rPr lang="en-US" dirty="0" smtClean="0">
                <a:solidFill>
                  <a:schemeClr val="tx2"/>
                </a:solidFill>
                <a:latin typeface="Arial Black" panose="020B0A04020102020204" pitchFamily="34" charset="0"/>
              </a:rPr>
              <a:t>Step 1 </a:t>
            </a:r>
            <a:endParaRPr lang="en-US" dirty="0">
              <a:solidFill>
                <a:schemeClr val="tx2"/>
              </a:solidFill>
              <a:latin typeface="Arial Black" panose="020B0A040201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pic>
        <p:nvPicPr>
          <p:cNvPr id="5" name="Picture 4"/>
          <p:cNvPicPr>
            <a:picLocks noChangeAspect="1"/>
          </p:cNvPicPr>
          <p:nvPr/>
        </p:nvPicPr>
        <p:blipFill>
          <a:blip r:embed="rId3"/>
          <a:stretch>
            <a:fillRect/>
          </a:stretch>
        </p:blipFill>
        <p:spPr>
          <a:xfrm>
            <a:off x="81523" y="2276475"/>
            <a:ext cx="11982450" cy="4581525"/>
          </a:xfrm>
          <a:prstGeom prst="rect">
            <a:avLst/>
          </a:prstGeom>
        </p:spPr>
      </p:pic>
    </p:spTree>
    <p:extLst>
      <p:ext uri="{BB962C8B-B14F-4D97-AF65-F5344CB8AC3E}">
        <p14:creationId xmlns:p14="http://schemas.microsoft.com/office/powerpoint/2010/main" val="4075466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024" y="0"/>
            <a:ext cx="10018713" cy="1752599"/>
          </a:xfrm>
        </p:spPr>
        <p:txBody>
          <a:bodyPr>
            <a:normAutofit/>
          </a:bodyPr>
          <a:lstStyle/>
          <a:p>
            <a:pPr algn="l"/>
            <a:r>
              <a:rPr lang="en-US" sz="2400" b="1" u="sng" dirty="0" smtClean="0">
                <a:solidFill>
                  <a:schemeClr val="tx2"/>
                </a:solidFill>
              </a:rPr>
              <a:t>Entering the Course Section Information:</a:t>
            </a:r>
            <a:r>
              <a:rPr lang="en-US" sz="2000" b="1" u="sng" dirty="0" smtClean="0">
                <a:solidFill>
                  <a:schemeClr val="tx2"/>
                </a:solidFill>
              </a:rPr>
              <a:t/>
            </a:r>
            <a:br>
              <a:rPr lang="en-US" sz="2000" b="1" u="sng" dirty="0" smtClean="0">
                <a:solidFill>
                  <a:schemeClr val="tx2"/>
                </a:solidFill>
              </a:rPr>
            </a:br>
            <a:r>
              <a:rPr lang="en-US" sz="2000" b="1" u="sng" dirty="0" smtClean="0"/>
              <a:t/>
            </a:r>
            <a:br>
              <a:rPr lang="en-US" sz="2000" b="1" u="sng" dirty="0" smtClean="0"/>
            </a:br>
            <a:endParaRPr lang="en-US" sz="2000" b="1" u="sng" dirty="0"/>
          </a:p>
        </p:txBody>
      </p:sp>
      <p:sp>
        <p:nvSpPr>
          <p:cNvPr id="3" name="Content Placeholder 2"/>
          <p:cNvSpPr>
            <a:spLocks noGrp="1"/>
          </p:cNvSpPr>
          <p:nvPr>
            <p:ph sz="half" idx="1"/>
          </p:nvPr>
        </p:nvSpPr>
        <p:spPr>
          <a:xfrm>
            <a:off x="1884362" y="876299"/>
            <a:ext cx="8783638" cy="2838451"/>
          </a:xfrm>
        </p:spPr>
        <p:txBody>
          <a:bodyPr>
            <a:normAutofit fontScale="92500" lnSpcReduction="20000"/>
          </a:bodyPr>
          <a:lstStyle/>
          <a:p>
            <a:pPr marL="0" indent="0">
              <a:buNone/>
            </a:pPr>
            <a:r>
              <a:rPr lang="en-US" sz="2400" dirty="0" smtClean="0">
                <a:solidFill>
                  <a:schemeClr val="tx2"/>
                </a:solidFill>
                <a:latin typeface="Times New Roman" panose="02020603050405020304" pitchFamily="18" charset="0"/>
                <a:cs typeface="Times New Roman" panose="02020603050405020304" pitchFamily="18" charset="0"/>
              </a:rPr>
              <a:t>1.  Type in the appropriate term in the term box</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	</a:t>
            </a:r>
            <a:r>
              <a:rPr lang="en-US" sz="2400" dirty="0" smtClean="0">
                <a:solidFill>
                  <a:schemeClr val="tx2"/>
                </a:solidFill>
                <a:latin typeface="Times New Roman" panose="02020603050405020304" pitchFamily="18" charset="0"/>
                <a:cs typeface="Times New Roman" panose="02020603050405020304" pitchFamily="18" charset="0"/>
              </a:rPr>
              <a:t>*For Spring- Type the year and then 10 (example: 201810)</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	</a:t>
            </a:r>
            <a:r>
              <a:rPr lang="en-US" sz="2400" dirty="0" smtClean="0">
                <a:solidFill>
                  <a:schemeClr val="tx2"/>
                </a:solidFill>
                <a:latin typeface="Times New Roman" panose="02020603050405020304" pitchFamily="18" charset="0"/>
                <a:cs typeface="Times New Roman" panose="02020603050405020304" pitchFamily="18" charset="0"/>
              </a:rPr>
              <a:t>*For Summer- Type the year and then 50 (example: 201850)</a:t>
            </a:r>
          </a:p>
          <a:p>
            <a:pPr marL="0" indent="0">
              <a:buNone/>
            </a:pPr>
            <a:r>
              <a:rPr lang="en-US" sz="2400" dirty="0">
                <a:solidFill>
                  <a:schemeClr val="tx2"/>
                </a:solidFill>
                <a:latin typeface="Times New Roman" panose="02020603050405020304" pitchFamily="18" charset="0"/>
                <a:cs typeface="Times New Roman" panose="02020603050405020304" pitchFamily="18" charset="0"/>
              </a:rPr>
              <a:t>	</a:t>
            </a:r>
            <a:r>
              <a:rPr lang="en-US" sz="2400" dirty="0" smtClean="0">
                <a:solidFill>
                  <a:schemeClr val="tx2"/>
                </a:solidFill>
                <a:latin typeface="Times New Roman" panose="02020603050405020304" pitchFamily="18" charset="0"/>
                <a:cs typeface="Times New Roman" panose="02020603050405020304" pitchFamily="18" charset="0"/>
              </a:rPr>
              <a:t>*For Fall- Type the year and then 80 (201880)</a:t>
            </a:r>
          </a:p>
          <a:p>
            <a:pPr marL="0" indent="0">
              <a:buNone/>
            </a:pPr>
            <a:r>
              <a:rPr lang="en-US" sz="2400" dirty="0" smtClean="0">
                <a:solidFill>
                  <a:schemeClr val="tx2"/>
                </a:solidFill>
                <a:latin typeface="Times New Roman" panose="02020603050405020304" pitchFamily="18" charset="0"/>
                <a:cs typeface="Times New Roman" panose="02020603050405020304" pitchFamily="18" charset="0"/>
              </a:rPr>
              <a:t>2.  To add a new course, type  “ADD” in the CRN box</a:t>
            </a:r>
          </a:p>
          <a:p>
            <a:pPr marL="0" indent="0">
              <a:buNone/>
            </a:pPr>
            <a:r>
              <a:rPr lang="en-US" sz="2400" dirty="0" smtClean="0">
                <a:solidFill>
                  <a:schemeClr val="tx2"/>
                </a:solidFill>
                <a:latin typeface="Times New Roman" panose="02020603050405020304" pitchFamily="18" charset="0"/>
                <a:cs typeface="Times New Roman" panose="02020603050405020304" pitchFamily="18" charset="0"/>
              </a:rPr>
              <a:t>3.   Click the green “GO” button on the right hand side.</a:t>
            </a:r>
          </a:p>
          <a:p>
            <a:pPr marL="0" indent="0">
              <a:buNone/>
            </a:pPr>
            <a:r>
              <a:rPr lang="en-US" sz="2400" dirty="0" smtClean="0"/>
              <a:t>	</a:t>
            </a:r>
            <a:endParaRPr lang="en-US" sz="2400" dirty="0"/>
          </a:p>
        </p:txBody>
      </p:sp>
      <p:pic>
        <p:nvPicPr>
          <p:cNvPr id="5" name="Picture 4"/>
          <p:cNvPicPr>
            <a:picLocks noChangeAspect="1"/>
          </p:cNvPicPr>
          <p:nvPr/>
        </p:nvPicPr>
        <p:blipFill>
          <a:blip r:embed="rId3"/>
          <a:stretch>
            <a:fillRect/>
          </a:stretch>
        </p:blipFill>
        <p:spPr>
          <a:xfrm>
            <a:off x="865093" y="3835163"/>
            <a:ext cx="10668000" cy="21501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sp>
        <p:nvSpPr>
          <p:cNvPr id="4" name="TextBox 3"/>
          <p:cNvSpPr txBox="1"/>
          <p:nvPr/>
        </p:nvSpPr>
        <p:spPr>
          <a:xfrm>
            <a:off x="11017623" y="201132"/>
            <a:ext cx="1030941" cy="369332"/>
          </a:xfrm>
          <a:prstGeom prst="rect">
            <a:avLst/>
          </a:prstGeom>
          <a:noFill/>
        </p:spPr>
        <p:txBody>
          <a:bodyPr wrap="square" rtlCol="0">
            <a:spAutoFit/>
          </a:bodyPr>
          <a:lstStyle/>
          <a:p>
            <a:r>
              <a:rPr lang="en-US" dirty="0" smtClean="0">
                <a:solidFill>
                  <a:schemeClr val="tx2"/>
                </a:solidFill>
                <a:latin typeface="Arial Black" panose="020B0A04020102020204" pitchFamily="34" charset="0"/>
              </a:rPr>
              <a:t>Step 2</a:t>
            </a:r>
            <a:endParaRPr lang="en-US" dirty="0">
              <a:solidFill>
                <a:schemeClr val="tx2"/>
              </a:solidFill>
              <a:latin typeface="Arial Black" panose="020B0A04020102020204" pitchFamily="34" charset="0"/>
            </a:endParaRPr>
          </a:p>
        </p:txBody>
      </p:sp>
      <p:sp>
        <p:nvSpPr>
          <p:cNvPr id="7" name="Oval 6"/>
          <p:cNvSpPr/>
          <p:nvPr/>
        </p:nvSpPr>
        <p:spPr>
          <a:xfrm>
            <a:off x="1355464" y="4066391"/>
            <a:ext cx="2216075" cy="7530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9585" y="4066391"/>
            <a:ext cx="2216075" cy="7530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11198633" y="4819426"/>
            <a:ext cx="0" cy="7530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065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261" y="0"/>
            <a:ext cx="8097839" cy="742950"/>
          </a:xfrm>
        </p:spPr>
        <p:txBody>
          <a:bodyPr>
            <a:normAutofit/>
          </a:bodyPr>
          <a:lstStyle/>
          <a:p>
            <a:r>
              <a:rPr lang="en-US" sz="3200" b="1" u="sng" dirty="0" smtClean="0">
                <a:solidFill>
                  <a:schemeClr val="tx2"/>
                </a:solidFill>
              </a:rPr>
              <a:t>Entering Course Info:</a:t>
            </a:r>
            <a:endParaRPr lang="en-US" sz="3200" b="1" u="sng" dirty="0">
              <a:solidFill>
                <a:schemeClr val="tx2"/>
              </a:solidFill>
            </a:endParaRPr>
          </a:p>
        </p:txBody>
      </p:sp>
      <p:sp>
        <p:nvSpPr>
          <p:cNvPr id="3" name="Content Placeholder 2"/>
          <p:cNvSpPr>
            <a:spLocks noGrp="1"/>
          </p:cNvSpPr>
          <p:nvPr>
            <p:ph sz="half" idx="1"/>
          </p:nvPr>
        </p:nvSpPr>
        <p:spPr>
          <a:xfrm>
            <a:off x="1846261" y="435499"/>
            <a:ext cx="9014908" cy="5966862"/>
          </a:xfrm>
        </p:spPr>
        <p:txBody>
          <a:bodyPr>
            <a:normAutofit/>
          </a:bodyPr>
          <a:lstStyle/>
          <a:p>
            <a:r>
              <a:rPr lang="en-US" b="1" dirty="0" smtClean="0">
                <a:solidFill>
                  <a:schemeClr val="tx2"/>
                </a:solidFill>
                <a:latin typeface="Times New Roman" panose="02020603050405020304" pitchFamily="18" charset="0"/>
                <a:cs typeface="Times New Roman" panose="02020603050405020304" pitchFamily="18" charset="0"/>
              </a:rPr>
              <a:t>1. Subject (4 characters) - </a:t>
            </a:r>
            <a:r>
              <a:rPr lang="en-US" dirty="0" smtClean="0">
                <a:solidFill>
                  <a:schemeClr val="tx2"/>
                </a:solidFill>
                <a:latin typeface="Times New Roman" panose="02020603050405020304" pitchFamily="18" charset="0"/>
                <a:cs typeface="Times New Roman" panose="02020603050405020304" pitchFamily="18" charset="0"/>
              </a:rPr>
              <a:t>ENGL</a:t>
            </a:r>
          </a:p>
          <a:p>
            <a:r>
              <a:rPr lang="en-US" b="1" dirty="0" smtClean="0">
                <a:solidFill>
                  <a:schemeClr val="tx2"/>
                </a:solidFill>
                <a:latin typeface="Times New Roman" panose="02020603050405020304" pitchFamily="18" charset="0"/>
                <a:cs typeface="Times New Roman" panose="02020603050405020304" pitchFamily="18" charset="0"/>
              </a:rPr>
              <a:t>2 Course number - </a:t>
            </a:r>
            <a:r>
              <a:rPr lang="en-US" dirty="0" smtClean="0">
                <a:solidFill>
                  <a:schemeClr val="tx2"/>
                </a:solidFill>
                <a:latin typeface="Times New Roman" panose="02020603050405020304" pitchFamily="18" charset="0"/>
                <a:cs typeface="Times New Roman" panose="02020603050405020304" pitchFamily="18" charset="0"/>
              </a:rPr>
              <a:t>1010</a:t>
            </a:r>
          </a:p>
          <a:p>
            <a:r>
              <a:rPr lang="en-US" b="1" dirty="0" smtClean="0">
                <a:solidFill>
                  <a:schemeClr val="tx2"/>
                </a:solidFill>
                <a:latin typeface="Times New Roman" panose="02020603050405020304" pitchFamily="18" charset="0"/>
                <a:cs typeface="Times New Roman" panose="02020603050405020304" pitchFamily="18" charset="0"/>
              </a:rPr>
              <a:t>3. Title - </a:t>
            </a:r>
            <a:r>
              <a:rPr lang="en-US" dirty="0" smtClean="0">
                <a:solidFill>
                  <a:schemeClr val="tx2"/>
                </a:solidFill>
                <a:latin typeface="Times New Roman" panose="02020603050405020304" pitchFamily="18" charset="0"/>
                <a:cs typeface="Times New Roman" panose="02020603050405020304" pitchFamily="18" charset="0"/>
              </a:rPr>
              <a:t>should automatically populate after tabbing.</a:t>
            </a:r>
          </a:p>
          <a:p>
            <a:r>
              <a:rPr lang="en-US" b="1" dirty="0" smtClean="0">
                <a:solidFill>
                  <a:schemeClr val="tx2"/>
                </a:solidFill>
                <a:latin typeface="Times New Roman" panose="02020603050405020304" pitchFamily="18" charset="0"/>
                <a:cs typeface="Times New Roman" panose="02020603050405020304" pitchFamily="18" charset="0"/>
              </a:rPr>
              <a:t>4. Section number - </a:t>
            </a:r>
            <a:r>
              <a:rPr lang="en-US" dirty="0" smtClean="0">
                <a:solidFill>
                  <a:schemeClr val="tx2"/>
                </a:solidFill>
                <a:latin typeface="Times New Roman" panose="02020603050405020304" pitchFamily="18" charset="0"/>
                <a:cs typeface="Times New Roman" panose="02020603050405020304" pitchFamily="18" charset="0"/>
              </a:rPr>
              <a:t>See section number rubrics (Spring &amp; Fall) (Summer)</a:t>
            </a:r>
          </a:p>
          <a:p>
            <a:r>
              <a:rPr lang="en-US" b="1" dirty="0" smtClean="0">
                <a:solidFill>
                  <a:schemeClr val="tx2"/>
                </a:solidFill>
                <a:latin typeface="Times New Roman" panose="02020603050405020304" pitchFamily="18" charset="0"/>
                <a:cs typeface="Times New Roman" panose="02020603050405020304" pitchFamily="18" charset="0"/>
              </a:rPr>
              <a:t>5. Campus - </a:t>
            </a:r>
            <a:r>
              <a:rPr lang="en-US" dirty="0" smtClean="0">
                <a:solidFill>
                  <a:schemeClr val="tx2"/>
                </a:solidFill>
                <a:latin typeface="Times New Roman" panose="02020603050405020304" pitchFamily="18" charset="0"/>
                <a:cs typeface="Times New Roman" panose="02020603050405020304" pitchFamily="18" charset="0"/>
              </a:rPr>
              <a:t>23M or Appropriate Campus Code</a:t>
            </a:r>
          </a:p>
          <a:p>
            <a:r>
              <a:rPr lang="en-US" b="1" dirty="0" smtClean="0">
                <a:solidFill>
                  <a:schemeClr val="tx2"/>
                </a:solidFill>
                <a:latin typeface="Times New Roman" panose="02020603050405020304" pitchFamily="18" charset="0"/>
                <a:cs typeface="Times New Roman" panose="02020603050405020304" pitchFamily="18" charset="0"/>
              </a:rPr>
              <a:t>6. Status A - </a:t>
            </a:r>
            <a:r>
              <a:rPr lang="en-US" dirty="0" smtClean="0">
                <a:solidFill>
                  <a:schemeClr val="tx2"/>
                </a:solidFill>
                <a:latin typeface="Times New Roman" panose="02020603050405020304" pitchFamily="18" charset="0"/>
                <a:cs typeface="Times New Roman" panose="02020603050405020304" pitchFamily="18" charset="0"/>
              </a:rPr>
              <a:t>Active</a:t>
            </a:r>
          </a:p>
          <a:p>
            <a:r>
              <a:rPr lang="en-US" b="1" dirty="0" smtClean="0">
                <a:solidFill>
                  <a:schemeClr val="tx2"/>
                </a:solidFill>
                <a:latin typeface="Times New Roman" panose="02020603050405020304" pitchFamily="18" charset="0"/>
                <a:cs typeface="Times New Roman" panose="02020603050405020304" pitchFamily="18" charset="0"/>
              </a:rPr>
              <a:t>7. Schedule type - </a:t>
            </a:r>
            <a:r>
              <a:rPr lang="en-US" dirty="0" err="1" smtClean="0">
                <a:solidFill>
                  <a:schemeClr val="tx2"/>
                </a:solidFill>
                <a:latin typeface="Times New Roman" panose="02020603050405020304" pitchFamily="18" charset="0"/>
                <a:cs typeface="Times New Roman" panose="02020603050405020304" pitchFamily="18" charset="0"/>
              </a:rPr>
              <a:t>Lec</a:t>
            </a:r>
            <a:r>
              <a:rPr lang="en-US" dirty="0" smtClean="0">
                <a:solidFill>
                  <a:schemeClr val="tx2"/>
                </a:solidFill>
                <a:latin typeface="Times New Roman" panose="02020603050405020304" pitchFamily="18" charset="0"/>
                <a:cs typeface="Times New Roman" panose="02020603050405020304" pitchFamily="18" charset="0"/>
              </a:rPr>
              <a:t>, Lab, L/L</a:t>
            </a:r>
          </a:p>
          <a:p>
            <a:pPr lvl="1"/>
            <a:r>
              <a:rPr lang="en-US" dirty="0">
                <a:solidFill>
                  <a:schemeClr val="tx2"/>
                </a:solidFill>
                <a:latin typeface="Times New Roman" panose="02020603050405020304" pitchFamily="18" charset="0"/>
                <a:cs typeface="Times New Roman" panose="02020603050405020304" pitchFamily="18" charset="0"/>
              </a:rPr>
              <a:t>(Click on drop down, it automatically populates for you</a:t>
            </a:r>
            <a:r>
              <a:rPr lang="en-US" dirty="0" smtClean="0">
                <a:solidFill>
                  <a:schemeClr val="tx2"/>
                </a:solidFill>
                <a:latin typeface="Times New Roman" panose="02020603050405020304" pitchFamily="18" charset="0"/>
                <a:cs typeface="Times New Roman" panose="02020603050405020304" pitchFamily="18" charset="0"/>
              </a:rPr>
              <a:t>. This can </a:t>
            </a:r>
            <a:r>
              <a:rPr lang="en-US" b="1" dirty="0" smtClean="0">
                <a:solidFill>
                  <a:schemeClr val="tx2"/>
                </a:solidFill>
                <a:latin typeface="Times New Roman" panose="02020603050405020304" pitchFamily="18" charset="0"/>
                <a:cs typeface="Times New Roman" panose="02020603050405020304" pitchFamily="18" charset="0"/>
              </a:rPr>
              <a:t>NOT</a:t>
            </a:r>
            <a:r>
              <a:rPr lang="en-US" dirty="0" smtClean="0">
                <a:solidFill>
                  <a:schemeClr val="tx2"/>
                </a:solidFill>
                <a:latin typeface="Times New Roman" panose="02020603050405020304" pitchFamily="18" charset="0"/>
                <a:cs typeface="Times New Roman" panose="02020603050405020304" pitchFamily="18" charset="0"/>
              </a:rPr>
              <a:t> be changed.)</a:t>
            </a:r>
          </a:p>
          <a:p>
            <a:r>
              <a:rPr lang="en-US" b="1" dirty="0" smtClean="0">
                <a:solidFill>
                  <a:schemeClr val="tx2"/>
                </a:solidFill>
                <a:latin typeface="Times New Roman" panose="02020603050405020304" pitchFamily="18" charset="0"/>
                <a:cs typeface="Times New Roman" panose="02020603050405020304" pitchFamily="18" charset="0"/>
              </a:rPr>
              <a:t> Instructional Method - </a:t>
            </a:r>
            <a:r>
              <a:rPr lang="en-US" dirty="0" smtClean="0">
                <a:solidFill>
                  <a:schemeClr val="tx2"/>
                </a:solidFill>
                <a:latin typeface="Times New Roman" panose="02020603050405020304" pitchFamily="18" charset="0"/>
                <a:cs typeface="Times New Roman" panose="02020603050405020304" pitchFamily="18" charset="0"/>
              </a:rPr>
              <a:t>CON</a:t>
            </a:r>
            <a:r>
              <a:rPr lang="en-US" b="1" dirty="0" smtClean="0">
                <a:solidFill>
                  <a:schemeClr val="tx2"/>
                </a:solidFill>
                <a:latin typeface="Times New Roman" panose="02020603050405020304" pitchFamily="18" charset="0"/>
                <a:cs typeface="Times New Roman" panose="02020603050405020304" pitchFamily="18" charset="0"/>
              </a:rPr>
              <a:t> </a:t>
            </a:r>
            <a:r>
              <a:rPr lang="en-US" dirty="0" smtClean="0">
                <a:solidFill>
                  <a:schemeClr val="tx2"/>
                </a:solidFill>
                <a:latin typeface="Times New Roman" panose="02020603050405020304" pitchFamily="18" charset="0"/>
                <a:cs typeface="Times New Roman" panose="02020603050405020304" pitchFamily="18" charset="0"/>
              </a:rPr>
              <a:t>(This automatically populates but you can change it.) </a:t>
            </a:r>
          </a:p>
          <a:p>
            <a:r>
              <a:rPr lang="en-US" b="1" dirty="0" smtClean="0">
                <a:solidFill>
                  <a:schemeClr val="tx2"/>
                </a:solidFill>
                <a:latin typeface="Times New Roman" panose="02020603050405020304" pitchFamily="18" charset="0"/>
                <a:cs typeface="Times New Roman" panose="02020603050405020304" pitchFamily="18" charset="0"/>
              </a:rPr>
              <a:t>8. Integration Partner - </a:t>
            </a:r>
            <a:r>
              <a:rPr lang="en-US" dirty="0" smtClean="0">
                <a:solidFill>
                  <a:schemeClr val="tx2"/>
                </a:solidFill>
                <a:latin typeface="Times New Roman" panose="02020603050405020304" pitchFamily="18" charset="0"/>
                <a:cs typeface="Times New Roman" panose="02020603050405020304" pitchFamily="18" charset="0"/>
              </a:rPr>
              <a:t>D2L (manually entered; always </a:t>
            </a:r>
            <a:r>
              <a:rPr lang="en-US" dirty="0" smtClean="0">
                <a:solidFill>
                  <a:schemeClr val="tx2"/>
                </a:solidFill>
                <a:latin typeface="Times New Roman" panose="02020603050405020304" pitchFamily="18" charset="0"/>
                <a:cs typeface="Times New Roman" panose="02020603050405020304" pitchFamily="18" charset="0"/>
              </a:rPr>
              <a:t>D2L)</a:t>
            </a:r>
            <a:endParaRPr lang="en-US" dirty="0" smtClean="0">
              <a:solidFill>
                <a:schemeClr val="tx2"/>
              </a:solidFill>
              <a:latin typeface="Times New Roman" panose="02020603050405020304" pitchFamily="18" charset="0"/>
              <a:cs typeface="Times New Roman" panose="02020603050405020304" pitchFamily="18" charset="0"/>
            </a:endParaRPr>
          </a:p>
          <a:p>
            <a:r>
              <a:rPr lang="en-US" b="1" dirty="0" smtClean="0">
                <a:solidFill>
                  <a:schemeClr val="tx2"/>
                </a:solidFill>
                <a:latin typeface="Times New Roman" panose="02020603050405020304" pitchFamily="18" charset="0"/>
                <a:cs typeface="Times New Roman" panose="02020603050405020304" pitchFamily="18" charset="0"/>
              </a:rPr>
              <a:t>9. Part of Term - </a:t>
            </a:r>
            <a:r>
              <a:rPr lang="en-US" dirty="0" smtClean="0">
                <a:solidFill>
                  <a:schemeClr val="tx2"/>
                </a:solidFill>
                <a:latin typeface="Times New Roman" panose="02020603050405020304" pitchFamily="18" charset="0"/>
                <a:cs typeface="Times New Roman" panose="02020603050405020304" pitchFamily="18" charset="0"/>
              </a:rPr>
              <a:t>See Part of Term rubric</a:t>
            </a:r>
          </a:p>
          <a:p>
            <a:pPr lvl="1"/>
            <a:r>
              <a:rPr lang="en-US" b="1" dirty="0" smtClean="0">
                <a:solidFill>
                  <a:schemeClr val="tx2"/>
                </a:solidFill>
                <a:latin typeface="Times New Roman" panose="02020603050405020304" pitchFamily="18" charset="0"/>
                <a:cs typeface="Times New Roman" panose="02020603050405020304" pitchFamily="18" charset="0"/>
              </a:rPr>
              <a:t>*Be </a:t>
            </a:r>
            <a:r>
              <a:rPr lang="en-US" b="1" dirty="0" smtClean="0">
                <a:solidFill>
                  <a:schemeClr val="tx2"/>
                </a:solidFill>
                <a:latin typeface="Times New Roman" panose="02020603050405020304" pitchFamily="18" charset="0"/>
                <a:cs typeface="Times New Roman" panose="02020603050405020304" pitchFamily="18" charset="0"/>
              </a:rPr>
              <a:t>sure to </a:t>
            </a:r>
            <a:r>
              <a:rPr lang="en-US" b="1" dirty="0" smtClean="0">
                <a:solidFill>
                  <a:schemeClr val="tx2"/>
                </a:solidFill>
                <a:latin typeface="Times New Roman" panose="02020603050405020304" pitchFamily="18" charset="0"/>
                <a:cs typeface="Times New Roman" panose="02020603050405020304" pitchFamily="18" charset="0"/>
              </a:rPr>
              <a:t>hit TAB</a:t>
            </a:r>
          </a:p>
          <a:p>
            <a:r>
              <a:rPr lang="en-US" b="1" dirty="0" smtClean="0">
                <a:solidFill>
                  <a:schemeClr val="tx2"/>
                </a:solidFill>
                <a:latin typeface="Times New Roman" panose="02020603050405020304" pitchFamily="18" charset="0"/>
                <a:cs typeface="Times New Roman" panose="02020603050405020304" pitchFamily="18" charset="0"/>
              </a:rPr>
              <a:t>10. Hit Save button (Bottom right)</a:t>
            </a:r>
          </a:p>
          <a:p>
            <a:r>
              <a:rPr lang="en-US" b="1" dirty="0" smtClean="0">
                <a:solidFill>
                  <a:schemeClr val="tx2"/>
                </a:solidFill>
                <a:latin typeface="Times New Roman" panose="02020603050405020304" pitchFamily="18" charset="0"/>
                <a:cs typeface="Times New Roman" panose="02020603050405020304" pitchFamily="18" charset="0"/>
              </a:rPr>
              <a:t>11. Credit Hours- Course will already be assigned a credit hour, either variable or set. </a:t>
            </a:r>
            <a:endParaRPr lang="en-US" b="1" dirty="0">
              <a:solidFill>
                <a:schemeClr val="tx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555006" y="6295802"/>
            <a:ext cx="4552849" cy="523220"/>
          </a:xfrm>
          <a:prstGeom prst="rect">
            <a:avLst/>
          </a:prstGeom>
          <a:noFill/>
        </p:spPr>
        <p:txBody>
          <a:bodyPr wrap="none" rtlCol="0">
            <a:spAutoFit/>
          </a:bodyPr>
          <a:lstStyle/>
          <a:p>
            <a:r>
              <a:rPr lang="en-US" sz="2800" b="1" dirty="0" smtClean="0">
                <a:solidFill>
                  <a:schemeClr val="tx2"/>
                </a:solidFill>
              </a:rPr>
              <a:t>*See next slide for example.</a:t>
            </a:r>
            <a:endParaRPr lang="en-US" sz="2800" b="1" dirty="0">
              <a:solidFill>
                <a:schemeClr val="tx2"/>
              </a:solidFill>
            </a:endParaRPr>
          </a:p>
        </p:txBody>
      </p:sp>
      <p:sp>
        <p:nvSpPr>
          <p:cNvPr id="5" name="TextBox 4"/>
          <p:cNvSpPr txBox="1"/>
          <p:nvPr/>
        </p:nvSpPr>
        <p:spPr>
          <a:xfrm>
            <a:off x="10967545" y="232648"/>
            <a:ext cx="1140310" cy="369332"/>
          </a:xfrm>
          <a:prstGeom prst="rect">
            <a:avLst/>
          </a:prstGeom>
          <a:noFill/>
        </p:spPr>
        <p:txBody>
          <a:bodyPr wrap="square" rtlCol="0">
            <a:spAutoFit/>
          </a:bodyPr>
          <a:lstStyle/>
          <a:p>
            <a:r>
              <a:rPr lang="en-US" dirty="0" smtClean="0">
                <a:solidFill>
                  <a:schemeClr val="tx2"/>
                </a:solidFill>
                <a:latin typeface="Arial Black" panose="020B0A04020102020204" pitchFamily="34" charset="0"/>
              </a:rPr>
              <a:t>Step 3</a:t>
            </a:r>
            <a:endParaRPr lang="en-US" dirty="0">
              <a:solidFill>
                <a:schemeClr val="tx2"/>
              </a:solidFill>
              <a:latin typeface="Arial Black" panose="020B0A040201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9462" y="232648"/>
            <a:ext cx="408083" cy="405702"/>
          </a:xfrm>
          <a:prstGeom prst="rect">
            <a:avLst/>
          </a:prstGeom>
        </p:spPr>
      </p:pic>
    </p:spTree>
    <p:extLst>
      <p:ext uri="{BB962C8B-B14F-4D97-AF65-F5344CB8AC3E}">
        <p14:creationId xmlns:p14="http://schemas.microsoft.com/office/powerpoint/2010/main" val="1558507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9235" y="190500"/>
            <a:ext cx="5824030" cy="584775"/>
          </a:xfrm>
          <a:prstGeom prst="rect">
            <a:avLst/>
          </a:prstGeom>
          <a:noFill/>
        </p:spPr>
        <p:txBody>
          <a:bodyPr wrap="none" rtlCol="0">
            <a:spAutoFit/>
          </a:bodyPr>
          <a:lstStyle/>
          <a:p>
            <a:r>
              <a:rPr lang="en-US" sz="3200" b="1" u="sng" dirty="0" smtClean="0"/>
              <a:t>Entering Course Info Continued:</a:t>
            </a:r>
            <a:endParaRPr lang="en-US" sz="3200" b="1" u="sng" dirty="0"/>
          </a:p>
        </p:txBody>
      </p:sp>
      <p:pic>
        <p:nvPicPr>
          <p:cNvPr id="2" name="Picture 1"/>
          <p:cNvPicPr>
            <a:picLocks noChangeAspect="1"/>
          </p:cNvPicPr>
          <p:nvPr/>
        </p:nvPicPr>
        <p:blipFill>
          <a:blip r:embed="rId2"/>
          <a:stretch>
            <a:fillRect/>
          </a:stretch>
        </p:blipFill>
        <p:spPr>
          <a:xfrm>
            <a:off x="0" y="891412"/>
            <a:ext cx="12192000" cy="5719162"/>
          </a:xfrm>
          <a:prstGeom prst="rect">
            <a:avLst/>
          </a:prstGeom>
        </p:spPr>
      </p:pic>
    </p:spTree>
    <p:extLst>
      <p:ext uri="{BB962C8B-B14F-4D97-AF65-F5344CB8AC3E}">
        <p14:creationId xmlns:p14="http://schemas.microsoft.com/office/powerpoint/2010/main" val="3761694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0" y="0"/>
            <a:ext cx="10018713" cy="1752599"/>
          </a:xfrm>
        </p:spPr>
        <p:txBody>
          <a:bodyPr/>
          <a:lstStyle/>
          <a:p>
            <a:r>
              <a:rPr lang="en-US" b="1" u="sng" dirty="0" smtClean="0"/>
              <a:t>Variable Credit</a:t>
            </a:r>
            <a:endParaRPr lang="en-US" b="1" u="sng" dirty="0"/>
          </a:p>
        </p:txBody>
      </p:sp>
      <p:sp>
        <p:nvSpPr>
          <p:cNvPr id="3" name="Content Placeholder 2"/>
          <p:cNvSpPr>
            <a:spLocks noGrp="1"/>
          </p:cNvSpPr>
          <p:nvPr>
            <p:ph sz="half" idx="1"/>
          </p:nvPr>
        </p:nvSpPr>
        <p:spPr>
          <a:xfrm>
            <a:off x="1598610" y="1104899"/>
            <a:ext cx="4895055" cy="3124201"/>
          </a:xfrm>
        </p:spPr>
        <p:txBody>
          <a:bodyPr>
            <a:normAutofit/>
          </a:bodyPr>
          <a:lstStyle/>
          <a:p>
            <a:r>
              <a:rPr lang="en-US" sz="2000" dirty="0" smtClean="0"/>
              <a:t>Once a course is built, it can either be a set credit hour course or a variable credit hour course.  </a:t>
            </a:r>
          </a:p>
          <a:p>
            <a:r>
              <a:rPr lang="en-US" sz="2000" dirty="0" smtClean="0"/>
              <a:t>Courses that are variable credit courses will look like this:</a:t>
            </a:r>
            <a:endParaRPr lang="en-US" sz="2000" dirty="0"/>
          </a:p>
        </p:txBody>
      </p:sp>
      <p:sp>
        <p:nvSpPr>
          <p:cNvPr id="4" name="Content Placeholder 3"/>
          <p:cNvSpPr>
            <a:spLocks noGrp="1"/>
          </p:cNvSpPr>
          <p:nvPr>
            <p:ph sz="half" idx="2"/>
          </p:nvPr>
        </p:nvSpPr>
        <p:spPr>
          <a:xfrm>
            <a:off x="6607966" y="1123950"/>
            <a:ext cx="4895056" cy="3124200"/>
          </a:xfrm>
        </p:spPr>
        <p:txBody>
          <a:bodyPr>
            <a:normAutofit/>
          </a:bodyPr>
          <a:lstStyle/>
          <a:p>
            <a:r>
              <a:rPr lang="en-US" sz="2000" dirty="0" smtClean="0"/>
              <a:t>When the “To” option is checked, that indicates a </a:t>
            </a:r>
            <a:r>
              <a:rPr lang="en-US" sz="2000" dirty="0"/>
              <a:t>v</a:t>
            </a:r>
            <a:r>
              <a:rPr lang="en-US" sz="2000" dirty="0" smtClean="0"/>
              <a:t>ariable credit hour course. </a:t>
            </a:r>
            <a:endParaRPr lang="en-US" sz="2000" dirty="0"/>
          </a:p>
        </p:txBody>
      </p:sp>
      <p:pic>
        <p:nvPicPr>
          <p:cNvPr id="8" name="Picture 7"/>
          <p:cNvPicPr>
            <a:picLocks noChangeAspect="1"/>
          </p:cNvPicPr>
          <p:nvPr/>
        </p:nvPicPr>
        <p:blipFill>
          <a:blip r:embed="rId2"/>
          <a:stretch>
            <a:fillRect/>
          </a:stretch>
        </p:blipFill>
        <p:spPr>
          <a:xfrm>
            <a:off x="0" y="3883801"/>
            <a:ext cx="12192000" cy="2532845"/>
          </a:xfrm>
          <a:prstGeom prst="rect">
            <a:avLst/>
          </a:prstGeom>
        </p:spPr>
      </p:pic>
    </p:spTree>
    <p:extLst>
      <p:ext uri="{BB962C8B-B14F-4D97-AF65-F5344CB8AC3E}">
        <p14:creationId xmlns:p14="http://schemas.microsoft.com/office/powerpoint/2010/main" val="1525313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93863" y="1"/>
            <a:ext cx="5061940" cy="4210050"/>
          </a:xfrm>
        </p:spPr>
        <p:txBody>
          <a:bodyPr>
            <a:normAutofit/>
          </a:bodyPr>
          <a:lstStyle/>
          <a:p>
            <a:r>
              <a:rPr lang="en-US" sz="2000" dirty="0" smtClean="0">
                <a:cs typeface="Times New Roman" panose="02020603050405020304" pitchFamily="18" charset="0"/>
              </a:rPr>
              <a:t>Variable credit hour courses MUST be assigned a specific credit hour.  Place the correct credit hour for the course in the blank boxes beside the “credit hours” boxes </a:t>
            </a:r>
            <a:r>
              <a:rPr lang="en-US" sz="2000" b="1" dirty="0" smtClean="0">
                <a:cs typeface="Times New Roman" panose="02020603050405020304" pitchFamily="18" charset="0"/>
              </a:rPr>
              <a:t>AND</a:t>
            </a:r>
            <a:r>
              <a:rPr lang="en-US" sz="2000" dirty="0" smtClean="0">
                <a:cs typeface="Times New Roman" panose="02020603050405020304" pitchFamily="18" charset="0"/>
              </a:rPr>
              <a:t> the “billing hour” boxes. </a:t>
            </a:r>
          </a:p>
          <a:p>
            <a:pPr marL="0" indent="0">
              <a:buNone/>
            </a:pPr>
            <a:endParaRPr lang="en-US" sz="2000" dirty="0" smtClean="0">
              <a:cs typeface="Times New Roman" panose="02020603050405020304" pitchFamily="18" charset="0"/>
            </a:endParaRPr>
          </a:p>
          <a:p>
            <a:r>
              <a:rPr lang="en-US" sz="2000" dirty="0" smtClean="0">
                <a:cs typeface="Times New Roman" panose="02020603050405020304" pitchFamily="18" charset="0"/>
              </a:rPr>
              <a:t>Once the Credit and Billing Hours have been entered, hit “save”</a:t>
            </a:r>
          </a:p>
        </p:txBody>
      </p:sp>
      <p:pic>
        <p:nvPicPr>
          <p:cNvPr id="2" name="Picture 1"/>
          <p:cNvPicPr>
            <a:picLocks noChangeAspect="1"/>
          </p:cNvPicPr>
          <p:nvPr/>
        </p:nvPicPr>
        <p:blipFill>
          <a:blip r:embed="rId2"/>
          <a:stretch>
            <a:fillRect/>
          </a:stretch>
        </p:blipFill>
        <p:spPr>
          <a:xfrm>
            <a:off x="0" y="4325155"/>
            <a:ext cx="12192000" cy="2532845"/>
          </a:xfrm>
          <a:prstGeom prst="rect">
            <a:avLst/>
          </a:prstGeom>
        </p:spPr>
      </p:pic>
      <p:cxnSp>
        <p:nvCxnSpPr>
          <p:cNvPr id="9" name="Straight Arrow Connector 8"/>
          <p:cNvCxnSpPr/>
          <p:nvPr/>
        </p:nvCxnSpPr>
        <p:spPr>
          <a:xfrm flipH="1" flipV="1">
            <a:off x="4152452" y="4776395"/>
            <a:ext cx="753035" cy="10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152452" y="5486400"/>
            <a:ext cx="753035" cy="17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152452" y="6156959"/>
            <a:ext cx="753035" cy="10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55803" y="627698"/>
            <a:ext cx="4991548" cy="1508105"/>
          </a:xfrm>
          <a:prstGeom prst="rect">
            <a:avLst/>
          </a:prstGeom>
          <a:noFill/>
        </p:spPr>
        <p:txBody>
          <a:bodyPr wrap="square" rtlCol="0">
            <a:spAutoFit/>
          </a:bodyPr>
          <a:lstStyle/>
          <a:p>
            <a:pPr marL="285750" indent="-285750">
              <a:buClr>
                <a:schemeClr val="accent1">
                  <a:lumMod val="75000"/>
                </a:schemeClr>
              </a:buClr>
              <a:buSzPct val="134000"/>
              <a:buFont typeface="Arial" panose="020B0604020202020204" pitchFamily="34" charset="0"/>
              <a:buChar char="•"/>
            </a:pPr>
            <a:r>
              <a:rPr lang="en-US" dirty="0">
                <a:cs typeface="Times New Roman" panose="02020603050405020304" pitchFamily="18" charset="0"/>
              </a:rPr>
              <a:t>The blank boxes below credit and billing must BOTH BE ENTERED if the course is variable.  If one is left blank, it will </a:t>
            </a:r>
            <a:r>
              <a:rPr lang="en-US" sz="2000" dirty="0">
                <a:cs typeface="Times New Roman" panose="02020603050405020304" pitchFamily="18" charset="0"/>
              </a:rPr>
              <a:t>automatically</a:t>
            </a:r>
            <a:r>
              <a:rPr lang="en-US" dirty="0">
                <a:cs typeface="Times New Roman" panose="02020603050405020304" pitchFamily="18" charset="0"/>
              </a:rPr>
              <a:t> default to the lowest credit (which  could heavily impact a student’s fees/financial aid.)</a:t>
            </a:r>
          </a:p>
        </p:txBody>
      </p:sp>
    </p:spTree>
    <p:extLst>
      <p:ext uri="{BB962C8B-B14F-4D97-AF65-F5344CB8AC3E}">
        <p14:creationId xmlns:p14="http://schemas.microsoft.com/office/powerpoint/2010/main" val="3058652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261" y="1"/>
            <a:ext cx="10824454" cy="800100"/>
          </a:xfrm>
        </p:spPr>
        <p:txBody>
          <a:bodyPr/>
          <a:lstStyle/>
          <a:p>
            <a:r>
              <a:rPr lang="en-US" sz="3200" b="1" u="sng" dirty="0" smtClean="0"/>
              <a:t>Entering Section Enrollment:</a:t>
            </a:r>
            <a:endParaRPr lang="en-US" sz="3200" b="1" u="sng" dirty="0"/>
          </a:p>
        </p:txBody>
      </p:sp>
      <p:sp>
        <p:nvSpPr>
          <p:cNvPr id="3" name="Content Placeholder 2"/>
          <p:cNvSpPr>
            <a:spLocks noGrp="1"/>
          </p:cNvSpPr>
          <p:nvPr>
            <p:ph sz="half" idx="1"/>
          </p:nvPr>
        </p:nvSpPr>
        <p:spPr>
          <a:xfrm>
            <a:off x="4048960" y="857473"/>
            <a:ext cx="4895055" cy="2228851"/>
          </a:xfrm>
        </p:spPr>
        <p:txBody>
          <a:bodyPr>
            <a:normAutofit/>
          </a:bodyPr>
          <a:lstStyle/>
          <a:p>
            <a:r>
              <a:rPr lang="en-US" sz="2000" dirty="0" smtClean="0"/>
              <a:t>Next, click on the “Section Enrollment Information” tab</a:t>
            </a:r>
          </a:p>
          <a:p>
            <a:r>
              <a:rPr lang="en-US" sz="2000" dirty="0" smtClean="0"/>
              <a:t>The only box to be filled in will be the max enrollment box. </a:t>
            </a:r>
          </a:p>
          <a:p>
            <a:r>
              <a:rPr lang="en-US" sz="2000" dirty="0" smtClean="0"/>
              <a:t>Click Save at the bottom right. </a:t>
            </a:r>
            <a:endParaRPr lang="en-US" sz="2000" dirty="0"/>
          </a:p>
        </p:txBody>
      </p:sp>
      <p:pic>
        <p:nvPicPr>
          <p:cNvPr id="9" name="Picture 8"/>
          <p:cNvPicPr>
            <a:picLocks noChangeAspect="1"/>
          </p:cNvPicPr>
          <p:nvPr/>
        </p:nvPicPr>
        <p:blipFill>
          <a:blip r:embed="rId2"/>
          <a:stretch>
            <a:fillRect/>
          </a:stretch>
        </p:blipFill>
        <p:spPr>
          <a:xfrm>
            <a:off x="1204856" y="3086324"/>
            <a:ext cx="10284311" cy="3524250"/>
          </a:xfrm>
          <a:prstGeom prst="rect">
            <a:avLst/>
          </a:prstGeom>
        </p:spPr>
      </p:pic>
      <p:cxnSp>
        <p:nvCxnSpPr>
          <p:cNvPr id="11" name="Straight Arrow Connector 10"/>
          <p:cNvCxnSpPr/>
          <p:nvPr/>
        </p:nvCxnSpPr>
        <p:spPr>
          <a:xfrm flipH="1">
            <a:off x="2377440" y="4163209"/>
            <a:ext cx="88212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sp>
        <p:nvSpPr>
          <p:cNvPr id="4" name="TextBox 3"/>
          <p:cNvSpPr txBox="1"/>
          <p:nvPr/>
        </p:nvSpPr>
        <p:spPr>
          <a:xfrm>
            <a:off x="11017624" y="215385"/>
            <a:ext cx="1042219" cy="369332"/>
          </a:xfrm>
          <a:prstGeom prst="rect">
            <a:avLst/>
          </a:prstGeom>
          <a:noFill/>
        </p:spPr>
        <p:txBody>
          <a:bodyPr wrap="square" rtlCol="0">
            <a:spAutoFit/>
          </a:bodyPr>
          <a:lstStyle/>
          <a:p>
            <a:r>
              <a:rPr lang="en-US" b="1" dirty="0" smtClean="0">
                <a:latin typeface="Arial Black" panose="020B0A04020102020204" pitchFamily="34" charset="0"/>
              </a:rPr>
              <a:t>Step 4</a:t>
            </a:r>
            <a:endParaRPr lang="en-US" b="1" dirty="0">
              <a:latin typeface="Arial Black" panose="020B0A04020102020204" pitchFamily="34" charset="0"/>
            </a:endParaRPr>
          </a:p>
        </p:txBody>
      </p:sp>
    </p:spTree>
    <p:extLst>
      <p:ext uri="{BB962C8B-B14F-4D97-AF65-F5344CB8AC3E}">
        <p14:creationId xmlns:p14="http://schemas.microsoft.com/office/powerpoint/2010/main" val="2511224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7945440" cy="990600"/>
          </a:xfrm>
        </p:spPr>
        <p:txBody>
          <a:bodyPr/>
          <a:lstStyle/>
          <a:p>
            <a:r>
              <a:rPr lang="en-US" sz="3200" u="sng" dirty="0" smtClean="0"/>
              <a:t>Entering </a:t>
            </a:r>
            <a:r>
              <a:rPr lang="en-US" sz="3200" u="sng" dirty="0" smtClean="0"/>
              <a:t>the Meeting Times and Instructor:</a:t>
            </a:r>
            <a:endParaRPr lang="en-US" sz="3200" u="sng" dirty="0"/>
          </a:p>
        </p:txBody>
      </p:sp>
      <p:sp>
        <p:nvSpPr>
          <p:cNvPr id="4" name="Content Placeholder 3"/>
          <p:cNvSpPr>
            <a:spLocks noGrp="1"/>
          </p:cNvSpPr>
          <p:nvPr>
            <p:ph sz="half" idx="2"/>
          </p:nvPr>
        </p:nvSpPr>
        <p:spPr>
          <a:xfrm>
            <a:off x="1959767" y="819150"/>
            <a:ext cx="4895056" cy="2724150"/>
          </a:xfrm>
        </p:spPr>
        <p:txBody>
          <a:bodyPr>
            <a:normAutofit fontScale="92500" lnSpcReduction="20000"/>
          </a:bodyPr>
          <a:lstStyle/>
          <a:p>
            <a:r>
              <a:rPr lang="en-US" dirty="0" smtClean="0"/>
              <a:t>1..  Next, click on the “Meeting Times and Instructor” tab</a:t>
            </a:r>
          </a:p>
          <a:p>
            <a:r>
              <a:rPr lang="en-US" dirty="0" smtClean="0"/>
              <a:t>2.  Hit the “tab” button three times and the meeting start and end dates will automatically populate along with meeting type.  DO NOT  alter  these dates!</a:t>
            </a:r>
          </a:p>
          <a:p>
            <a:r>
              <a:rPr lang="en-US" dirty="0" smtClean="0"/>
              <a:t>3.  At this point, enter the days and times (must be in military time)</a:t>
            </a:r>
          </a:p>
          <a:p>
            <a:r>
              <a:rPr lang="en-US" dirty="0" smtClean="0"/>
              <a:t>Click “save” (The save button is located in the bottom right hand corner)</a:t>
            </a:r>
            <a:endParaRPr lang="en-US" dirty="0"/>
          </a:p>
        </p:txBody>
      </p:sp>
      <p:pic>
        <p:nvPicPr>
          <p:cNvPr id="6" name="Picture 5"/>
          <p:cNvPicPr>
            <a:picLocks noChangeAspect="1"/>
          </p:cNvPicPr>
          <p:nvPr/>
        </p:nvPicPr>
        <p:blipFill>
          <a:blip r:embed="rId2"/>
          <a:stretch>
            <a:fillRect/>
          </a:stretch>
        </p:blipFill>
        <p:spPr>
          <a:xfrm>
            <a:off x="685800" y="3889902"/>
            <a:ext cx="11277600" cy="2507195"/>
          </a:xfrm>
          <a:prstGeom prst="rect">
            <a:avLst/>
          </a:prstGeom>
        </p:spPr>
      </p:pic>
      <p:pic>
        <p:nvPicPr>
          <p:cNvPr id="3" name="Picture 2"/>
          <p:cNvPicPr>
            <a:picLocks noChangeAspect="1"/>
          </p:cNvPicPr>
          <p:nvPr/>
        </p:nvPicPr>
        <p:blipFill>
          <a:blip r:embed="rId3"/>
          <a:stretch>
            <a:fillRect/>
          </a:stretch>
        </p:blipFill>
        <p:spPr>
          <a:xfrm>
            <a:off x="6854823" y="917575"/>
            <a:ext cx="5200650" cy="1428750"/>
          </a:xfrm>
          <a:prstGeom prst="rect">
            <a:avLst/>
          </a:prstGeom>
        </p:spPr>
      </p:pic>
      <p:cxnSp>
        <p:nvCxnSpPr>
          <p:cNvPr id="8" name="Straight Arrow Connector 7"/>
          <p:cNvCxnSpPr/>
          <p:nvPr/>
        </p:nvCxnSpPr>
        <p:spPr>
          <a:xfrm>
            <a:off x="6854823" y="2024743"/>
            <a:ext cx="2223863" cy="1564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869680" y="5003074"/>
            <a:ext cx="2155371" cy="587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75462" y="2541006"/>
            <a:ext cx="5108577" cy="646331"/>
          </a:xfrm>
          <a:prstGeom prst="rect">
            <a:avLst/>
          </a:prstGeom>
          <a:noFill/>
        </p:spPr>
        <p:txBody>
          <a:bodyPr wrap="square" rtlCol="0">
            <a:spAutoFit/>
          </a:bodyPr>
          <a:lstStyle/>
          <a:p>
            <a:r>
              <a:rPr lang="en-US" dirty="0" smtClean="0"/>
              <a:t>*Note* You must click in the space below “Start Time” and “End Time” to get the text box to pop up.</a:t>
            </a:r>
            <a:endParaRPr lang="en-US" dirty="0"/>
          </a:p>
        </p:txBody>
      </p:sp>
      <p:cxnSp>
        <p:nvCxnSpPr>
          <p:cNvPr id="14" name="Straight Arrow Connector 13"/>
          <p:cNvCxnSpPr/>
          <p:nvPr/>
        </p:nvCxnSpPr>
        <p:spPr>
          <a:xfrm>
            <a:off x="9588137" y="3380467"/>
            <a:ext cx="69168" cy="15178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9541" y="228259"/>
            <a:ext cx="408083" cy="405702"/>
          </a:xfrm>
          <a:prstGeom prst="rect">
            <a:avLst/>
          </a:prstGeom>
        </p:spPr>
      </p:pic>
      <p:sp>
        <p:nvSpPr>
          <p:cNvPr id="5" name="TextBox 4"/>
          <p:cNvSpPr txBox="1"/>
          <p:nvPr/>
        </p:nvSpPr>
        <p:spPr>
          <a:xfrm>
            <a:off x="11056872" y="228259"/>
            <a:ext cx="1140542" cy="369332"/>
          </a:xfrm>
          <a:prstGeom prst="rect">
            <a:avLst/>
          </a:prstGeom>
          <a:noFill/>
        </p:spPr>
        <p:txBody>
          <a:bodyPr wrap="square" rtlCol="0">
            <a:spAutoFit/>
          </a:bodyPr>
          <a:lstStyle/>
          <a:p>
            <a:r>
              <a:rPr lang="en-US" b="1" dirty="0" smtClean="0">
                <a:latin typeface="Arial Black" panose="020B0A04020102020204" pitchFamily="34" charset="0"/>
              </a:rPr>
              <a:t>Step 5</a:t>
            </a:r>
            <a:endParaRPr lang="en-US" b="1" dirty="0">
              <a:latin typeface="Arial Black" panose="020B0A04020102020204" pitchFamily="34" charset="0"/>
            </a:endParaRPr>
          </a:p>
        </p:txBody>
      </p:sp>
    </p:spTree>
    <p:extLst>
      <p:ext uri="{BB962C8B-B14F-4D97-AF65-F5344CB8AC3E}">
        <p14:creationId xmlns:p14="http://schemas.microsoft.com/office/powerpoint/2010/main" val="212086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6">
      <a:dk1>
        <a:srgbClr val="052041"/>
      </a:dk1>
      <a:lt1>
        <a:sysClr val="window" lastClr="FFFFFF"/>
      </a:lt1>
      <a:dk2>
        <a:srgbClr val="212121"/>
      </a:dk2>
      <a:lt2>
        <a:srgbClr val="CDD0D1"/>
      </a:lt2>
      <a:accent1>
        <a:srgbClr val="FFC000"/>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2117</TotalTime>
  <Words>1000</Words>
  <Application>Microsoft Office PowerPoint</Application>
  <PresentationFormat>Widescreen</PresentationFormat>
  <Paragraphs>104</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Calibri</vt:lpstr>
      <vt:lpstr>Corbel</vt:lpstr>
      <vt:lpstr>Georgia</vt:lpstr>
      <vt:lpstr>Times New Roman</vt:lpstr>
      <vt:lpstr>Parallax</vt:lpstr>
      <vt:lpstr>How to Build a Course</vt:lpstr>
      <vt:lpstr>PowerPoint Presentation</vt:lpstr>
      <vt:lpstr>Entering the Course Section Information:  </vt:lpstr>
      <vt:lpstr>Entering Course Info:</vt:lpstr>
      <vt:lpstr>PowerPoint Presentation</vt:lpstr>
      <vt:lpstr>Variable Credit</vt:lpstr>
      <vt:lpstr>PowerPoint Presentation</vt:lpstr>
      <vt:lpstr>Entering Section Enrollment:</vt:lpstr>
      <vt:lpstr>Entering the Meeting Times and Instructor:</vt:lpstr>
      <vt:lpstr>Entering Building and Room  Click on the “Meeting Location and Credits” tab  Enter the building code and room in the respective boxes  Online Courses will have a Building Code of “COURSE” and Room of “ONLINE”  Winter Courses will have a Building Code of “WINTER” and Room of “SESSION”  After entering this information, click “Save”  </vt:lpstr>
      <vt:lpstr>PowerPoint Presentation</vt:lpstr>
      <vt:lpstr>PowerPoint Presentation</vt:lpstr>
      <vt:lpstr>PowerPoint Presentation</vt:lpstr>
      <vt:lpstr>PowerPoint Presentation</vt:lpstr>
      <vt:lpstr>Submitting “Blue Cards”</vt:lpstr>
      <vt:lpstr>PowerPoint Presentation</vt:lpstr>
      <vt:lpstr>PowerPoint Presentation</vt:lpstr>
      <vt:lpstr>Resources https://www.etsu.edu/reg/registration/resources.php </vt:lpstr>
      <vt:lpstr>Registration Staff</vt:lpstr>
    </vt:vector>
  </TitlesOfParts>
  <Company>ETSU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a Course</dc:title>
  <dc:creator>Sheets, Caleb Andrew</dc:creator>
  <cp:lastModifiedBy>Howell, Andrew Houston</cp:lastModifiedBy>
  <cp:revision>31</cp:revision>
  <dcterms:created xsi:type="dcterms:W3CDTF">2018-06-20T17:08:59Z</dcterms:created>
  <dcterms:modified xsi:type="dcterms:W3CDTF">2018-06-25T19:11:57Z</dcterms:modified>
</cp:coreProperties>
</file>