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76" r:id="rId11"/>
    <p:sldId id="277" r:id="rId12"/>
    <p:sldId id="267" r:id="rId13"/>
    <p:sldId id="266"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7" autoAdjust="0"/>
    <p:restoredTop sz="79857" autoAdjust="0"/>
  </p:normalViewPr>
  <p:slideViewPr>
    <p:cSldViewPr snapToGrid="0">
      <p:cViewPr varScale="1">
        <p:scale>
          <a:sx n="91" d="100"/>
          <a:sy n="91" d="100"/>
        </p:scale>
        <p:origin x="82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8CE5F-5CBC-4CDC-896C-BAEF96D72258}" type="datetimeFigureOut">
              <a:rPr lang="en-US" smtClean="0"/>
              <a:t>8/17/2020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04017D-7C51-4943-A316-63ED8652FE30}" type="slidenum">
              <a:rPr lang="en-US" smtClean="0"/>
              <a:t>‹#›</a:t>
            </a:fld>
            <a:endParaRPr lang="en-US"/>
          </a:p>
        </p:txBody>
      </p:sp>
    </p:spTree>
    <p:extLst>
      <p:ext uri="{BB962C8B-B14F-4D97-AF65-F5344CB8AC3E}">
        <p14:creationId xmlns:p14="http://schemas.microsoft.com/office/powerpoint/2010/main" val="327295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04017D-7C51-4943-A316-63ED8652FE30}" type="slidenum">
              <a:rPr lang="en-US" smtClean="0"/>
              <a:t>3</a:t>
            </a:fld>
            <a:endParaRPr lang="en-US"/>
          </a:p>
        </p:txBody>
      </p:sp>
    </p:spTree>
    <p:extLst>
      <p:ext uri="{BB962C8B-B14F-4D97-AF65-F5344CB8AC3E}">
        <p14:creationId xmlns:p14="http://schemas.microsoft.com/office/powerpoint/2010/main" val="910641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2"/>
                </a:solidFill>
              </a:rPr>
              <a:t>*Note:  All other boxes on the other “Course Section Information” screen will be left blank. </a:t>
            </a:r>
          </a:p>
          <a:p>
            <a:r>
              <a:rPr lang="en-US" sz="1200" dirty="0">
                <a:solidFill>
                  <a:schemeClr val="tx2"/>
                </a:solidFill>
              </a:rPr>
              <a:t>*You</a:t>
            </a:r>
            <a:r>
              <a:rPr lang="en-US" sz="1200" baseline="0" dirty="0">
                <a:solidFill>
                  <a:schemeClr val="tx2"/>
                </a:solidFill>
              </a:rPr>
              <a:t> will leave “Cross List” blank. This is for the Registration Office use only.</a:t>
            </a:r>
            <a:endParaRPr lang="en-US" sz="1200" dirty="0">
              <a:solidFill>
                <a:schemeClr val="tx2"/>
              </a:solidFill>
            </a:endParaRPr>
          </a:p>
          <a:p>
            <a:r>
              <a:rPr lang="en-US" sz="1200" dirty="0">
                <a:solidFill>
                  <a:schemeClr val="tx2"/>
                </a:solidFill>
              </a:rPr>
              <a:t>*Note: If a course is a web-based (online) course, WEB must be entered in the instructional method box. </a:t>
            </a:r>
          </a:p>
          <a:p>
            <a:r>
              <a:rPr lang="en-US" sz="1200" dirty="0">
                <a:solidFill>
                  <a:schemeClr val="tx2"/>
                </a:solidFill>
              </a:rPr>
              <a:t>*Note:  CRN will populate in the “CRN” box once this information is entered and saved. </a:t>
            </a:r>
          </a:p>
          <a:p>
            <a:r>
              <a:rPr lang="en-US" sz="1200" dirty="0">
                <a:solidFill>
                  <a:schemeClr val="tx2"/>
                </a:solidFill>
              </a:rPr>
              <a:t>*Note: Grade Mode, Session, Special Approval, Duration,</a:t>
            </a:r>
            <a:r>
              <a:rPr lang="en-US" sz="1200" baseline="0" dirty="0">
                <a:solidFill>
                  <a:schemeClr val="tx2"/>
                </a:solidFill>
              </a:rPr>
              <a:t> and Override Duration will be left blank.</a:t>
            </a:r>
            <a:endParaRPr lang="en-US" sz="1200" dirty="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AF04017D-7C51-4943-A316-63ED8652FE30}" type="slidenum">
              <a:rPr lang="en-US" smtClean="0"/>
              <a:t>4</a:t>
            </a:fld>
            <a:endParaRPr lang="en-US"/>
          </a:p>
        </p:txBody>
      </p:sp>
    </p:spTree>
    <p:extLst>
      <p:ext uri="{BB962C8B-B14F-4D97-AF65-F5344CB8AC3E}">
        <p14:creationId xmlns:p14="http://schemas.microsoft.com/office/powerpoint/2010/main" val="2811574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04017D-7C51-4943-A316-63ED8652FE30}" type="slidenum">
              <a:rPr lang="en-US" smtClean="0"/>
              <a:t>5</a:t>
            </a:fld>
            <a:endParaRPr lang="en-US"/>
          </a:p>
        </p:txBody>
      </p:sp>
    </p:spTree>
    <p:extLst>
      <p:ext uri="{BB962C8B-B14F-4D97-AF65-F5344CB8AC3E}">
        <p14:creationId xmlns:p14="http://schemas.microsoft.com/office/powerpoint/2010/main" val="748918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1" descr="ETSU_V_ 123 28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1" y="4216400"/>
            <a:ext cx="4470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a:spLocks noGrp="1"/>
          </p:cNvSpPr>
          <p:nvPr>
            <p:ph type="subTitle" idx="1"/>
          </p:nvPr>
        </p:nvSpPr>
        <p:spPr>
          <a:xfrm>
            <a:off x="1828800" y="1142669"/>
            <a:ext cx="8534400" cy="1752600"/>
          </a:xfrm>
        </p:spPr>
        <p:txBody>
          <a:bodyPr/>
          <a:lstStyle>
            <a:lvl1pPr marL="0" indent="0" algn="ctr">
              <a:buNone/>
              <a:defRPr sz="4400" b="1" i="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smtClean="0"/>
            </a:lvl1pPr>
          </a:lstStyle>
          <a:p>
            <a:fld id="{9B7FDB07-058C-44DF-AC4E-B23FA7068A41}" type="datetimeFigureOut">
              <a:rPr lang="en-US" smtClean="0"/>
              <a:t>8/17/2020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CB6D72C-B5F3-4C9B-9C57-C58BDD4FADC2}" type="slidenum">
              <a:rPr lang="en-US" smtClean="0"/>
              <a:t>‹#›</a:t>
            </a:fld>
            <a:endParaRPr lang="en-US"/>
          </a:p>
        </p:txBody>
      </p:sp>
    </p:spTree>
    <p:extLst>
      <p:ext uri="{BB962C8B-B14F-4D97-AF65-F5344CB8AC3E}">
        <p14:creationId xmlns:p14="http://schemas.microsoft.com/office/powerpoint/2010/main" val="248295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7"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8"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2"/>
          <p:cNvSpPr>
            <a:spLocks noGrp="1"/>
          </p:cNvSpPr>
          <p:nvPr>
            <p:ph type="dt" sz="half" idx="10"/>
          </p:nvPr>
        </p:nvSpPr>
        <p:spPr/>
        <p:txBody>
          <a:bodyPr/>
          <a:lstStyle>
            <a:lvl1pPr>
              <a:defRPr smtClean="0"/>
            </a:lvl1pPr>
          </a:lstStyle>
          <a:p>
            <a:fld id="{9B7FDB07-058C-44DF-AC4E-B23FA7068A41}" type="datetimeFigureOut">
              <a:rPr lang="en-US" smtClean="0"/>
              <a:t>8/17/2020</a:t>
            </a:fld>
            <a:endParaRPr lang="en-US"/>
          </a:p>
        </p:txBody>
      </p:sp>
      <p:sp>
        <p:nvSpPr>
          <p:cNvPr id="10" name="Footer Placeholder 3"/>
          <p:cNvSpPr>
            <a:spLocks noGrp="1"/>
          </p:cNvSpPr>
          <p:nvPr>
            <p:ph type="ftr" sz="quarter" idx="11"/>
          </p:nvPr>
        </p:nvSpPr>
        <p:spPr/>
        <p:txBody>
          <a:bodyPr/>
          <a:lstStyle>
            <a:lvl1pPr>
              <a:defRPr/>
            </a:lvl1pPr>
          </a:lstStyle>
          <a:p>
            <a:endParaRPr lang="en-US"/>
          </a:p>
        </p:txBody>
      </p:sp>
      <p:sp>
        <p:nvSpPr>
          <p:cNvPr id="11" name="Slide Number Placeholder 4"/>
          <p:cNvSpPr>
            <a:spLocks noGrp="1"/>
          </p:cNvSpPr>
          <p:nvPr>
            <p:ph type="sldNum" sz="quarter" idx="12"/>
          </p:nvPr>
        </p:nvSpPr>
        <p:spPr/>
        <p:txBody>
          <a:bodyPr/>
          <a:lstStyle>
            <a:lvl1pPr>
              <a:defRPr smtClean="0"/>
            </a:lvl1pPr>
          </a:lstStyle>
          <a:p>
            <a:fld id="{3CB6D72C-B5F3-4C9B-9C57-C58BDD4FADC2}" type="slidenum">
              <a:rPr lang="en-US" smtClean="0"/>
              <a:t>‹#›</a:t>
            </a:fld>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350188"/>
            <a:ext cx="2844805" cy="402337"/>
          </a:xfrm>
          <a:prstGeom prst="rect">
            <a:avLst/>
          </a:prstGeom>
        </p:spPr>
      </p:pic>
    </p:spTree>
    <p:extLst>
      <p:ext uri="{BB962C8B-B14F-4D97-AF65-F5344CB8AC3E}">
        <p14:creationId xmlns:p14="http://schemas.microsoft.com/office/powerpoint/2010/main" val="123845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1" descr="ETSU_V_ 123 28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1" y="4216400"/>
            <a:ext cx="4470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a:spLocks noGrp="1"/>
          </p:cNvSpPr>
          <p:nvPr>
            <p:ph type="subTitle" idx="1"/>
          </p:nvPr>
        </p:nvSpPr>
        <p:spPr>
          <a:xfrm>
            <a:off x="1828800" y="1142669"/>
            <a:ext cx="8534400" cy="1752600"/>
          </a:xfrm>
        </p:spPr>
        <p:txBody>
          <a:bodyPr/>
          <a:lstStyle>
            <a:lvl1pPr marL="0" indent="0" algn="ctr">
              <a:buNone/>
              <a:defRPr sz="4400" b="1" i="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smtClean="0"/>
            </a:lvl1pPr>
          </a:lstStyle>
          <a:p>
            <a:fld id="{9B7FDB07-058C-44DF-AC4E-B23FA7068A41}" type="datetimeFigureOut">
              <a:rPr lang="en-US" smtClean="0"/>
              <a:t>8/17/2020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CB6D72C-B5F3-4C9B-9C57-C58BDD4FADC2}" type="slidenum">
              <a:rPr lang="en-US" smtClean="0"/>
              <a:t>‹#›</a:t>
            </a:fld>
            <a:endParaRPr lang="en-US"/>
          </a:p>
        </p:txBody>
      </p:sp>
    </p:spTree>
    <p:extLst>
      <p:ext uri="{BB962C8B-B14F-4D97-AF65-F5344CB8AC3E}">
        <p14:creationId xmlns:p14="http://schemas.microsoft.com/office/powerpoint/2010/main" val="314437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smtClean="0"/>
            </a:lvl1pPr>
          </a:lstStyle>
          <a:p>
            <a:fld id="{9B7FDB07-058C-44DF-AC4E-B23FA7068A41}" type="datetimeFigureOut">
              <a:rPr lang="en-US" smtClean="0"/>
              <a:t>8/17/2020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smtClean="0"/>
            </a:lvl1pPr>
          </a:lstStyle>
          <a:p>
            <a:fld id="{3CB6D72C-B5F3-4C9B-9C57-C58BDD4FADC2}" type="slidenum">
              <a:rPr lang="en-US" smtClean="0"/>
              <a:t>‹#›</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7595" y="6323399"/>
            <a:ext cx="2844805" cy="402337"/>
          </a:xfrm>
          <a:prstGeom prst="rect">
            <a:avLst/>
          </a:prstGeom>
        </p:spPr>
      </p:pic>
    </p:spTree>
    <p:extLst>
      <p:ext uri="{BB962C8B-B14F-4D97-AF65-F5344CB8AC3E}">
        <p14:creationId xmlns:p14="http://schemas.microsoft.com/office/powerpoint/2010/main" val="2754201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smtClean="0"/>
            </a:lvl1pPr>
          </a:lstStyle>
          <a:p>
            <a:fld id="{9B7FDB07-058C-44DF-AC4E-B23FA7068A41}" type="datetimeFigureOut">
              <a:rPr lang="en-US" smtClean="0"/>
              <a:t>8/17/2020</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smtClean="0"/>
            </a:lvl1pPr>
          </a:lstStyle>
          <a:p>
            <a:fld id="{3CB6D72C-B5F3-4C9B-9C57-C58BDD4FADC2}" type="slidenum">
              <a:rPr lang="en-US" smtClean="0"/>
              <a:t>‹#›</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7595" y="6323399"/>
            <a:ext cx="2844805" cy="402337"/>
          </a:xfrm>
          <a:prstGeom prst="rect">
            <a:avLst/>
          </a:prstGeom>
        </p:spPr>
      </p:pic>
    </p:spTree>
    <p:extLst>
      <p:ext uri="{BB962C8B-B14F-4D97-AF65-F5344CB8AC3E}">
        <p14:creationId xmlns:p14="http://schemas.microsoft.com/office/powerpoint/2010/main" val="2433697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p:txBody>
          <a:bodyPr/>
          <a:lstStyle>
            <a:lvl1pPr>
              <a:defRPr smtClean="0"/>
            </a:lvl1pPr>
          </a:lstStyle>
          <a:p>
            <a:fld id="{9B7FDB07-058C-44DF-AC4E-B23FA7068A41}" type="datetimeFigureOut">
              <a:rPr lang="en-US" smtClean="0"/>
              <a:t>8/17/2020</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smtClean="0"/>
            </a:lvl1pPr>
          </a:lstStyle>
          <a:p>
            <a:fld id="{3CB6D72C-B5F3-4C9B-9C57-C58BDD4FADC2}" type="slidenum">
              <a:rPr lang="en-US" smtClean="0"/>
              <a:t>‹#›</a:t>
            </a:fld>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7595" y="6323399"/>
            <a:ext cx="2844805" cy="402337"/>
          </a:xfrm>
          <a:prstGeom prst="rect">
            <a:avLst/>
          </a:prstGeom>
        </p:spPr>
      </p:pic>
    </p:spTree>
    <p:extLst>
      <p:ext uri="{BB962C8B-B14F-4D97-AF65-F5344CB8AC3E}">
        <p14:creationId xmlns:p14="http://schemas.microsoft.com/office/powerpoint/2010/main" val="3508348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smtClean="0"/>
            </a:lvl1pPr>
          </a:lstStyle>
          <a:p>
            <a:fld id="{9B7FDB07-058C-44DF-AC4E-B23FA7068A41}" type="datetimeFigureOut">
              <a:rPr lang="en-US" smtClean="0"/>
              <a:t>8/17/2020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smtClean="0"/>
            </a:lvl1pPr>
          </a:lstStyle>
          <a:p>
            <a:fld id="{3CB6D72C-B5F3-4C9B-9C57-C58BDD4FADC2}" type="slidenum">
              <a:rPr lang="en-US" smtClean="0"/>
              <a:t>‹#›</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422" y="6350188"/>
            <a:ext cx="2844805" cy="402337"/>
          </a:xfrm>
          <a:prstGeom prst="rect">
            <a:avLst/>
          </a:prstGeom>
        </p:spPr>
      </p:pic>
    </p:spTree>
    <p:extLst>
      <p:ext uri="{BB962C8B-B14F-4D97-AF65-F5344CB8AC3E}">
        <p14:creationId xmlns:p14="http://schemas.microsoft.com/office/powerpoint/2010/main" val="1226281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smtClean="0"/>
            </a:lvl1pPr>
          </a:lstStyle>
          <a:p>
            <a:fld id="{9B7FDB07-058C-44DF-AC4E-B23FA7068A41}" type="datetimeFigureOut">
              <a:rPr lang="en-US" smtClean="0"/>
              <a:t>8/17/2020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smtClean="0"/>
            </a:lvl1pPr>
          </a:lstStyle>
          <a:p>
            <a:fld id="{3CB6D72C-B5F3-4C9B-9C57-C58BDD4FADC2}" type="slidenum">
              <a:rPr lang="en-US" smtClean="0"/>
              <a:t>‹#›</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350188"/>
            <a:ext cx="2844805" cy="402337"/>
          </a:xfrm>
          <a:prstGeom prst="rect">
            <a:avLst/>
          </a:prstGeom>
        </p:spPr>
      </p:pic>
    </p:spTree>
    <p:extLst>
      <p:ext uri="{BB962C8B-B14F-4D97-AF65-F5344CB8AC3E}">
        <p14:creationId xmlns:p14="http://schemas.microsoft.com/office/powerpoint/2010/main" val="2410743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mtClean="0"/>
            </a:lvl1pPr>
          </a:lstStyle>
          <a:p>
            <a:fld id="{9B7FDB07-058C-44DF-AC4E-B23FA7068A41}" type="datetimeFigureOut">
              <a:rPr lang="en-US" smtClean="0"/>
              <a:t>8/17/2020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3CB6D72C-B5F3-4C9B-9C57-C58BDD4FADC2}" type="slidenum">
              <a:rPr lang="en-US" smtClean="0"/>
              <a:t>‹#›</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350188"/>
            <a:ext cx="2844805" cy="402337"/>
          </a:xfrm>
          <a:prstGeom prst="rect">
            <a:avLst/>
          </a:prstGeom>
        </p:spPr>
      </p:pic>
    </p:spTree>
    <p:extLst>
      <p:ext uri="{BB962C8B-B14F-4D97-AF65-F5344CB8AC3E}">
        <p14:creationId xmlns:p14="http://schemas.microsoft.com/office/powerpoint/2010/main" val="4101306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p:txBody>
          <a:bodyPr/>
          <a:lstStyle>
            <a:lvl1pPr>
              <a:defRPr smtClean="0"/>
            </a:lvl1pPr>
          </a:lstStyle>
          <a:p>
            <a:fld id="{9B7FDB07-058C-44DF-AC4E-B23FA7068A41}" type="datetimeFigureOut">
              <a:rPr lang="en-US" smtClean="0"/>
              <a:t>8/17/2020</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smtClean="0"/>
            </a:lvl1pPr>
          </a:lstStyle>
          <a:p>
            <a:fld id="{3CB6D72C-B5F3-4C9B-9C57-C58BDD4FADC2}" type="slidenum">
              <a:rPr lang="en-US" smtClean="0"/>
              <a:t>‹#›</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7595" y="6323399"/>
            <a:ext cx="2844805" cy="402337"/>
          </a:xfrm>
          <a:prstGeom prst="rect">
            <a:avLst/>
          </a:prstGeom>
        </p:spPr>
      </p:pic>
    </p:spTree>
    <p:extLst>
      <p:ext uri="{BB962C8B-B14F-4D97-AF65-F5344CB8AC3E}">
        <p14:creationId xmlns:p14="http://schemas.microsoft.com/office/powerpoint/2010/main" val="2333965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p:txBody>
          <a:bodyPr/>
          <a:lstStyle>
            <a:lvl1pPr>
              <a:defRPr smtClean="0"/>
            </a:lvl1pPr>
          </a:lstStyle>
          <a:p>
            <a:fld id="{9B7FDB07-058C-44DF-AC4E-B23FA7068A41}" type="datetimeFigureOut">
              <a:rPr lang="en-US" smtClean="0"/>
              <a:t>8/17/2020</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smtClean="0"/>
            </a:lvl1pPr>
          </a:lstStyle>
          <a:p>
            <a:fld id="{3CB6D72C-B5F3-4C9B-9C57-C58BDD4FADC2}" type="slidenum">
              <a:rPr lang="en-US" smtClean="0"/>
              <a:t>‹#›</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422" y="6350188"/>
            <a:ext cx="2844805" cy="402337"/>
          </a:xfrm>
          <a:prstGeom prst="rect">
            <a:avLst/>
          </a:prstGeom>
        </p:spPr>
      </p:pic>
    </p:spTree>
    <p:extLst>
      <p:ext uri="{BB962C8B-B14F-4D97-AF65-F5344CB8AC3E}">
        <p14:creationId xmlns:p14="http://schemas.microsoft.com/office/powerpoint/2010/main" val="105944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smtClean="0"/>
            </a:lvl1pPr>
          </a:lstStyle>
          <a:p>
            <a:fld id="{9B7FDB07-058C-44DF-AC4E-B23FA7068A41}" type="datetimeFigureOut">
              <a:rPr lang="en-US" smtClean="0"/>
              <a:t>8/17/2020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smtClean="0"/>
            </a:lvl1pPr>
          </a:lstStyle>
          <a:p>
            <a:fld id="{3CB6D72C-B5F3-4C9B-9C57-C58BDD4FADC2}" type="slidenum">
              <a:rPr lang="en-US" smtClean="0"/>
              <a:t>‹#›</a:t>
            </a:fld>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422" y="6350188"/>
            <a:ext cx="2844805" cy="402337"/>
          </a:xfrm>
          <a:prstGeom prst="rect">
            <a:avLst/>
          </a:prstGeom>
        </p:spPr>
      </p:pic>
    </p:spTree>
    <p:extLst>
      <p:ext uri="{BB962C8B-B14F-4D97-AF65-F5344CB8AC3E}">
        <p14:creationId xmlns:p14="http://schemas.microsoft.com/office/powerpoint/2010/main" val="1656862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7"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8"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2"/>
          <p:cNvSpPr>
            <a:spLocks noGrp="1"/>
          </p:cNvSpPr>
          <p:nvPr>
            <p:ph type="dt" sz="half" idx="10"/>
          </p:nvPr>
        </p:nvSpPr>
        <p:spPr/>
        <p:txBody>
          <a:bodyPr/>
          <a:lstStyle>
            <a:lvl1pPr>
              <a:defRPr smtClean="0"/>
            </a:lvl1pPr>
          </a:lstStyle>
          <a:p>
            <a:fld id="{9B7FDB07-058C-44DF-AC4E-B23FA7068A41}" type="datetimeFigureOut">
              <a:rPr lang="en-US" smtClean="0"/>
              <a:t>8/17/2020</a:t>
            </a:fld>
            <a:endParaRPr lang="en-US"/>
          </a:p>
        </p:txBody>
      </p:sp>
      <p:sp>
        <p:nvSpPr>
          <p:cNvPr id="10" name="Footer Placeholder 3"/>
          <p:cNvSpPr>
            <a:spLocks noGrp="1"/>
          </p:cNvSpPr>
          <p:nvPr>
            <p:ph type="ftr" sz="quarter" idx="11"/>
          </p:nvPr>
        </p:nvSpPr>
        <p:spPr/>
        <p:txBody>
          <a:bodyPr/>
          <a:lstStyle>
            <a:lvl1pPr>
              <a:defRPr/>
            </a:lvl1pPr>
          </a:lstStyle>
          <a:p>
            <a:endParaRPr lang="en-US"/>
          </a:p>
        </p:txBody>
      </p:sp>
      <p:sp>
        <p:nvSpPr>
          <p:cNvPr id="11" name="Slide Number Placeholder 4"/>
          <p:cNvSpPr>
            <a:spLocks noGrp="1"/>
          </p:cNvSpPr>
          <p:nvPr>
            <p:ph type="sldNum" sz="quarter" idx="12"/>
          </p:nvPr>
        </p:nvSpPr>
        <p:spPr/>
        <p:txBody>
          <a:bodyPr/>
          <a:lstStyle>
            <a:lvl1pPr>
              <a:defRPr smtClean="0"/>
            </a:lvl1pPr>
          </a:lstStyle>
          <a:p>
            <a:fld id="{3CB6D72C-B5F3-4C9B-9C57-C58BDD4FADC2}" type="slidenum">
              <a:rPr lang="en-US" smtClean="0"/>
              <a:t>‹#›</a:t>
            </a:fld>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350188"/>
            <a:ext cx="2844805" cy="402337"/>
          </a:xfrm>
          <a:prstGeom prst="rect">
            <a:avLst/>
          </a:prstGeom>
        </p:spPr>
      </p:pic>
    </p:spTree>
    <p:extLst>
      <p:ext uri="{BB962C8B-B14F-4D97-AF65-F5344CB8AC3E}">
        <p14:creationId xmlns:p14="http://schemas.microsoft.com/office/powerpoint/2010/main" val="2063373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7FDB07-058C-44DF-AC4E-B23FA7068A41}" type="datetimeFigureOut">
              <a:rPr lang="en-US" smtClean="0"/>
              <a:t>8/17/2020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3CB6D72C-B5F3-4C9B-9C57-C58BDD4FADC2}" type="slidenum">
              <a:rPr lang="en-US" smtClean="0"/>
              <a:t>‹#›</a:t>
            </a:fld>
            <a:endParaRPr lang="en-US"/>
          </a:p>
        </p:txBody>
      </p:sp>
    </p:spTree>
    <p:extLst>
      <p:ext uri="{BB962C8B-B14F-4D97-AF65-F5344CB8AC3E}">
        <p14:creationId xmlns:p14="http://schemas.microsoft.com/office/powerpoint/2010/main" val="1540129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0849"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smtClean="0"/>
            </a:lvl1pPr>
          </a:lstStyle>
          <a:p>
            <a:fld id="{9B7FDB07-058C-44DF-AC4E-B23FA7068A41}" type="datetimeFigureOut">
              <a:rPr lang="en-US" smtClean="0"/>
              <a:t>8/17/2020</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smtClean="0"/>
            </a:lvl1pPr>
          </a:lstStyle>
          <a:p>
            <a:fld id="{3CB6D72C-B5F3-4C9B-9C57-C58BDD4FADC2}" type="slidenum">
              <a:rPr lang="en-US" smtClean="0"/>
              <a:t>‹#›</a:t>
            </a:fld>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422" y="6350188"/>
            <a:ext cx="2844805" cy="402337"/>
          </a:xfrm>
          <a:prstGeom prst="rect">
            <a:avLst/>
          </a:prstGeom>
        </p:spPr>
      </p:pic>
    </p:spTree>
    <p:extLst>
      <p:ext uri="{BB962C8B-B14F-4D97-AF65-F5344CB8AC3E}">
        <p14:creationId xmlns:p14="http://schemas.microsoft.com/office/powerpoint/2010/main" val="3301949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p:txBody>
          <a:bodyPr/>
          <a:lstStyle>
            <a:lvl1pPr>
              <a:defRPr smtClean="0"/>
            </a:lvl1pPr>
          </a:lstStyle>
          <a:p>
            <a:fld id="{9B7FDB07-058C-44DF-AC4E-B23FA7068A41}" type="datetimeFigureOut">
              <a:rPr lang="en-US" smtClean="0"/>
              <a:t>8/17/2020</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smtClean="0"/>
            </a:lvl1pPr>
          </a:lstStyle>
          <a:p>
            <a:fld id="{3CB6D72C-B5F3-4C9B-9C57-C58BDD4FADC2}" type="slidenum">
              <a:rPr lang="en-US" smtClean="0"/>
              <a:t>‹#›</a:t>
            </a:fld>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422" y="6350188"/>
            <a:ext cx="2844805" cy="402337"/>
          </a:xfrm>
          <a:prstGeom prst="rect">
            <a:avLst/>
          </a:prstGeom>
        </p:spPr>
      </p:pic>
    </p:spTree>
    <p:extLst>
      <p:ext uri="{BB962C8B-B14F-4D97-AF65-F5344CB8AC3E}">
        <p14:creationId xmlns:p14="http://schemas.microsoft.com/office/powerpoint/2010/main" val="55890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smtClean="0"/>
            </a:lvl1pPr>
          </a:lstStyle>
          <a:p>
            <a:fld id="{9B7FDB07-058C-44DF-AC4E-B23FA7068A41}" type="datetimeFigureOut">
              <a:rPr lang="en-US" smtClean="0"/>
              <a:t>8/17/2020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smtClean="0"/>
            </a:lvl1pPr>
          </a:lstStyle>
          <a:p>
            <a:fld id="{3CB6D72C-B5F3-4C9B-9C57-C58BDD4FADC2}" type="slidenum">
              <a:rPr lang="en-US" smtClean="0"/>
              <a:t>‹#›</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422" y="6350188"/>
            <a:ext cx="2844805" cy="402337"/>
          </a:xfrm>
          <a:prstGeom prst="rect">
            <a:avLst/>
          </a:prstGeom>
        </p:spPr>
      </p:pic>
    </p:spTree>
    <p:extLst>
      <p:ext uri="{BB962C8B-B14F-4D97-AF65-F5344CB8AC3E}">
        <p14:creationId xmlns:p14="http://schemas.microsoft.com/office/powerpoint/2010/main" val="146924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smtClean="0"/>
            </a:lvl1pPr>
          </a:lstStyle>
          <a:p>
            <a:fld id="{9B7FDB07-058C-44DF-AC4E-B23FA7068A41}" type="datetimeFigureOut">
              <a:rPr lang="en-US" smtClean="0"/>
              <a:t>8/17/2020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smtClean="0"/>
            </a:lvl1pPr>
          </a:lstStyle>
          <a:p>
            <a:fld id="{3CB6D72C-B5F3-4C9B-9C57-C58BDD4FADC2}" type="slidenum">
              <a:rPr lang="en-US" smtClean="0"/>
              <a:t>‹#›</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5" y="6350188"/>
            <a:ext cx="2844805" cy="402337"/>
          </a:xfrm>
          <a:prstGeom prst="rect">
            <a:avLst/>
          </a:prstGeom>
        </p:spPr>
      </p:pic>
    </p:spTree>
    <p:extLst>
      <p:ext uri="{BB962C8B-B14F-4D97-AF65-F5344CB8AC3E}">
        <p14:creationId xmlns:p14="http://schemas.microsoft.com/office/powerpoint/2010/main" val="4275626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mtClean="0"/>
            </a:lvl1pPr>
          </a:lstStyle>
          <a:p>
            <a:fld id="{9B7FDB07-058C-44DF-AC4E-B23FA7068A41}" type="datetimeFigureOut">
              <a:rPr lang="en-US" smtClean="0"/>
              <a:t>8/17/2020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3CB6D72C-B5F3-4C9B-9C57-C58BDD4FADC2}" type="slidenum">
              <a:rPr lang="en-US" smtClean="0"/>
              <a:t>‹#›</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350188"/>
            <a:ext cx="2844805" cy="402337"/>
          </a:xfrm>
          <a:prstGeom prst="rect">
            <a:avLst/>
          </a:prstGeom>
        </p:spPr>
      </p:pic>
    </p:spTree>
    <p:extLst>
      <p:ext uri="{BB962C8B-B14F-4D97-AF65-F5344CB8AC3E}">
        <p14:creationId xmlns:p14="http://schemas.microsoft.com/office/powerpoint/2010/main" val="1224268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p:txBody>
          <a:bodyPr/>
          <a:lstStyle>
            <a:lvl1pPr>
              <a:defRPr smtClean="0"/>
            </a:lvl1pPr>
          </a:lstStyle>
          <a:p>
            <a:fld id="{9B7FDB07-058C-44DF-AC4E-B23FA7068A41}" type="datetimeFigureOut">
              <a:rPr lang="en-US" smtClean="0"/>
              <a:t>8/17/2020</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smtClean="0"/>
            </a:lvl1pPr>
          </a:lstStyle>
          <a:p>
            <a:fld id="{3CB6D72C-B5F3-4C9B-9C57-C58BDD4FADC2}" type="slidenum">
              <a:rPr lang="en-US" smtClean="0"/>
              <a:t>‹#›</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422" y="6350188"/>
            <a:ext cx="2844805" cy="402337"/>
          </a:xfrm>
          <a:prstGeom prst="rect">
            <a:avLst/>
          </a:prstGeom>
        </p:spPr>
      </p:pic>
    </p:spTree>
    <p:extLst>
      <p:ext uri="{BB962C8B-B14F-4D97-AF65-F5344CB8AC3E}">
        <p14:creationId xmlns:p14="http://schemas.microsoft.com/office/powerpoint/2010/main" val="9464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p:txBody>
          <a:bodyPr/>
          <a:lstStyle>
            <a:lvl1pPr>
              <a:defRPr smtClean="0"/>
            </a:lvl1pPr>
          </a:lstStyle>
          <a:p>
            <a:fld id="{9B7FDB07-058C-44DF-AC4E-B23FA7068A41}" type="datetimeFigureOut">
              <a:rPr lang="en-US" smtClean="0"/>
              <a:t>8/17/2020</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smtClean="0"/>
            </a:lvl1pPr>
          </a:lstStyle>
          <a:p>
            <a:fld id="{3CB6D72C-B5F3-4C9B-9C57-C58BDD4FADC2}" type="slidenum">
              <a:rPr lang="en-US" smtClean="0"/>
              <a:t>‹#›</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422" y="6350188"/>
            <a:ext cx="2844805" cy="402337"/>
          </a:xfrm>
          <a:prstGeom prst="rect">
            <a:avLst/>
          </a:prstGeom>
        </p:spPr>
      </p:pic>
    </p:spTree>
    <p:extLst>
      <p:ext uri="{BB962C8B-B14F-4D97-AF65-F5344CB8AC3E}">
        <p14:creationId xmlns:p14="http://schemas.microsoft.com/office/powerpoint/2010/main" val="2585838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fld id="{9B7FDB07-058C-44DF-AC4E-B23FA7068A41}" type="datetimeFigureOut">
              <a:rPr lang="en-US" smtClean="0"/>
              <a:t>8/17/2020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Arial"/>
                <a:ea typeface="+mn-ea"/>
                <a:cs typeface="+mn-cs"/>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fld id="{3CB6D72C-B5F3-4C9B-9C57-C58BDD4FADC2}" type="slidenum">
              <a:rPr lang="en-US" smtClean="0"/>
              <a:t>‹#›</a:t>
            </a:fld>
            <a:endParaRPr lang="en-US"/>
          </a:p>
        </p:txBody>
      </p:sp>
    </p:spTree>
    <p:extLst>
      <p:ext uri="{BB962C8B-B14F-4D97-AF65-F5344CB8AC3E}">
        <p14:creationId xmlns:p14="http://schemas.microsoft.com/office/powerpoint/2010/main" val="1794391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Lst>
  <p:txStyles>
    <p:titleStyle>
      <a:lvl1pPr algn="ctr" defTabSz="457200" rtl="0" eaLnBrk="1" fontAlgn="base" hangingPunct="1">
        <a:spcBef>
          <a:spcPct val="0"/>
        </a:spcBef>
        <a:spcAft>
          <a:spcPct val="0"/>
        </a:spcAft>
        <a:defRPr sz="4400" kern="1200">
          <a:solidFill>
            <a:schemeClr val="tx1"/>
          </a:solidFill>
          <a:latin typeface="Arial"/>
          <a:ea typeface="MS PGothic" panose="020B0600070205080204" pitchFamily="34" charset="-128"/>
          <a:cs typeface="ＭＳ Ｐゴシック" charset="-128"/>
        </a:defRPr>
      </a:lvl1pPr>
      <a:lvl2pPr algn="ctr" defTabSz="457200" rtl="0" eaLnBrk="1" fontAlgn="base" hangingPunct="1">
        <a:spcBef>
          <a:spcPct val="0"/>
        </a:spcBef>
        <a:spcAft>
          <a:spcPct val="0"/>
        </a:spcAft>
        <a:defRPr sz="4400">
          <a:solidFill>
            <a:schemeClr val="tx1"/>
          </a:solidFill>
          <a:latin typeface="Arial" panose="020B0604020202020204" pitchFamily="34" charset="0"/>
          <a:ea typeface="MS PGothic" panose="020B0600070205080204" pitchFamily="34" charset="-128"/>
          <a:cs typeface="ＭＳ Ｐゴシック" charset="-128"/>
        </a:defRPr>
      </a:lvl2pPr>
      <a:lvl3pPr algn="ctr" defTabSz="457200" rtl="0" eaLnBrk="1" fontAlgn="base" hangingPunct="1">
        <a:spcBef>
          <a:spcPct val="0"/>
        </a:spcBef>
        <a:spcAft>
          <a:spcPct val="0"/>
        </a:spcAft>
        <a:defRPr sz="4400">
          <a:solidFill>
            <a:schemeClr val="tx1"/>
          </a:solidFill>
          <a:latin typeface="Arial" panose="020B0604020202020204" pitchFamily="34" charset="0"/>
          <a:ea typeface="MS PGothic" panose="020B0600070205080204" pitchFamily="34" charset="-128"/>
          <a:cs typeface="ＭＳ Ｐゴシック" charset="-128"/>
        </a:defRPr>
      </a:lvl3pPr>
      <a:lvl4pPr algn="ctr" defTabSz="457200" rtl="0" eaLnBrk="1" fontAlgn="base" hangingPunct="1">
        <a:spcBef>
          <a:spcPct val="0"/>
        </a:spcBef>
        <a:spcAft>
          <a:spcPct val="0"/>
        </a:spcAft>
        <a:defRPr sz="4400">
          <a:solidFill>
            <a:schemeClr val="tx1"/>
          </a:solidFill>
          <a:latin typeface="Arial" panose="020B0604020202020204" pitchFamily="34" charset="0"/>
          <a:ea typeface="MS PGothic" panose="020B0600070205080204" pitchFamily="34" charset="-128"/>
          <a:cs typeface="ＭＳ Ｐゴシック" charset="-128"/>
        </a:defRPr>
      </a:lvl4pPr>
      <a:lvl5pPr algn="ctr" defTabSz="457200" rtl="0" eaLnBrk="1" fontAlgn="base" hangingPunct="1">
        <a:spcBef>
          <a:spcPct val="0"/>
        </a:spcBef>
        <a:spcAft>
          <a:spcPct val="0"/>
        </a:spcAft>
        <a:defRPr sz="4400">
          <a:solidFill>
            <a:schemeClr val="tx1"/>
          </a:solidFill>
          <a:latin typeface="Arial" panose="020B0604020202020204" pitchFamily="34" charset="0"/>
          <a:ea typeface="MS PGothic" panose="020B0600070205080204" pitchFamily="34"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a:ea typeface="MS PGothic" panose="020B0600070205080204" pitchFamily="34" charset="-128"/>
          <a:cs typeface="ＭＳ Ｐゴシック"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etsu.edu/reg/registration/resources.php"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359874"/>
            <a:ext cx="12191999" cy="1525587"/>
          </a:xfrm>
        </p:spPr>
        <p:txBody>
          <a:bodyPr/>
          <a:lstStyle/>
          <a:p>
            <a:r>
              <a:rPr lang="en-US" sz="4800" b="1" dirty="0">
                <a:ln w="0"/>
                <a:solidFill>
                  <a:schemeClr val="tx2"/>
                </a:solidFill>
                <a:effectLst>
                  <a:reflection blurRad="6350" stA="53000" endA="300" endPos="35500" dir="5400000" sy="-90000" algn="bl" rotWithShape="0"/>
                </a:effectLst>
              </a:rPr>
              <a:t>How to Build a Course</a:t>
            </a:r>
          </a:p>
        </p:txBody>
      </p:sp>
      <p:sp>
        <p:nvSpPr>
          <p:cNvPr id="3" name="TextBox 2"/>
          <p:cNvSpPr txBox="1"/>
          <p:nvPr/>
        </p:nvSpPr>
        <p:spPr>
          <a:xfrm>
            <a:off x="4887209" y="3116248"/>
            <a:ext cx="2545977" cy="369332"/>
          </a:xfrm>
          <a:prstGeom prst="rect">
            <a:avLst/>
          </a:prstGeom>
          <a:noFill/>
        </p:spPr>
        <p:txBody>
          <a:bodyPr wrap="square" rtlCol="0">
            <a:spAutoFit/>
          </a:bodyPr>
          <a:lstStyle/>
          <a:p>
            <a:r>
              <a:rPr lang="en-US" b="1" dirty="0">
                <a:solidFill>
                  <a:schemeClr val="tx2"/>
                </a:solidFill>
              </a:rPr>
              <a:t>Using SSASECT in </a:t>
            </a:r>
            <a:r>
              <a:rPr lang="en-US" b="1" dirty="0">
                <a:ln w="0"/>
                <a:solidFill>
                  <a:schemeClr val="tx2"/>
                </a:solidFill>
                <a:effectLst>
                  <a:outerShdw blurRad="38100" dist="19050" dir="2700000" algn="tl" rotWithShape="0">
                    <a:schemeClr val="dk1">
                      <a:alpha val="40000"/>
                    </a:schemeClr>
                  </a:outerShdw>
                </a:effectLst>
              </a:rPr>
              <a:t>INB</a:t>
            </a:r>
            <a:endParaRPr lang="en-US" b="1" dirty="0">
              <a:solidFill>
                <a:schemeClr val="tx2"/>
              </a:solidFill>
            </a:endParaRPr>
          </a:p>
        </p:txBody>
      </p:sp>
    </p:spTree>
    <p:extLst>
      <p:ext uri="{BB962C8B-B14F-4D97-AF65-F5344CB8AC3E}">
        <p14:creationId xmlns:p14="http://schemas.microsoft.com/office/powerpoint/2010/main" val="4042205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08F30-ABBE-4784-978D-D0F7184A146A}"/>
              </a:ext>
            </a:extLst>
          </p:cNvPr>
          <p:cNvSpPr>
            <a:spLocks noGrp="1"/>
          </p:cNvSpPr>
          <p:nvPr>
            <p:ph type="title"/>
          </p:nvPr>
        </p:nvSpPr>
        <p:spPr>
          <a:xfrm>
            <a:off x="609600" y="0"/>
            <a:ext cx="10972800" cy="713334"/>
          </a:xfrm>
        </p:spPr>
        <p:txBody>
          <a:bodyPr/>
          <a:lstStyle/>
          <a:p>
            <a:r>
              <a:rPr lang="en-US" sz="4000" u="sng" dirty="0">
                <a:solidFill>
                  <a:schemeClr val="tx2"/>
                </a:solidFill>
              </a:rPr>
              <a:t>Meeting Type</a:t>
            </a:r>
          </a:p>
        </p:txBody>
      </p:sp>
      <p:sp>
        <p:nvSpPr>
          <p:cNvPr id="3" name="Content Placeholder 2">
            <a:extLst>
              <a:ext uri="{FF2B5EF4-FFF2-40B4-BE49-F238E27FC236}">
                <a16:creationId xmlns:a16="http://schemas.microsoft.com/office/drawing/2014/main" id="{F68A4A25-8535-47C4-BCE7-9D238E4805BB}"/>
              </a:ext>
            </a:extLst>
          </p:cNvPr>
          <p:cNvSpPr>
            <a:spLocks noGrp="1"/>
          </p:cNvSpPr>
          <p:nvPr>
            <p:ph idx="1"/>
          </p:nvPr>
        </p:nvSpPr>
        <p:spPr>
          <a:xfrm>
            <a:off x="882869" y="811301"/>
            <a:ext cx="10972800" cy="2749712"/>
          </a:xfrm>
        </p:spPr>
        <p:txBody>
          <a:bodyPr/>
          <a:lstStyle/>
          <a:p>
            <a:r>
              <a:rPr lang="en-US" sz="2400" dirty="0">
                <a:solidFill>
                  <a:schemeClr val="tx2"/>
                </a:solidFill>
              </a:rPr>
              <a:t>Meeting Type will automatically default to “CLAS.”  During pandemic this will have to be manually updated to reflect the section number and meeting type of the course. </a:t>
            </a:r>
          </a:p>
        </p:txBody>
      </p:sp>
      <p:pic>
        <p:nvPicPr>
          <p:cNvPr id="5" name="Picture 4">
            <a:extLst>
              <a:ext uri="{FF2B5EF4-FFF2-40B4-BE49-F238E27FC236}">
                <a16:creationId xmlns:a16="http://schemas.microsoft.com/office/drawing/2014/main" id="{F870C9C6-7621-478E-8FB6-A90985D41261}"/>
              </a:ext>
            </a:extLst>
          </p:cNvPr>
          <p:cNvPicPr>
            <a:picLocks noChangeAspect="1"/>
          </p:cNvPicPr>
          <p:nvPr/>
        </p:nvPicPr>
        <p:blipFill>
          <a:blip r:embed="rId2"/>
          <a:stretch>
            <a:fillRect/>
          </a:stretch>
        </p:blipFill>
        <p:spPr>
          <a:xfrm>
            <a:off x="609600" y="2186157"/>
            <a:ext cx="11153775" cy="3105150"/>
          </a:xfrm>
          <a:prstGeom prst="rect">
            <a:avLst/>
          </a:prstGeom>
        </p:spPr>
      </p:pic>
      <p:sp>
        <p:nvSpPr>
          <p:cNvPr id="7" name="Oval 6">
            <a:extLst>
              <a:ext uri="{FF2B5EF4-FFF2-40B4-BE49-F238E27FC236}">
                <a16:creationId xmlns:a16="http://schemas.microsoft.com/office/drawing/2014/main" id="{66C0639F-BAD4-42E2-B964-23FC5F3B5377}"/>
              </a:ext>
            </a:extLst>
          </p:cNvPr>
          <p:cNvSpPr/>
          <p:nvPr/>
        </p:nvSpPr>
        <p:spPr>
          <a:xfrm>
            <a:off x="1492468" y="3561012"/>
            <a:ext cx="1965435" cy="527511"/>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891A457-23F6-41D5-B8FC-31D2880C1EE7}"/>
              </a:ext>
            </a:extLst>
          </p:cNvPr>
          <p:cNvSpPr/>
          <p:nvPr/>
        </p:nvSpPr>
        <p:spPr>
          <a:xfrm>
            <a:off x="3541986" y="2669628"/>
            <a:ext cx="2070537" cy="420413"/>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B6FA0D3-9D9F-4B60-8FB6-6C6596BE13F4}"/>
              </a:ext>
            </a:extLst>
          </p:cNvPr>
          <p:cNvSpPr/>
          <p:nvPr/>
        </p:nvSpPr>
        <p:spPr>
          <a:xfrm>
            <a:off x="517306" y="3090041"/>
            <a:ext cx="1208690" cy="395498"/>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33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62ADF-D1DC-4125-8AAA-749174B1F4F5}"/>
              </a:ext>
            </a:extLst>
          </p:cNvPr>
          <p:cNvSpPr>
            <a:spLocks noGrp="1"/>
          </p:cNvSpPr>
          <p:nvPr>
            <p:ph type="title"/>
          </p:nvPr>
        </p:nvSpPr>
        <p:spPr>
          <a:xfrm>
            <a:off x="609600" y="274638"/>
            <a:ext cx="10972800" cy="776396"/>
          </a:xfrm>
        </p:spPr>
        <p:txBody>
          <a:bodyPr/>
          <a:lstStyle/>
          <a:p>
            <a:r>
              <a:rPr lang="en-US" sz="4000" u="sng" dirty="0">
                <a:solidFill>
                  <a:schemeClr val="tx2"/>
                </a:solidFill>
              </a:rPr>
              <a:t>Meeting Type (Formatting)</a:t>
            </a:r>
            <a:endParaRPr lang="en-US" sz="4000" dirty="0"/>
          </a:p>
        </p:txBody>
      </p:sp>
      <p:sp>
        <p:nvSpPr>
          <p:cNvPr id="3" name="Content Placeholder 2">
            <a:extLst>
              <a:ext uri="{FF2B5EF4-FFF2-40B4-BE49-F238E27FC236}">
                <a16:creationId xmlns:a16="http://schemas.microsoft.com/office/drawing/2014/main" id="{F319777F-52FE-4ADB-AE56-C2518A50E112}"/>
              </a:ext>
            </a:extLst>
          </p:cNvPr>
          <p:cNvSpPr>
            <a:spLocks noGrp="1"/>
          </p:cNvSpPr>
          <p:nvPr>
            <p:ph idx="1"/>
          </p:nvPr>
        </p:nvSpPr>
        <p:spPr>
          <a:xfrm>
            <a:off x="1534510" y="1954924"/>
            <a:ext cx="9459310" cy="4518080"/>
          </a:xfrm>
        </p:spPr>
        <p:txBody>
          <a:bodyPr/>
          <a:lstStyle/>
          <a:p>
            <a:pPr fontAlgn="t"/>
            <a:r>
              <a:rPr lang="en-US" sz="1400" b="1" dirty="0">
                <a:solidFill>
                  <a:schemeClr val="tx2"/>
                </a:solidFill>
              </a:rPr>
              <a:t>On-ground required - </a:t>
            </a:r>
            <a:r>
              <a:rPr lang="en-US" sz="1400" dirty="0">
                <a:solidFill>
                  <a:schemeClr val="tx2"/>
                </a:solidFill>
              </a:rPr>
              <a:t>At least some of the course competencies cannot be taught without some on-ground experience. The student must attend on campus, or at another designated location, for at least part of the semester. (Section number: 001-099) </a:t>
            </a:r>
            <a:r>
              <a:rPr lang="en-US" sz="1400" b="1" u="sng" dirty="0">
                <a:solidFill>
                  <a:srgbClr val="FF0000"/>
                </a:solidFill>
              </a:rPr>
              <a:t>Meeting Type: OG1</a:t>
            </a:r>
          </a:p>
          <a:p>
            <a:pPr fontAlgn="t"/>
            <a:r>
              <a:rPr lang="en-US" sz="1400" b="1" dirty="0">
                <a:solidFill>
                  <a:schemeClr val="tx2"/>
                </a:solidFill>
              </a:rPr>
              <a:t>On-ground with remote options - </a:t>
            </a:r>
            <a:r>
              <a:rPr lang="en-US" sz="1400" dirty="0">
                <a:solidFill>
                  <a:schemeClr val="tx2"/>
                </a:solidFill>
              </a:rPr>
              <a:t>At least some of the course competencies are offered in an on-ground format. While the student is encouraged to take advantage of the on-ground learning opportunities, they are not essential to completing the course competencies. (Section number: 001-099) </a:t>
            </a:r>
            <a:r>
              <a:rPr lang="en-US" sz="1400" b="1" u="sng" dirty="0">
                <a:solidFill>
                  <a:srgbClr val="FF0000"/>
                </a:solidFill>
              </a:rPr>
              <a:t>Meeting Type: OG2</a:t>
            </a:r>
          </a:p>
          <a:p>
            <a:pPr fontAlgn="t"/>
            <a:r>
              <a:rPr lang="en-US" sz="1400" b="1" dirty="0">
                <a:solidFill>
                  <a:schemeClr val="tx2"/>
                </a:solidFill>
              </a:rPr>
              <a:t>Traditional Online - </a:t>
            </a:r>
            <a:r>
              <a:rPr lang="en-US" sz="1400" dirty="0">
                <a:solidFill>
                  <a:schemeClr val="tx2"/>
                </a:solidFill>
              </a:rPr>
              <a:t>The course was developed specifically for online delivery. All course competencies are offered in an on-line format. The student does not need to come to campus for any of the course. </a:t>
            </a:r>
          </a:p>
          <a:p>
            <a:pPr fontAlgn="t"/>
            <a:r>
              <a:rPr lang="en-US" sz="1400" dirty="0">
                <a:solidFill>
                  <a:schemeClr val="tx2"/>
                </a:solidFill>
              </a:rPr>
              <a:t>(Section number: 900-939) </a:t>
            </a:r>
            <a:r>
              <a:rPr lang="en-US" sz="1400" b="1" u="sng" dirty="0">
                <a:solidFill>
                  <a:srgbClr val="FF0000"/>
                </a:solidFill>
              </a:rPr>
              <a:t>Meeting Type: OLA</a:t>
            </a:r>
          </a:p>
          <a:p>
            <a:pPr fontAlgn="t"/>
            <a:r>
              <a:rPr lang="en-US" sz="1400" b="1" dirty="0">
                <a:solidFill>
                  <a:schemeClr val="tx2"/>
                </a:solidFill>
              </a:rPr>
              <a:t>Remote Delivery Online Synchronous - </a:t>
            </a:r>
            <a:r>
              <a:rPr lang="en-US" sz="1400" dirty="0">
                <a:solidFill>
                  <a:schemeClr val="tx2"/>
                </a:solidFill>
              </a:rPr>
              <a:t>Students meet online as a class at the specific day and time noted on the class schedule. (Section number: 940-959) </a:t>
            </a:r>
            <a:r>
              <a:rPr lang="en-US" sz="1400" b="1" u="sng" dirty="0">
                <a:solidFill>
                  <a:srgbClr val="FF0000"/>
                </a:solidFill>
              </a:rPr>
              <a:t>Meeting Type: OLS</a:t>
            </a:r>
          </a:p>
          <a:p>
            <a:pPr fontAlgn="t"/>
            <a:r>
              <a:rPr lang="en-US" sz="1400" b="1" dirty="0">
                <a:solidFill>
                  <a:schemeClr val="tx2"/>
                </a:solidFill>
              </a:rPr>
              <a:t>Remote Delivery Online Asynchronous - </a:t>
            </a:r>
            <a:r>
              <a:rPr lang="en-US" sz="1400" dirty="0">
                <a:solidFill>
                  <a:schemeClr val="tx2"/>
                </a:solidFill>
              </a:rPr>
              <a:t>Students complete the course online, working on their own schedule within course deadlines.  The day and time will NOT appear on the schedule for asynchronous online courses. </a:t>
            </a:r>
          </a:p>
          <a:p>
            <a:pPr marL="0" indent="0" fontAlgn="t">
              <a:buNone/>
            </a:pPr>
            <a:r>
              <a:rPr lang="en-US" sz="1400" dirty="0">
                <a:solidFill>
                  <a:schemeClr val="tx2"/>
                </a:solidFill>
              </a:rPr>
              <a:t>	(Section number: 900-939) </a:t>
            </a:r>
            <a:r>
              <a:rPr lang="en-US" sz="1400" b="1" u="sng" dirty="0">
                <a:solidFill>
                  <a:srgbClr val="FF0000"/>
                </a:solidFill>
              </a:rPr>
              <a:t>Meeting Type:  OLA</a:t>
            </a:r>
          </a:p>
          <a:p>
            <a:pPr marL="0" indent="0" fontAlgn="t">
              <a:buNone/>
            </a:pPr>
            <a:endParaRPr lang="en-US" sz="1600" b="1" u="sng" dirty="0">
              <a:solidFill>
                <a:schemeClr val="tx2"/>
              </a:solidFill>
            </a:endParaRPr>
          </a:p>
          <a:p>
            <a:pPr marL="0" indent="0" fontAlgn="t">
              <a:buNone/>
            </a:pPr>
            <a:r>
              <a:rPr lang="en-US" sz="1600" dirty="0">
                <a:solidFill>
                  <a:schemeClr val="tx2"/>
                </a:solidFill>
              </a:rPr>
              <a:t>(NOTE:  Each department will need to specify the correct Meeting Type and corresponding section numbers within Blue Cards.)  </a:t>
            </a:r>
          </a:p>
          <a:p>
            <a:pPr marL="0" indent="0">
              <a:buNone/>
            </a:pPr>
            <a:endParaRPr lang="en-US" dirty="0"/>
          </a:p>
        </p:txBody>
      </p:sp>
      <p:pic>
        <p:nvPicPr>
          <p:cNvPr id="2050" name="Picture 4" descr="image010">
            <a:extLst>
              <a:ext uri="{FF2B5EF4-FFF2-40B4-BE49-F238E27FC236}">
                <a16:creationId xmlns:a16="http://schemas.microsoft.com/office/drawing/2014/main" id="{122848B0-5275-49EE-A345-53DC9F33A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234" y="966951"/>
            <a:ext cx="7399283" cy="106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5106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title"/>
          </p:nvPr>
        </p:nvSpPr>
        <p:spPr>
          <a:xfrm>
            <a:off x="1445381" y="689056"/>
            <a:ext cx="10018713" cy="1301930"/>
          </a:xfrm>
        </p:spPr>
        <p:txBody>
          <a:bodyPr>
            <a:normAutofit fontScale="90000"/>
          </a:bodyPr>
          <a:lstStyle/>
          <a:p>
            <a:pPr marL="285750" indent="-285750">
              <a:buClr>
                <a:schemeClr val="accent1">
                  <a:lumMod val="75000"/>
                </a:schemeClr>
              </a:buClr>
              <a:buSzPct val="120000"/>
              <a:buFont typeface="Arial" panose="020B0604020202020204" pitchFamily="34" charset="0"/>
              <a:buChar char="•"/>
            </a:pPr>
            <a:r>
              <a:rPr lang="en-US" sz="3600" b="1" u="sng" dirty="0">
                <a:solidFill>
                  <a:schemeClr val="tx2"/>
                </a:solidFill>
                <a:latin typeface="+mn-lt"/>
              </a:rPr>
              <a:t>Entering Building and Room</a:t>
            </a:r>
            <a:br>
              <a:rPr lang="en-US" sz="2200" b="1" u="sng" dirty="0">
                <a:solidFill>
                  <a:schemeClr val="tx2"/>
                </a:solidFill>
                <a:latin typeface="+mn-lt"/>
              </a:rPr>
            </a:br>
            <a:endParaRPr lang="en-US" sz="2200" b="1" u="sng" dirty="0">
              <a:solidFill>
                <a:schemeClr val="tx2"/>
              </a:solidFill>
              <a:latin typeface="+mn-lt"/>
            </a:endParaRPr>
          </a:p>
          <a:p>
            <a:pPr marL="594360" lvl="1" indent="-228600" algn="l">
              <a:buClr>
                <a:schemeClr val="accent1">
                  <a:lumMod val="75000"/>
                </a:schemeClr>
              </a:buClr>
              <a:buSzPct val="120000"/>
              <a:buFont typeface="Arial" panose="020B0604020202020204" pitchFamily="34" charset="0"/>
              <a:buChar char="•"/>
            </a:pPr>
            <a:r>
              <a:rPr lang="en-US" sz="2200" dirty="0">
                <a:solidFill>
                  <a:schemeClr val="tx2"/>
                </a:solidFill>
                <a:latin typeface="+mn-lt"/>
              </a:rPr>
              <a:t>Click on the “Meeting Location and Credits” tab</a:t>
            </a:r>
          </a:p>
          <a:p>
            <a:pPr marL="594360" lvl="1" indent="-228600" algn="l">
              <a:buClr>
                <a:schemeClr val="accent1">
                  <a:lumMod val="75000"/>
                </a:schemeClr>
              </a:buClr>
              <a:buSzPct val="120000"/>
              <a:buFont typeface="Arial" panose="020B0604020202020204" pitchFamily="34" charset="0"/>
              <a:buChar char="•"/>
            </a:pPr>
            <a:r>
              <a:rPr lang="en-US" sz="2200" dirty="0">
                <a:solidFill>
                  <a:schemeClr val="tx2"/>
                </a:solidFill>
                <a:latin typeface="+mn-lt"/>
              </a:rPr>
              <a:t>Enter the building code and room in the respective boxes</a:t>
            </a:r>
          </a:p>
          <a:p>
            <a:pPr marL="868680" lvl="2" indent="-228600" algn="l">
              <a:buClr>
                <a:schemeClr val="accent1">
                  <a:lumMod val="75000"/>
                </a:schemeClr>
              </a:buClr>
              <a:buSzPct val="120000"/>
              <a:buFont typeface="Arial" panose="020B0604020202020204" pitchFamily="34" charset="0"/>
              <a:buChar char="•"/>
            </a:pPr>
            <a:r>
              <a:rPr lang="en-US" sz="2200" dirty="0">
                <a:solidFill>
                  <a:schemeClr val="tx2"/>
                </a:solidFill>
                <a:latin typeface="+mn-lt"/>
              </a:rPr>
              <a:t>Online Courses will have a Building Code of “COURSE” and Room of “ONLINE”</a:t>
            </a:r>
          </a:p>
          <a:p>
            <a:pPr marL="868680" lvl="2" indent="-228600" algn="l">
              <a:buClr>
                <a:schemeClr val="accent1">
                  <a:lumMod val="75000"/>
                </a:schemeClr>
              </a:buClr>
              <a:buSzPct val="120000"/>
              <a:buFont typeface="Arial" panose="020B0604020202020204" pitchFamily="34" charset="0"/>
              <a:buChar char="•"/>
            </a:pPr>
            <a:r>
              <a:rPr lang="en-US" sz="2200" dirty="0">
                <a:solidFill>
                  <a:schemeClr val="tx2"/>
                </a:solidFill>
                <a:latin typeface="+mn-lt"/>
              </a:rPr>
              <a:t>Winter Courses will have a Building Code of “WINTER” and Room of “SESSION”</a:t>
            </a:r>
          </a:p>
          <a:p>
            <a:pPr marL="594360" lvl="1" indent="-228600" algn="l">
              <a:buClr>
                <a:schemeClr val="accent1">
                  <a:lumMod val="75000"/>
                </a:schemeClr>
              </a:buClr>
              <a:buSzPct val="120000"/>
              <a:buFont typeface="Arial" panose="020B0604020202020204" pitchFamily="34" charset="0"/>
              <a:buChar char="•"/>
            </a:pPr>
            <a:r>
              <a:rPr lang="en-US" sz="2200" dirty="0">
                <a:solidFill>
                  <a:schemeClr val="tx2"/>
                </a:solidFill>
                <a:latin typeface="+mn-lt"/>
              </a:rPr>
              <a:t>After entering this information, click “Save”</a:t>
            </a:r>
          </a:p>
          <a:p>
            <a:pPr marL="365760" lvl="1" indent="0">
              <a:buNone/>
            </a:pPr>
            <a:endParaRPr lang="en-US" sz="1200" dirty="0"/>
          </a:p>
          <a:p>
            <a:pPr marL="365760" lvl="1" indent="0">
              <a:buNone/>
            </a:pPr>
            <a:endParaRPr lang="en-US" sz="1200" dirty="0"/>
          </a:p>
        </p:txBody>
      </p:sp>
      <p:pic>
        <p:nvPicPr>
          <p:cNvPr id="4" name="Content Placeholder 3"/>
          <p:cNvPicPr>
            <a:picLocks noGrp="1" noChangeAspect="1"/>
          </p:cNvPicPr>
          <p:nvPr>
            <p:ph idx="1"/>
          </p:nvPr>
        </p:nvPicPr>
        <p:blipFill>
          <a:blip r:embed="rId2"/>
          <a:stretch>
            <a:fillRect/>
          </a:stretch>
        </p:blipFill>
        <p:spPr>
          <a:xfrm>
            <a:off x="1364086" y="2572743"/>
            <a:ext cx="10515600" cy="3284020"/>
          </a:xfrm>
          <a:prstGeom prst="rect">
            <a:avLst/>
          </a:prstGeom>
        </p:spPr>
      </p:pic>
      <p:cxnSp>
        <p:nvCxnSpPr>
          <p:cNvPr id="3" name="Straight Arrow Connector 2"/>
          <p:cNvCxnSpPr/>
          <p:nvPr/>
        </p:nvCxnSpPr>
        <p:spPr>
          <a:xfrm>
            <a:off x="2064774" y="1681316"/>
            <a:ext cx="629265" cy="23892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9541" y="228259"/>
            <a:ext cx="408083" cy="405702"/>
          </a:xfrm>
          <a:prstGeom prst="rect">
            <a:avLst/>
          </a:prstGeom>
        </p:spPr>
      </p:pic>
      <p:sp>
        <p:nvSpPr>
          <p:cNvPr id="2" name="TextBox 1"/>
          <p:cNvSpPr txBox="1"/>
          <p:nvPr/>
        </p:nvSpPr>
        <p:spPr>
          <a:xfrm>
            <a:off x="11017624" y="246444"/>
            <a:ext cx="1052052" cy="369332"/>
          </a:xfrm>
          <a:prstGeom prst="rect">
            <a:avLst/>
          </a:prstGeom>
          <a:noFill/>
        </p:spPr>
        <p:txBody>
          <a:bodyPr wrap="square" rtlCol="0">
            <a:spAutoFit/>
          </a:bodyPr>
          <a:lstStyle/>
          <a:p>
            <a:r>
              <a:rPr lang="en-US" b="1" dirty="0">
                <a:latin typeface="Arial Black" panose="020B0A04020102020204" pitchFamily="34" charset="0"/>
              </a:rPr>
              <a:t>Step 6</a:t>
            </a:r>
          </a:p>
        </p:txBody>
      </p:sp>
    </p:spTree>
    <p:extLst>
      <p:ext uri="{BB962C8B-B14F-4D97-AF65-F5344CB8AC3E}">
        <p14:creationId xmlns:p14="http://schemas.microsoft.com/office/powerpoint/2010/main" val="429168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37609" y="532445"/>
            <a:ext cx="6096000" cy="2031325"/>
          </a:xfrm>
          <a:prstGeom prst="rect">
            <a:avLst/>
          </a:prstGeom>
        </p:spPr>
        <p:txBody>
          <a:bodyPr>
            <a:spAutoFit/>
          </a:bodyPr>
          <a:lstStyle/>
          <a:p>
            <a:pPr marL="285750" indent="-285750">
              <a:buClr>
                <a:schemeClr val="accent1">
                  <a:lumMod val="75000"/>
                </a:schemeClr>
              </a:buClr>
              <a:buSzPct val="110000"/>
              <a:buFont typeface="Arial" panose="020B0604020202020204" pitchFamily="34" charset="0"/>
              <a:buChar char="•"/>
            </a:pPr>
            <a:r>
              <a:rPr lang="en-US" dirty="0">
                <a:solidFill>
                  <a:schemeClr val="tx2"/>
                </a:solidFill>
              </a:rPr>
              <a:t>Next click on Meeting Location and Credits.</a:t>
            </a:r>
          </a:p>
          <a:p>
            <a:pPr>
              <a:buClr>
                <a:schemeClr val="accent1">
                  <a:lumMod val="75000"/>
                </a:schemeClr>
              </a:buClr>
              <a:buSzPct val="110000"/>
            </a:pPr>
            <a:endParaRPr lang="en-US" dirty="0">
              <a:solidFill>
                <a:schemeClr val="tx2"/>
              </a:solidFill>
            </a:endParaRPr>
          </a:p>
          <a:p>
            <a:pPr marL="285750" indent="-285750">
              <a:buClr>
                <a:schemeClr val="accent1">
                  <a:lumMod val="75000"/>
                </a:schemeClr>
              </a:buClr>
              <a:buSzPct val="110000"/>
              <a:buFont typeface="Arial" panose="020B0604020202020204" pitchFamily="34" charset="0"/>
              <a:buChar char="•"/>
            </a:pPr>
            <a:r>
              <a:rPr lang="en-US" dirty="0">
                <a:solidFill>
                  <a:schemeClr val="tx2"/>
                </a:solidFill>
              </a:rPr>
              <a:t>If no days and times are entered for the course, hit “save,” and the cursor will flash in the “hours per week” box.  Enter the credit hour for the course in the “hours per week” box.  Hit “save.” </a:t>
            </a:r>
            <a:r>
              <a:rPr lang="en-US" b="1" dirty="0">
                <a:solidFill>
                  <a:schemeClr val="tx2"/>
                </a:solidFill>
              </a:rPr>
              <a:t>(This must be entered or it will NOT let you save).</a:t>
            </a:r>
            <a:endParaRPr lang="en-US" dirty="0">
              <a:solidFill>
                <a:schemeClr val="tx2"/>
              </a:solidFill>
            </a:endParaRPr>
          </a:p>
        </p:txBody>
      </p:sp>
      <p:pic>
        <p:nvPicPr>
          <p:cNvPr id="6" name="Picture 5"/>
          <p:cNvPicPr>
            <a:picLocks noChangeAspect="1"/>
          </p:cNvPicPr>
          <p:nvPr/>
        </p:nvPicPr>
        <p:blipFill>
          <a:blip r:embed="rId2"/>
          <a:stretch>
            <a:fillRect/>
          </a:stretch>
        </p:blipFill>
        <p:spPr>
          <a:xfrm>
            <a:off x="319149" y="2866326"/>
            <a:ext cx="11191010" cy="3518145"/>
          </a:xfrm>
          <a:prstGeom prst="rect">
            <a:avLst/>
          </a:prstGeom>
        </p:spPr>
      </p:pic>
      <p:cxnSp>
        <p:nvCxnSpPr>
          <p:cNvPr id="3" name="Straight Arrow Connector 2"/>
          <p:cNvCxnSpPr/>
          <p:nvPr/>
        </p:nvCxnSpPr>
        <p:spPr>
          <a:xfrm flipH="1">
            <a:off x="1718260" y="862149"/>
            <a:ext cx="1319349" cy="31612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9541" y="228259"/>
            <a:ext cx="408083" cy="405702"/>
          </a:xfrm>
          <a:prstGeom prst="rect">
            <a:avLst/>
          </a:prstGeom>
        </p:spPr>
      </p:pic>
      <p:sp>
        <p:nvSpPr>
          <p:cNvPr id="2" name="TextBox 1"/>
          <p:cNvSpPr txBox="1"/>
          <p:nvPr/>
        </p:nvSpPr>
        <p:spPr>
          <a:xfrm>
            <a:off x="11017624" y="246444"/>
            <a:ext cx="1071716" cy="369332"/>
          </a:xfrm>
          <a:prstGeom prst="rect">
            <a:avLst/>
          </a:prstGeom>
          <a:noFill/>
        </p:spPr>
        <p:txBody>
          <a:bodyPr wrap="square" rtlCol="0">
            <a:spAutoFit/>
          </a:bodyPr>
          <a:lstStyle/>
          <a:p>
            <a:r>
              <a:rPr lang="en-US" b="1" dirty="0">
                <a:latin typeface="Arial Black" panose="020B0A04020102020204" pitchFamily="34" charset="0"/>
              </a:rPr>
              <a:t>Step 7</a:t>
            </a:r>
          </a:p>
        </p:txBody>
      </p:sp>
    </p:spTree>
    <p:extLst>
      <p:ext uri="{BB962C8B-B14F-4D97-AF65-F5344CB8AC3E}">
        <p14:creationId xmlns:p14="http://schemas.microsoft.com/office/powerpoint/2010/main" val="719224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838199" y="2680854"/>
            <a:ext cx="10515600" cy="3761509"/>
          </a:xfrm>
          <a:prstGeom prst="rect">
            <a:avLst/>
          </a:prstGeom>
        </p:spPr>
      </p:pic>
      <p:sp>
        <p:nvSpPr>
          <p:cNvPr id="7" name="Oval 6"/>
          <p:cNvSpPr/>
          <p:nvPr/>
        </p:nvSpPr>
        <p:spPr>
          <a:xfrm>
            <a:off x="1839190" y="5496791"/>
            <a:ext cx="997527" cy="8208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836717" y="671733"/>
            <a:ext cx="7273638" cy="1985159"/>
          </a:xfrm>
          <a:prstGeom prst="rect">
            <a:avLst/>
          </a:prstGeom>
        </p:spPr>
        <p:txBody>
          <a:bodyPr wrap="square">
            <a:spAutoFit/>
          </a:bodyPr>
          <a:lstStyle/>
          <a:p>
            <a:pPr algn="ctr"/>
            <a:r>
              <a:rPr lang="en-US" sz="2400" b="1" u="sng" dirty="0">
                <a:solidFill>
                  <a:schemeClr val="tx2"/>
                </a:solidFill>
              </a:rPr>
              <a:t>Entering the Instructor’s ID:</a:t>
            </a:r>
          </a:p>
          <a:p>
            <a:pPr algn="ctr"/>
            <a:endParaRPr lang="en-US" sz="900" b="1" u="sng" dirty="0">
              <a:solidFill>
                <a:schemeClr val="tx2"/>
              </a:solidFill>
            </a:endParaRPr>
          </a:p>
          <a:p>
            <a:pPr marL="594360" lvl="1" indent="-228600">
              <a:buFont typeface="+mj-lt"/>
              <a:buAutoNum type="arabicPeriod"/>
            </a:pPr>
            <a:r>
              <a:rPr lang="en-US" dirty="0">
                <a:solidFill>
                  <a:schemeClr val="tx2"/>
                </a:solidFill>
              </a:rPr>
              <a:t>Hit the “next block” key or </a:t>
            </a:r>
            <a:r>
              <a:rPr lang="en-US" dirty="0" err="1">
                <a:solidFill>
                  <a:schemeClr val="tx2"/>
                </a:solidFill>
              </a:rPr>
              <a:t>ALT+Page</a:t>
            </a:r>
            <a:r>
              <a:rPr lang="en-US" dirty="0">
                <a:solidFill>
                  <a:schemeClr val="tx2"/>
                </a:solidFill>
              </a:rPr>
              <a:t> Down </a:t>
            </a:r>
          </a:p>
          <a:p>
            <a:pPr marL="594360" lvl="1" indent="-228600">
              <a:buFont typeface="+mj-lt"/>
              <a:buAutoNum type="arabicPeriod"/>
            </a:pPr>
            <a:r>
              <a:rPr lang="en-US" dirty="0">
                <a:solidFill>
                  <a:schemeClr val="tx2"/>
                </a:solidFill>
              </a:rPr>
              <a:t>In the ID box, enter the instructor’s E#</a:t>
            </a:r>
          </a:p>
          <a:p>
            <a:pPr marL="594360" lvl="1" indent="-228600">
              <a:buFont typeface="+mj-lt"/>
              <a:buAutoNum type="arabicPeriod"/>
            </a:pPr>
            <a:r>
              <a:rPr lang="en-US" dirty="0">
                <a:solidFill>
                  <a:schemeClr val="tx2"/>
                </a:solidFill>
              </a:rPr>
              <a:t>If E# is not known, use the drop down menu to find instructor by first and last name.</a:t>
            </a:r>
          </a:p>
          <a:p>
            <a:pPr marL="594360" lvl="1" indent="-228600">
              <a:buFont typeface="+mj-lt"/>
              <a:buAutoNum type="arabicPeriod"/>
            </a:pPr>
            <a:r>
              <a:rPr lang="en-US" dirty="0">
                <a:solidFill>
                  <a:schemeClr val="tx2"/>
                </a:solidFill>
              </a:rPr>
              <a:t>Hit “save”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9541" y="228259"/>
            <a:ext cx="408083" cy="405702"/>
          </a:xfrm>
          <a:prstGeom prst="rect">
            <a:avLst/>
          </a:prstGeom>
        </p:spPr>
      </p:pic>
      <p:sp>
        <p:nvSpPr>
          <p:cNvPr id="2" name="TextBox 1"/>
          <p:cNvSpPr txBox="1"/>
          <p:nvPr/>
        </p:nvSpPr>
        <p:spPr>
          <a:xfrm>
            <a:off x="11017624" y="246444"/>
            <a:ext cx="1061884" cy="369332"/>
          </a:xfrm>
          <a:prstGeom prst="rect">
            <a:avLst/>
          </a:prstGeom>
          <a:noFill/>
        </p:spPr>
        <p:txBody>
          <a:bodyPr wrap="square" rtlCol="0">
            <a:spAutoFit/>
          </a:bodyPr>
          <a:lstStyle/>
          <a:p>
            <a:r>
              <a:rPr lang="en-US" b="1" dirty="0">
                <a:latin typeface="Arial Black" panose="020B0A04020102020204" pitchFamily="34" charset="0"/>
              </a:rPr>
              <a:t>Step 8</a:t>
            </a:r>
          </a:p>
        </p:txBody>
      </p:sp>
    </p:spTree>
    <p:extLst>
      <p:ext uri="{BB962C8B-B14F-4D97-AF65-F5344CB8AC3E}">
        <p14:creationId xmlns:p14="http://schemas.microsoft.com/office/powerpoint/2010/main" val="1975005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1356260" y="1503323"/>
            <a:ext cx="10018713" cy="3124201"/>
          </a:xfrm>
        </p:spPr>
        <p:txBody>
          <a:bodyPr>
            <a:normAutofit fontScale="25000" lnSpcReduction="20000"/>
          </a:bodyPr>
          <a:lstStyle/>
          <a:p>
            <a:r>
              <a:rPr lang="en-US" sz="11200" dirty="0">
                <a:solidFill>
                  <a:schemeClr val="tx2"/>
                </a:solidFill>
              </a:rPr>
              <a:t>Error: Person not an instructor</a:t>
            </a:r>
          </a:p>
          <a:p>
            <a:pPr lvl="1"/>
            <a:r>
              <a:rPr lang="en-US" sz="6400" dirty="0">
                <a:solidFill>
                  <a:schemeClr val="tx2"/>
                </a:solidFill>
              </a:rPr>
              <a:t>Not everything has been approved and finalized on HR’s end.  We cannot override this error message.</a:t>
            </a:r>
          </a:p>
          <a:p>
            <a:r>
              <a:rPr lang="en-US" sz="9600" dirty="0">
                <a:solidFill>
                  <a:schemeClr val="tx2"/>
                </a:solidFill>
              </a:rPr>
              <a:t>Credit Hour needed not listed</a:t>
            </a:r>
          </a:p>
          <a:p>
            <a:pPr lvl="1"/>
            <a:r>
              <a:rPr lang="en-US" sz="6400" dirty="0">
                <a:solidFill>
                  <a:schemeClr val="tx2"/>
                </a:solidFill>
              </a:rPr>
              <a:t>If a course is a variable credit, it was approved through CPS with certain hours; those hours are all that can be picked.</a:t>
            </a:r>
          </a:p>
          <a:p>
            <a:pPr lvl="1"/>
            <a:r>
              <a:rPr lang="en-US" sz="6400" dirty="0">
                <a:solidFill>
                  <a:schemeClr val="tx2"/>
                </a:solidFill>
              </a:rPr>
              <a:t>If a course is a set credit hour, that is how it was approved through CPS and can only be built with that credit hour.</a:t>
            </a:r>
          </a:p>
          <a:p>
            <a:r>
              <a:rPr lang="en-US" sz="9600" dirty="0">
                <a:solidFill>
                  <a:schemeClr val="tx2"/>
                </a:solidFill>
              </a:rPr>
              <a:t>Room Conflict or Room Needed</a:t>
            </a:r>
          </a:p>
          <a:p>
            <a:r>
              <a:rPr lang="en-US" sz="9600" dirty="0">
                <a:solidFill>
                  <a:schemeClr val="tx2"/>
                </a:solidFill>
              </a:rPr>
              <a:t>“Blank Meeting times” for courses that are online</a:t>
            </a:r>
          </a:p>
          <a:p>
            <a:r>
              <a:rPr lang="en-US" sz="9600" dirty="0">
                <a:solidFill>
                  <a:schemeClr val="tx2"/>
                </a:solidFill>
              </a:rPr>
              <a:t>Grade Mode (DO NOT ENTER ON 1</a:t>
            </a:r>
            <a:r>
              <a:rPr lang="en-US" sz="9600" baseline="30000" dirty="0">
                <a:solidFill>
                  <a:schemeClr val="tx2"/>
                </a:solidFill>
              </a:rPr>
              <a:t>st</a:t>
            </a:r>
            <a:r>
              <a:rPr lang="en-US" sz="9600" dirty="0">
                <a:solidFill>
                  <a:schemeClr val="tx2"/>
                </a:solidFill>
              </a:rPr>
              <a:t> TAB)</a:t>
            </a:r>
          </a:p>
          <a:p>
            <a:r>
              <a:rPr lang="en-US" sz="9600" dirty="0">
                <a:solidFill>
                  <a:schemeClr val="tx2"/>
                </a:solidFill>
              </a:rPr>
              <a:t>Military Time</a:t>
            </a:r>
          </a:p>
          <a:p>
            <a:r>
              <a:rPr lang="en-US" sz="9600" dirty="0">
                <a:solidFill>
                  <a:schemeClr val="tx2"/>
                </a:solidFill>
              </a:rPr>
              <a:t>Part of Term (no POT 1 in Summer!)</a:t>
            </a:r>
          </a:p>
          <a:p>
            <a:r>
              <a:rPr lang="en-US" sz="9600" dirty="0">
                <a:solidFill>
                  <a:schemeClr val="tx2"/>
                </a:solidFill>
              </a:rPr>
              <a:t>Section Number/Campus Code/Instructional Method Matching</a:t>
            </a:r>
          </a:p>
          <a:p>
            <a:pPr marL="0" indent="0">
              <a:buNone/>
            </a:pPr>
            <a:endParaRPr lang="en-US" dirty="0"/>
          </a:p>
        </p:txBody>
      </p:sp>
      <p:sp>
        <p:nvSpPr>
          <p:cNvPr id="6" name="Rectangle 5"/>
          <p:cNvSpPr/>
          <p:nvPr/>
        </p:nvSpPr>
        <p:spPr>
          <a:xfrm>
            <a:off x="3416264" y="311416"/>
            <a:ext cx="5249001" cy="523220"/>
          </a:xfrm>
          <a:prstGeom prst="rect">
            <a:avLst/>
          </a:prstGeom>
        </p:spPr>
        <p:txBody>
          <a:bodyPr wrap="none">
            <a:spAutoFit/>
          </a:bodyPr>
          <a:lstStyle/>
          <a:p>
            <a:r>
              <a:rPr lang="en-US" sz="2800" b="1" u="sng" dirty="0">
                <a:solidFill>
                  <a:schemeClr val="tx2"/>
                </a:solidFill>
              </a:rPr>
              <a:t>Frequently Encountered Problems</a:t>
            </a:r>
          </a:p>
        </p:txBody>
      </p:sp>
    </p:spTree>
    <p:extLst>
      <p:ext uri="{BB962C8B-B14F-4D97-AF65-F5344CB8AC3E}">
        <p14:creationId xmlns:p14="http://schemas.microsoft.com/office/powerpoint/2010/main" val="176793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84664" y="3884007"/>
            <a:ext cx="7696200" cy="2197141"/>
          </a:xfrm>
          <a:prstGeom prst="rect">
            <a:avLst/>
          </a:prstGeom>
        </p:spPr>
      </p:pic>
      <p:pic>
        <p:nvPicPr>
          <p:cNvPr id="5" name="Picture 4"/>
          <p:cNvPicPr>
            <a:picLocks noChangeAspect="1"/>
          </p:cNvPicPr>
          <p:nvPr/>
        </p:nvPicPr>
        <p:blipFill>
          <a:blip r:embed="rId3"/>
          <a:stretch>
            <a:fillRect/>
          </a:stretch>
        </p:blipFill>
        <p:spPr>
          <a:xfrm>
            <a:off x="1984664" y="1111045"/>
            <a:ext cx="7696200" cy="1927158"/>
          </a:xfrm>
          <a:prstGeom prst="rect">
            <a:avLst/>
          </a:prstGeom>
        </p:spPr>
      </p:pic>
      <p:sp>
        <p:nvSpPr>
          <p:cNvPr id="6" name="Rectangle 5"/>
          <p:cNvSpPr/>
          <p:nvPr/>
        </p:nvSpPr>
        <p:spPr>
          <a:xfrm>
            <a:off x="2528454" y="192306"/>
            <a:ext cx="6096000" cy="707886"/>
          </a:xfrm>
          <a:prstGeom prst="rect">
            <a:avLst/>
          </a:prstGeom>
        </p:spPr>
        <p:txBody>
          <a:bodyPr>
            <a:spAutoFit/>
          </a:bodyPr>
          <a:lstStyle/>
          <a:p>
            <a:pPr algn="ctr"/>
            <a:r>
              <a:rPr lang="en-US" sz="2000" dirty="0">
                <a:solidFill>
                  <a:schemeClr val="tx2"/>
                </a:solidFill>
              </a:rPr>
              <a:t>Spring Course Building Timeline</a:t>
            </a:r>
          </a:p>
          <a:p>
            <a:pPr algn="ctr"/>
            <a:r>
              <a:rPr lang="en-US" sz="2000" dirty="0">
                <a:solidFill>
                  <a:schemeClr val="tx2"/>
                </a:solidFill>
              </a:rPr>
              <a:t>(Subject to change)</a:t>
            </a:r>
          </a:p>
        </p:txBody>
      </p:sp>
      <p:sp>
        <p:nvSpPr>
          <p:cNvPr id="7" name="Content Placeholder 2"/>
          <p:cNvSpPr txBox="1">
            <a:spLocks/>
          </p:cNvSpPr>
          <p:nvPr/>
        </p:nvSpPr>
        <p:spPr>
          <a:xfrm>
            <a:off x="2185554" y="3320445"/>
            <a:ext cx="6781800" cy="563562"/>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2000" dirty="0">
                <a:solidFill>
                  <a:schemeClr val="tx2"/>
                </a:solidFill>
              </a:rPr>
              <a:t>Summer and Fall Course Building Timeline</a:t>
            </a:r>
          </a:p>
        </p:txBody>
      </p:sp>
    </p:spTree>
    <p:extLst>
      <p:ext uri="{BB962C8B-B14F-4D97-AF65-F5344CB8AC3E}">
        <p14:creationId xmlns:p14="http://schemas.microsoft.com/office/powerpoint/2010/main" val="1243249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Submitting “Blue Cards”</a:t>
            </a:r>
          </a:p>
        </p:txBody>
      </p:sp>
      <p:sp>
        <p:nvSpPr>
          <p:cNvPr id="3" name="Content Placeholder 2"/>
          <p:cNvSpPr>
            <a:spLocks noGrp="1"/>
          </p:cNvSpPr>
          <p:nvPr>
            <p:ph idx="1"/>
          </p:nvPr>
        </p:nvSpPr>
        <p:spPr/>
        <p:txBody>
          <a:bodyPr/>
          <a:lstStyle/>
          <a:p>
            <a:r>
              <a:rPr lang="en-US" dirty="0">
                <a:solidFill>
                  <a:schemeClr val="tx2"/>
                </a:solidFill>
              </a:rPr>
              <a:t>Course Schedule Change Form: Changing, canceling or adding a course after access has been cut off.</a:t>
            </a:r>
          </a:p>
          <a:p>
            <a:endParaRPr lang="en-US" dirty="0"/>
          </a:p>
        </p:txBody>
      </p:sp>
    </p:spTree>
    <p:extLst>
      <p:ext uri="{BB962C8B-B14F-4D97-AF65-F5344CB8AC3E}">
        <p14:creationId xmlns:p14="http://schemas.microsoft.com/office/powerpoint/2010/main" val="3448674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2803" y="91150"/>
            <a:ext cx="9761668" cy="5574535"/>
          </a:xfrm>
        </p:spPr>
        <p:txBody>
          <a:bodyPr/>
          <a:lstStyle/>
          <a:p>
            <a:r>
              <a:rPr lang="en-US" dirty="0">
                <a:solidFill>
                  <a:schemeClr val="tx2"/>
                </a:solidFill>
              </a:rPr>
              <a:t>Whenever a student is enrolled in a course and a change is being made to that particular course, a blue card is required AND an administrative memo.</a:t>
            </a:r>
          </a:p>
          <a:p>
            <a:r>
              <a:rPr lang="en-US" dirty="0">
                <a:solidFill>
                  <a:schemeClr val="tx2"/>
                </a:solidFill>
              </a:rPr>
              <a:t>The following changes will require an administrative memo to be completed:</a:t>
            </a:r>
          </a:p>
          <a:p>
            <a:pPr marL="822960" lvl="1" indent="-457200">
              <a:buFont typeface="+mj-lt"/>
              <a:buAutoNum type="arabicPeriod"/>
            </a:pPr>
            <a:r>
              <a:rPr lang="en-US" dirty="0">
                <a:solidFill>
                  <a:schemeClr val="tx2"/>
                </a:solidFill>
              </a:rPr>
              <a:t>Day/time change or addition</a:t>
            </a:r>
          </a:p>
          <a:p>
            <a:pPr marL="822960" lvl="1" indent="-457200">
              <a:buFont typeface="+mj-lt"/>
              <a:buAutoNum type="arabicPeriod"/>
            </a:pPr>
            <a:r>
              <a:rPr lang="en-US" dirty="0">
                <a:solidFill>
                  <a:schemeClr val="tx2"/>
                </a:solidFill>
              </a:rPr>
              <a:t>Credit hour change</a:t>
            </a:r>
          </a:p>
          <a:p>
            <a:pPr marL="822960" lvl="1" indent="-457200">
              <a:buFont typeface="+mj-lt"/>
              <a:buAutoNum type="arabicPeriod"/>
            </a:pPr>
            <a:r>
              <a:rPr lang="en-US" dirty="0">
                <a:solidFill>
                  <a:schemeClr val="tx2"/>
                </a:solidFill>
              </a:rPr>
              <a:t>Campus code change</a:t>
            </a:r>
          </a:p>
          <a:p>
            <a:pPr marL="822960" lvl="1" indent="-457200">
              <a:buFont typeface="+mj-lt"/>
              <a:buAutoNum type="arabicPeriod"/>
            </a:pPr>
            <a:r>
              <a:rPr lang="en-US" dirty="0">
                <a:solidFill>
                  <a:schemeClr val="tx2"/>
                </a:solidFill>
              </a:rPr>
              <a:t>Part of term change</a:t>
            </a:r>
          </a:p>
          <a:p>
            <a:pPr marL="822960" lvl="1" indent="-457200">
              <a:buFont typeface="+mj-lt"/>
              <a:buAutoNum type="arabicPeriod"/>
            </a:pPr>
            <a:r>
              <a:rPr lang="en-US" dirty="0">
                <a:solidFill>
                  <a:schemeClr val="tx2"/>
                </a:solidFill>
              </a:rPr>
              <a:t>Instructional method change</a:t>
            </a:r>
          </a:p>
          <a:p>
            <a:pPr marL="365760" lvl="1" indent="0">
              <a:buNone/>
            </a:pPr>
            <a:r>
              <a:rPr lang="en-US" dirty="0">
                <a:solidFill>
                  <a:schemeClr val="tx2"/>
                </a:solidFill>
              </a:rPr>
              <a:t>***Max enrollment and building/room changes do not require a memo.</a:t>
            </a:r>
          </a:p>
          <a:p>
            <a:endParaRPr lang="en-US" dirty="0"/>
          </a:p>
        </p:txBody>
      </p:sp>
    </p:spTree>
    <p:extLst>
      <p:ext uri="{BB962C8B-B14F-4D97-AF65-F5344CB8AC3E}">
        <p14:creationId xmlns:p14="http://schemas.microsoft.com/office/powerpoint/2010/main" val="3882145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flipH="1">
            <a:off x="7880792" y="3567954"/>
            <a:ext cx="797044" cy="2098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333624" y="5776303"/>
            <a:ext cx="796637"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472666" y="3030071"/>
            <a:ext cx="814769" cy="713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1770672" y="187922"/>
            <a:ext cx="9172575" cy="5857875"/>
          </a:xfrm>
          <a:prstGeom prst="rect">
            <a:avLst/>
          </a:prstGeom>
        </p:spPr>
      </p:pic>
      <p:cxnSp>
        <p:nvCxnSpPr>
          <p:cNvPr id="11" name="Straight Arrow Connector 10"/>
          <p:cNvCxnSpPr/>
          <p:nvPr/>
        </p:nvCxnSpPr>
        <p:spPr>
          <a:xfrm flipH="1" flipV="1">
            <a:off x="8534400" y="2289643"/>
            <a:ext cx="753035" cy="107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615953" y="3031822"/>
            <a:ext cx="753035" cy="107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211275" y="5651581"/>
            <a:ext cx="559397" cy="107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051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43543" y="712919"/>
            <a:ext cx="5591736" cy="707886"/>
          </a:xfrm>
          <a:prstGeom prst="rect">
            <a:avLst/>
          </a:prstGeom>
          <a:noFill/>
        </p:spPr>
        <p:txBody>
          <a:bodyPr wrap="square" rtlCol="0">
            <a:spAutoFit/>
          </a:bodyPr>
          <a:lstStyle/>
          <a:p>
            <a:pPr algn="ctr"/>
            <a:r>
              <a:rPr lang="en-US" sz="2000" dirty="0">
                <a:solidFill>
                  <a:schemeClr val="tx2"/>
                </a:solidFill>
              </a:rPr>
              <a:t>Type SSASECT in your  Banner  9 “Welcome” box.</a:t>
            </a:r>
          </a:p>
          <a:p>
            <a:pPr algn="ctr"/>
            <a:r>
              <a:rPr lang="en-US" sz="2000" dirty="0">
                <a:solidFill>
                  <a:schemeClr val="tx2"/>
                </a:solidFill>
              </a:rPr>
              <a:t>Then press Enter or Click on “Schedule”. </a:t>
            </a:r>
          </a:p>
        </p:txBody>
      </p:sp>
      <p:sp>
        <p:nvSpPr>
          <p:cNvPr id="2" name="TextBox 1"/>
          <p:cNvSpPr txBox="1"/>
          <p:nvPr/>
        </p:nvSpPr>
        <p:spPr>
          <a:xfrm>
            <a:off x="11017624" y="246444"/>
            <a:ext cx="1013012" cy="369332"/>
          </a:xfrm>
          <a:prstGeom prst="rect">
            <a:avLst/>
          </a:prstGeom>
          <a:noFill/>
        </p:spPr>
        <p:txBody>
          <a:bodyPr wrap="square" rtlCol="0">
            <a:spAutoFit/>
          </a:bodyPr>
          <a:lstStyle/>
          <a:p>
            <a:r>
              <a:rPr lang="en-US" dirty="0">
                <a:solidFill>
                  <a:schemeClr val="tx2"/>
                </a:solidFill>
                <a:latin typeface="Arial Black" panose="020B0A04020102020204" pitchFamily="34" charset="0"/>
              </a:rPr>
              <a:t>Step 1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9541" y="228259"/>
            <a:ext cx="408083" cy="405702"/>
          </a:xfrm>
          <a:prstGeom prst="rect">
            <a:avLst/>
          </a:prstGeom>
        </p:spPr>
      </p:pic>
      <p:pic>
        <p:nvPicPr>
          <p:cNvPr id="5" name="Picture 4"/>
          <p:cNvPicPr>
            <a:picLocks noChangeAspect="1"/>
          </p:cNvPicPr>
          <p:nvPr/>
        </p:nvPicPr>
        <p:blipFill>
          <a:blip r:embed="rId3"/>
          <a:stretch>
            <a:fillRect/>
          </a:stretch>
        </p:blipFill>
        <p:spPr>
          <a:xfrm>
            <a:off x="117012" y="1420805"/>
            <a:ext cx="11982450" cy="4581525"/>
          </a:xfrm>
          <a:prstGeom prst="rect">
            <a:avLst/>
          </a:prstGeom>
        </p:spPr>
      </p:pic>
    </p:spTree>
    <p:extLst>
      <p:ext uri="{BB962C8B-B14F-4D97-AF65-F5344CB8AC3E}">
        <p14:creationId xmlns:p14="http://schemas.microsoft.com/office/powerpoint/2010/main" val="4075466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18" y="164055"/>
            <a:ext cx="12192000" cy="793115"/>
          </a:xfrm>
        </p:spPr>
        <p:txBody>
          <a:bodyPr>
            <a:normAutofit fontScale="90000"/>
          </a:bodyPr>
          <a:lstStyle/>
          <a:p>
            <a:pPr algn="ctr"/>
            <a:r>
              <a:rPr lang="en-US" b="1" u="sng" dirty="0">
                <a:solidFill>
                  <a:schemeClr val="tx2"/>
                </a:solidFill>
              </a:rPr>
              <a:t>Resources</a:t>
            </a:r>
            <a:br>
              <a:rPr lang="en-US" dirty="0"/>
            </a:br>
            <a:r>
              <a:rPr lang="en-US" sz="2200" dirty="0">
                <a:hlinkClick r:id="rId2"/>
              </a:rPr>
              <a:t>https://www.etsu.edu/reg/registration/resources.php</a:t>
            </a:r>
            <a:r>
              <a:rPr lang="en-US" sz="2200" dirty="0"/>
              <a:t> </a:t>
            </a:r>
            <a:endParaRPr lang="en-US" dirty="0"/>
          </a:p>
        </p:txBody>
      </p:sp>
      <p:pic>
        <p:nvPicPr>
          <p:cNvPr id="6" name="Content Placeholder 5">
            <a:extLst>
              <a:ext uri="{FF2B5EF4-FFF2-40B4-BE49-F238E27FC236}">
                <a16:creationId xmlns:a16="http://schemas.microsoft.com/office/drawing/2014/main" id="{B946C0B3-3FDD-4593-B599-3DCC2F5E2C77}"/>
              </a:ext>
            </a:extLst>
          </p:cNvPr>
          <p:cNvPicPr>
            <a:picLocks noGrp="1" noChangeAspect="1"/>
          </p:cNvPicPr>
          <p:nvPr>
            <p:ph idx="1"/>
          </p:nvPr>
        </p:nvPicPr>
        <p:blipFill>
          <a:blip r:embed="rId3"/>
          <a:stretch>
            <a:fillRect/>
          </a:stretch>
        </p:blipFill>
        <p:spPr>
          <a:xfrm>
            <a:off x="476997" y="1447800"/>
            <a:ext cx="5724106" cy="3962400"/>
          </a:xfrm>
          <a:prstGeom prst="rect">
            <a:avLst/>
          </a:prstGeom>
        </p:spPr>
      </p:pic>
      <p:pic>
        <p:nvPicPr>
          <p:cNvPr id="7" name="Picture 6">
            <a:extLst>
              <a:ext uri="{FF2B5EF4-FFF2-40B4-BE49-F238E27FC236}">
                <a16:creationId xmlns:a16="http://schemas.microsoft.com/office/drawing/2014/main" id="{1E79D52D-4224-421D-BE37-0DEF3DEF02A7}"/>
              </a:ext>
            </a:extLst>
          </p:cNvPr>
          <p:cNvPicPr>
            <a:picLocks noChangeAspect="1"/>
          </p:cNvPicPr>
          <p:nvPr/>
        </p:nvPicPr>
        <p:blipFill>
          <a:blip r:embed="rId4"/>
          <a:stretch>
            <a:fillRect/>
          </a:stretch>
        </p:blipFill>
        <p:spPr>
          <a:xfrm>
            <a:off x="6095999" y="1447800"/>
            <a:ext cx="5139560" cy="3744310"/>
          </a:xfrm>
          <a:prstGeom prst="rect">
            <a:avLst/>
          </a:prstGeom>
        </p:spPr>
      </p:pic>
    </p:spTree>
    <p:extLst>
      <p:ext uri="{BB962C8B-B14F-4D97-AF65-F5344CB8AC3E}">
        <p14:creationId xmlns:p14="http://schemas.microsoft.com/office/powerpoint/2010/main" val="1028224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solidFill>
              </a:rPr>
              <a:t>Registration Staff</a:t>
            </a:r>
          </a:p>
        </p:txBody>
      </p:sp>
      <p:pic>
        <p:nvPicPr>
          <p:cNvPr id="4" name="Content Placeholder 4"/>
          <p:cNvPicPr>
            <a:picLocks noGrp="1" noChangeAspect="1"/>
          </p:cNvPicPr>
          <p:nvPr>
            <p:ph idx="1"/>
          </p:nvPr>
        </p:nvPicPr>
        <p:blipFill>
          <a:blip r:embed="rId2"/>
          <a:stretch>
            <a:fillRect/>
          </a:stretch>
        </p:blipFill>
        <p:spPr>
          <a:xfrm>
            <a:off x="1265469" y="2505636"/>
            <a:ext cx="10237555" cy="2182019"/>
          </a:xfrm>
          <a:prstGeom prst="rect">
            <a:avLst/>
          </a:prstGeom>
        </p:spPr>
      </p:pic>
    </p:spTree>
    <p:extLst>
      <p:ext uri="{BB962C8B-B14F-4D97-AF65-F5344CB8AC3E}">
        <p14:creationId xmlns:p14="http://schemas.microsoft.com/office/powerpoint/2010/main" val="2250867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4024" y="0"/>
            <a:ext cx="10018713" cy="1752599"/>
          </a:xfrm>
        </p:spPr>
        <p:txBody>
          <a:bodyPr>
            <a:normAutofit/>
          </a:bodyPr>
          <a:lstStyle/>
          <a:p>
            <a:pPr algn="l"/>
            <a:r>
              <a:rPr lang="en-US" sz="2400" b="1" u="sng" dirty="0">
                <a:solidFill>
                  <a:schemeClr val="tx2"/>
                </a:solidFill>
              </a:rPr>
              <a:t>Entering the Course Section Information:</a:t>
            </a:r>
            <a:br>
              <a:rPr lang="en-US" sz="2000" b="1" u="sng" dirty="0">
                <a:solidFill>
                  <a:schemeClr val="tx2"/>
                </a:solidFill>
              </a:rPr>
            </a:br>
            <a:br>
              <a:rPr lang="en-US" sz="2000" b="1" u="sng" dirty="0"/>
            </a:br>
            <a:endParaRPr lang="en-US" sz="2000" b="1" u="sng" dirty="0"/>
          </a:p>
        </p:txBody>
      </p:sp>
      <p:sp>
        <p:nvSpPr>
          <p:cNvPr id="3" name="Content Placeholder 2"/>
          <p:cNvSpPr>
            <a:spLocks noGrp="1"/>
          </p:cNvSpPr>
          <p:nvPr>
            <p:ph sz="half" idx="1"/>
          </p:nvPr>
        </p:nvSpPr>
        <p:spPr>
          <a:xfrm>
            <a:off x="1884362" y="876299"/>
            <a:ext cx="8783638" cy="2838451"/>
          </a:xfrm>
        </p:spPr>
        <p:txBody>
          <a:bodyPr>
            <a:normAutofit fontScale="92500" lnSpcReduction="10000"/>
          </a:bodyPr>
          <a:lstStyle/>
          <a:p>
            <a:pPr marL="0" indent="0">
              <a:buNone/>
            </a:pPr>
            <a:r>
              <a:rPr lang="en-US" sz="2400" dirty="0">
                <a:solidFill>
                  <a:schemeClr val="tx2"/>
                </a:solidFill>
                <a:latin typeface="Times New Roman" panose="02020603050405020304" pitchFamily="18" charset="0"/>
                <a:cs typeface="Times New Roman" panose="02020603050405020304" pitchFamily="18" charset="0"/>
              </a:rPr>
              <a:t>1.  Type in the appropriate term in the term box</a:t>
            </a:r>
          </a:p>
          <a:p>
            <a:pPr marL="0" indent="0">
              <a:buNone/>
            </a:pPr>
            <a:r>
              <a:rPr lang="en-US" sz="2400" dirty="0">
                <a:solidFill>
                  <a:schemeClr val="tx2"/>
                </a:solidFill>
                <a:latin typeface="Times New Roman" panose="02020603050405020304" pitchFamily="18" charset="0"/>
                <a:cs typeface="Times New Roman" panose="02020603050405020304" pitchFamily="18" charset="0"/>
              </a:rPr>
              <a:t>	*For Spring- Type the year and then 10 (example: 201810)</a:t>
            </a:r>
          </a:p>
          <a:p>
            <a:pPr marL="0" indent="0">
              <a:buNone/>
            </a:pPr>
            <a:r>
              <a:rPr lang="en-US" sz="2400" dirty="0">
                <a:solidFill>
                  <a:schemeClr val="tx2"/>
                </a:solidFill>
                <a:latin typeface="Times New Roman" panose="02020603050405020304" pitchFamily="18" charset="0"/>
                <a:cs typeface="Times New Roman" panose="02020603050405020304" pitchFamily="18" charset="0"/>
              </a:rPr>
              <a:t>	*For Summer- Type the year and then 50 (example: 201850)</a:t>
            </a:r>
          </a:p>
          <a:p>
            <a:pPr marL="0" indent="0">
              <a:buNone/>
            </a:pPr>
            <a:r>
              <a:rPr lang="en-US" sz="2400" dirty="0">
                <a:solidFill>
                  <a:schemeClr val="tx2"/>
                </a:solidFill>
                <a:latin typeface="Times New Roman" panose="02020603050405020304" pitchFamily="18" charset="0"/>
                <a:cs typeface="Times New Roman" panose="02020603050405020304" pitchFamily="18" charset="0"/>
              </a:rPr>
              <a:t>	*For Fall- Type the year and then 80 (201880)</a:t>
            </a:r>
          </a:p>
          <a:p>
            <a:pPr marL="0" indent="0">
              <a:buNone/>
            </a:pPr>
            <a:r>
              <a:rPr lang="en-US" sz="2400" dirty="0">
                <a:solidFill>
                  <a:schemeClr val="tx2"/>
                </a:solidFill>
                <a:latin typeface="Times New Roman" panose="02020603050405020304" pitchFamily="18" charset="0"/>
                <a:cs typeface="Times New Roman" panose="02020603050405020304" pitchFamily="18" charset="0"/>
              </a:rPr>
              <a:t>2.  To add a new course, type  “ADD” in the CRN box</a:t>
            </a:r>
          </a:p>
          <a:p>
            <a:pPr marL="0" indent="0">
              <a:buNone/>
            </a:pPr>
            <a:r>
              <a:rPr lang="en-US" sz="2400" dirty="0">
                <a:solidFill>
                  <a:schemeClr val="tx2"/>
                </a:solidFill>
                <a:latin typeface="Times New Roman" panose="02020603050405020304" pitchFamily="18" charset="0"/>
                <a:cs typeface="Times New Roman" panose="02020603050405020304" pitchFamily="18" charset="0"/>
              </a:rPr>
              <a:t>3.   Click the green “GO” button on the right hand side.</a:t>
            </a:r>
          </a:p>
          <a:p>
            <a:pPr marL="0" indent="0">
              <a:buNone/>
            </a:pPr>
            <a:r>
              <a:rPr lang="en-US" sz="2400" dirty="0"/>
              <a:t>	</a:t>
            </a:r>
          </a:p>
        </p:txBody>
      </p:sp>
      <p:pic>
        <p:nvPicPr>
          <p:cNvPr id="5" name="Picture 4"/>
          <p:cNvPicPr>
            <a:picLocks noChangeAspect="1"/>
          </p:cNvPicPr>
          <p:nvPr/>
        </p:nvPicPr>
        <p:blipFill>
          <a:blip r:embed="rId3"/>
          <a:stretch>
            <a:fillRect/>
          </a:stretch>
        </p:blipFill>
        <p:spPr>
          <a:xfrm>
            <a:off x="865093" y="3835163"/>
            <a:ext cx="10668000" cy="215012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9541" y="228259"/>
            <a:ext cx="408083" cy="405702"/>
          </a:xfrm>
          <a:prstGeom prst="rect">
            <a:avLst/>
          </a:prstGeom>
        </p:spPr>
      </p:pic>
      <p:sp>
        <p:nvSpPr>
          <p:cNvPr id="4" name="TextBox 3"/>
          <p:cNvSpPr txBox="1"/>
          <p:nvPr/>
        </p:nvSpPr>
        <p:spPr>
          <a:xfrm>
            <a:off x="11017623" y="201132"/>
            <a:ext cx="1030941" cy="369332"/>
          </a:xfrm>
          <a:prstGeom prst="rect">
            <a:avLst/>
          </a:prstGeom>
          <a:noFill/>
        </p:spPr>
        <p:txBody>
          <a:bodyPr wrap="square" rtlCol="0">
            <a:spAutoFit/>
          </a:bodyPr>
          <a:lstStyle/>
          <a:p>
            <a:r>
              <a:rPr lang="en-US" dirty="0">
                <a:solidFill>
                  <a:schemeClr val="tx2"/>
                </a:solidFill>
                <a:latin typeface="Arial Black" panose="020B0A04020102020204" pitchFamily="34" charset="0"/>
              </a:rPr>
              <a:t>Step 2</a:t>
            </a:r>
          </a:p>
        </p:txBody>
      </p:sp>
      <p:sp>
        <p:nvSpPr>
          <p:cNvPr id="7" name="Oval 6"/>
          <p:cNvSpPr/>
          <p:nvPr/>
        </p:nvSpPr>
        <p:spPr>
          <a:xfrm>
            <a:off x="1355464" y="4066391"/>
            <a:ext cx="2216075" cy="7530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99585" y="4066391"/>
            <a:ext cx="2216075" cy="7530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11198633" y="4819426"/>
            <a:ext cx="0" cy="7530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065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261" y="0"/>
            <a:ext cx="8097839" cy="742950"/>
          </a:xfrm>
        </p:spPr>
        <p:txBody>
          <a:bodyPr>
            <a:normAutofit/>
          </a:bodyPr>
          <a:lstStyle/>
          <a:p>
            <a:r>
              <a:rPr lang="en-US" sz="3200" b="1" u="sng" dirty="0">
                <a:solidFill>
                  <a:schemeClr val="tx2"/>
                </a:solidFill>
              </a:rPr>
              <a:t>Entering Course Info:</a:t>
            </a:r>
          </a:p>
        </p:txBody>
      </p:sp>
      <p:sp>
        <p:nvSpPr>
          <p:cNvPr id="3" name="Content Placeholder 2"/>
          <p:cNvSpPr>
            <a:spLocks noGrp="1"/>
          </p:cNvSpPr>
          <p:nvPr>
            <p:ph sz="half" idx="1"/>
          </p:nvPr>
        </p:nvSpPr>
        <p:spPr>
          <a:xfrm>
            <a:off x="1939985" y="894018"/>
            <a:ext cx="9014908" cy="5966862"/>
          </a:xfrm>
        </p:spPr>
        <p:txBody>
          <a:bodyPr>
            <a:normAutofit/>
          </a:bodyPr>
          <a:lstStyle/>
          <a:p>
            <a:r>
              <a:rPr lang="en-US" sz="1800" b="1" dirty="0">
                <a:solidFill>
                  <a:schemeClr val="tx2"/>
                </a:solidFill>
                <a:latin typeface="Times New Roman" panose="02020603050405020304" pitchFamily="18" charset="0"/>
                <a:cs typeface="Times New Roman" panose="02020603050405020304" pitchFamily="18" charset="0"/>
              </a:rPr>
              <a:t>1. Subject (4 characters) - </a:t>
            </a:r>
            <a:r>
              <a:rPr lang="en-US" sz="1800" dirty="0">
                <a:solidFill>
                  <a:schemeClr val="tx2"/>
                </a:solidFill>
                <a:latin typeface="Times New Roman" panose="02020603050405020304" pitchFamily="18" charset="0"/>
                <a:cs typeface="Times New Roman" panose="02020603050405020304" pitchFamily="18" charset="0"/>
              </a:rPr>
              <a:t>ENGL</a:t>
            </a:r>
          </a:p>
          <a:p>
            <a:r>
              <a:rPr lang="en-US" sz="1800" b="1" dirty="0">
                <a:solidFill>
                  <a:schemeClr val="tx2"/>
                </a:solidFill>
                <a:latin typeface="Times New Roman" panose="02020603050405020304" pitchFamily="18" charset="0"/>
                <a:cs typeface="Times New Roman" panose="02020603050405020304" pitchFamily="18" charset="0"/>
              </a:rPr>
              <a:t>2 Course number - </a:t>
            </a:r>
            <a:r>
              <a:rPr lang="en-US" sz="1800" dirty="0">
                <a:solidFill>
                  <a:schemeClr val="tx2"/>
                </a:solidFill>
                <a:latin typeface="Times New Roman" panose="02020603050405020304" pitchFamily="18" charset="0"/>
                <a:cs typeface="Times New Roman" panose="02020603050405020304" pitchFamily="18" charset="0"/>
              </a:rPr>
              <a:t>1010</a:t>
            </a:r>
          </a:p>
          <a:p>
            <a:r>
              <a:rPr lang="en-US" sz="1800" b="1" dirty="0">
                <a:solidFill>
                  <a:schemeClr val="tx2"/>
                </a:solidFill>
                <a:latin typeface="Times New Roman" panose="02020603050405020304" pitchFamily="18" charset="0"/>
                <a:cs typeface="Times New Roman" panose="02020603050405020304" pitchFamily="18" charset="0"/>
              </a:rPr>
              <a:t>3. Title - </a:t>
            </a:r>
            <a:r>
              <a:rPr lang="en-US" sz="1800" dirty="0">
                <a:solidFill>
                  <a:schemeClr val="tx2"/>
                </a:solidFill>
                <a:latin typeface="Times New Roman" panose="02020603050405020304" pitchFamily="18" charset="0"/>
                <a:cs typeface="Times New Roman" panose="02020603050405020304" pitchFamily="18" charset="0"/>
              </a:rPr>
              <a:t>should automatically populate after tabbing.</a:t>
            </a:r>
          </a:p>
          <a:p>
            <a:r>
              <a:rPr lang="en-US" sz="1800" b="1" dirty="0">
                <a:solidFill>
                  <a:schemeClr val="tx2"/>
                </a:solidFill>
                <a:latin typeface="Times New Roman" panose="02020603050405020304" pitchFamily="18" charset="0"/>
                <a:cs typeface="Times New Roman" panose="02020603050405020304" pitchFamily="18" charset="0"/>
              </a:rPr>
              <a:t>4. Section number - </a:t>
            </a:r>
            <a:r>
              <a:rPr lang="en-US" sz="1800" dirty="0">
                <a:solidFill>
                  <a:schemeClr val="tx2"/>
                </a:solidFill>
                <a:latin typeface="Times New Roman" panose="02020603050405020304" pitchFamily="18" charset="0"/>
                <a:cs typeface="Times New Roman" panose="02020603050405020304" pitchFamily="18" charset="0"/>
              </a:rPr>
              <a:t>See section number rubrics (Spring &amp; Fall) (Summer)</a:t>
            </a:r>
          </a:p>
          <a:p>
            <a:r>
              <a:rPr lang="en-US" sz="1800" b="1" dirty="0">
                <a:solidFill>
                  <a:schemeClr val="tx2"/>
                </a:solidFill>
                <a:latin typeface="Times New Roman" panose="02020603050405020304" pitchFamily="18" charset="0"/>
                <a:cs typeface="Times New Roman" panose="02020603050405020304" pitchFamily="18" charset="0"/>
              </a:rPr>
              <a:t>5. Campus - </a:t>
            </a:r>
            <a:r>
              <a:rPr lang="en-US" sz="1800" dirty="0">
                <a:solidFill>
                  <a:schemeClr val="tx2"/>
                </a:solidFill>
                <a:latin typeface="Times New Roman" panose="02020603050405020304" pitchFamily="18" charset="0"/>
                <a:cs typeface="Times New Roman" panose="02020603050405020304" pitchFamily="18" charset="0"/>
              </a:rPr>
              <a:t>23M or Appropriate Campus Code</a:t>
            </a:r>
          </a:p>
          <a:p>
            <a:r>
              <a:rPr lang="en-US" sz="1800" b="1" dirty="0">
                <a:solidFill>
                  <a:schemeClr val="tx2"/>
                </a:solidFill>
                <a:latin typeface="Times New Roman" panose="02020603050405020304" pitchFamily="18" charset="0"/>
                <a:cs typeface="Times New Roman" panose="02020603050405020304" pitchFamily="18" charset="0"/>
              </a:rPr>
              <a:t>6. Status A - </a:t>
            </a:r>
            <a:r>
              <a:rPr lang="en-US" sz="1800" dirty="0">
                <a:solidFill>
                  <a:schemeClr val="tx2"/>
                </a:solidFill>
                <a:latin typeface="Times New Roman" panose="02020603050405020304" pitchFamily="18" charset="0"/>
                <a:cs typeface="Times New Roman" panose="02020603050405020304" pitchFamily="18" charset="0"/>
              </a:rPr>
              <a:t>Active</a:t>
            </a:r>
          </a:p>
          <a:p>
            <a:r>
              <a:rPr lang="en-US" sz="1800" b="1" dirty="0">
                <a:solidFill>
                  <a:schemeClr val="tx2"/>
                </a:solidFill>
                <a:latin typeface="Times New Roman" panose="02020603050405020304" pitchFamily="18" charset="0"/>
                <a:cs typeface="Times New Roman" panose="02020603050405020304" pitchFamily="18" charset="0"/>
              </a:rPr>
              <a:t>7. Schedule type - </a:t>
            </a:r>
            <a:r>
              <a:rPr lang="en-US" sz="1800" dirty="0" err="1">
                <a:solidFill>
                  <a:schemeClr val="tx2"/>
                </a:solidFill>
                <a:latin typeface="Times New Roman" panose="02020603050405020304" pitchFamily="18" charset="0"/>
                <a:cs typeface="Times New Roman" panose="02020603050405020304" pitchFamily="18" charset="0"/>
              </a:rPr>
              <a:t>Lec</a:t>
            </a:r>
            <a:r>
              <a:rPr lang="en-US" sz="1800" dirty="0">
                <a:solidFill>
                  <a:schemeClr val="tx2"/>
                </a:solidFill>
                <a:latin typeface="Times New Roman" panose="02020603050405020304" pitchFamily="18" charset="0"/>
                <a:cs typeface="Times New Roman" panose="02020603050405020304" pitchFamily="18" charset="0"/>
              </a:rPr>
              <a:t>, Lab, L/L</a:t>
            </a:r>
          </a:p>
          <a:p>
            <a:pPr lvl="1"/>
            <a:r>
              <a:rPr lang="en-US" sz="1600" dirty="0">
                <a:solidFill>
                  <a:schemeClr val="tx2"/>
                </a:solidFill>
                <a:latin typeface="Times New Roman" panose="02020603050405020304" pitchFamily="18" charset="0"/>
                <a:cs typeface="Times New Roman" panose="02020603050405020304" pitchFamily="18" charset="0"/>
              </a:rPr>
              <a:t>(Click on drop down, it automatically populates for you. This can </a:t>
            </a:r>
            <a:r>
              <a:rPr lang="en-US" sz="1600" b="1" dirty="0">
                <a:solidFill>
                  <a:schemeClr val="tx2"/>
                </a:solidFill>
                <a:latin typeface="Times New Roman" panose="02020603050405020304" pitchFamily="18" charset="0"/>
                <a:cs typeface="Times New Roman" panose="02020603050405020304" pitchFamily="18" charset="0"/>
              </a:rPr>
              <a:t>NOT</a:t>
            </a:r>
            <a:r>
              <a:rPr lang="en-US" sz="1600" dirty="0">
                <a:solidFill>
                  <a:schemeClr val="tx2"/>
                </a:solidFill>
                <a:latin typeface="Times New Roman" panose="02020603050405020304" pitchFamily="18" charset="0"/>
                <a:cs typeface="Times New Roman" panose="02020603050405020304" pitchFamily="18" charset="0"/>
              </a:rPr>
              <a:t> be changed.)</a:t>
            </a:r>
          </a:p>
          <a:p>
            <a:r>
              <a:rPr lang="en-US" sz="1800" b="1" dirty="0">
                <a:solidFill>
                  <a:schemeClr val="tx2"/>
                </a:solidFill>
                <a:latin typeface="Times New Roman" panose="02020603050405020304" pitchFamily="18" charset="0"/>
                <a:cs typeface="Times New Roman" panose="02020603050405020304" pitchFamily="18" charset="0"/>
              </a:rPr>
              <a:t> Instructional Method - </a:t>
            </a:r>
            <a:r>
              <a:rPr lang="en-US" sz="1800" dirty="0">
                <a:solidFill>
                  <a:schemeClr val="tx2"/>
                </a:solidFill>
                <a:latin typeface="Times New Roman" panose="02020603050405020304" pitchFamily="18" charset="0"/>
                <a:cs typeface="Times New Roman" panose="02020603050405020304" pitchFamily="18" charset="0"/>
              </a:rPr>
              <a:t>CON</a:t>
            </a:r>
            <a:r>
              <a:rPr lang="en-US" sz="1800" b="1" dirty="0">
                <a:solidFill>
                  <a:schemeClr val="tx2"/>
                </a:solidFill>
                <a:latin typeface="Times New Roman" panose="02020603050405020304" pitchFamily="18" charset="0"/>
                <a:cs typeface="Times New Roman" panose="02020603050405020304" pitchFamily="18" charset="0"/>
              </a:rPr>
              <a:t> </a:t>
            </a:r>
            <a:r>
              <a:rPr lang="en-US" sz="1800" dirty="0">
                <a:solidFill>
                  <a:schemeClr val="tx2"/>
                </a:solidFill>
                <a:latin typeface="Times New Roman" panose="02020603050405020304" pitchFamily="18" charset="0"/>
                <a:cs typeface="Times New Roman" panose="02020603050405020304" pitchFamily="18" charset="0"/>
              </a:rPr>
              <a:t>(This automatically populates but you can change it.) </a:t>
            </a:r>
          </a:p>
          <a:p>
            <a:r>
              <a:rPr lang="en-US" sz="1800" b="1" dirty="0">
                <a:solidFill>
                  <a:schemeClr val="tx2"/>
                </a:solidFill>
                <a:latin typeface="Times New Roman" panose="02020603050405020304" pitchFamily="18" charset="0"/>
                <a:cs typeface="Times New Roman" panose="02020603050405020304" pitchFamily="18" charset="0"/>
              </a:rPr>
              <a:t>8. Integration Partner - </a:t>
            </a:r>
            <a:r>
              <a:rPr lang="en-US" sz="1800" dirty="0">
                <a:solidFill>
                  <a:schemeClr val="tx2"/>
                </a:solidFill>
                <a:latin typeface="Times New Roman" panose="02020603050405020304" pitchFamily="18" charset="0"/>
                <a:cs typeface="Times New Roman" panose="02020603050405020304" pitchFamily="18" charset="0"/>
              </a:rPr>
              <a:t>D2L (manually entered; always D2L)</a:t>
            </a:r>
          </a:p>
          <a:p>
            <a:r>
              <a:rPr lang="en-US" sz="1800" b="1" dirty="0">
                <a:solidFill>
                  <a:schemeClr val="tx2"/>
                </a:solidFill>
                <a:latin typeface="Times New Roman" panose="02020603050405020304" pitchFamily="18" charset="0"/>
                <a:cs typeface="Times New Roman" panose="02020603050405020304" pitchFamily="18" charset="0"/>
              </a:rPr>
              <a:t>9. Part of Term - </a:t>
            </a:r>
            <a:r>
              <a:rPr lang="en-US" sz="1800" dirty="0">
                <a:solidFill>
                  <a:schemeClr val="tx2"/>
                </a:solidFill>
                <a:latin typeface="Times New Roman" panose="02020603050405020304" pitchFamily="18" charset="0"/>
                <a:cs typeface="Times New Roman" panose="02020603050405020304" pitchFamily="18" charset="0"/>
              </a:rPr>
              <a:t>See Part of Term rubric</a:t>
            </a:r>
          </a:p>
          <a:p>
            <a:pPr lvl="1"/>
            <a:r>
              <a:rPr lang="en-US" sz="1600" b="1" dirty="0">
                <a:solidFill>
                  <a:schemeClr val="tx2"/>
                </a:solidFill>
                <a:latin typeface="Times New Roman" panose="02020603050405020304" pitchFamily="18" charset="0"/>
                <a:cs typeface="Times New Roman" panose="02020603050405020304" pitchFamily="18" charset="0"/>
              </a:rPr>
              <a:t>*Be sure to hit TAB</a:t>
            </a:r>
          </a:p>
          <a:p>
            <a:r>
              <a:rPr lang="en-US" sz="1800" b="1" dirty="0">
                <a:solidFill>
                  <a:schemeClr val="tx2"/>
                </a:solidFill>
                <a:latin typeface="Times New Roman" panose="02020603050405020304" pitchFamily="18" charset="0"/>
                <a:cs typeface="Times New Roman" panose="02020603050405020304" pitchFamily="18" charset="0"/>
              </a:rPr>
              <a:t>10. Hit Save button (Bottom right)</a:t>
            </a:r>
          </a:p>
          <a:p>
            <a:r>
              <a:rPr lang="en-US" sz="1800" b="1" dirty="0">
                <a:solidFill>
                  <a:schemeClr val="tx2"/>
                </a:solidFill>
                <a:latin typeface="Times New Roman" panose="02020603050405020304" pitchFamily="18" charset="0"/>
                <a:cs typeface="Times New Roman" panose="02020603050405020304" pitchFamily="18" charset="0"/>
              </a:rPr>
              <a:t>11. Credit Hours- Course will already be assigned a credit hour, either variable or set. </a:t>
            </a:r>
          </a:p>
        </p:txBody>
      </p:sp>
      <p:sp>
        <p:nvSpPr>
          <p:cNvPr id="6" name="TextBox 5"/>
          <p:cNvSpPr txBox="1"/>
          <p:nvPr/>
        </p:nvSpPr>
        <p:spPr>
          <a:xfrm>
            <a:off x="7639151" y="5656705"/>
            <a:ext cx="4552849" cy="523220"/>
          </a:xfrm>
          <a:prstGeom prst="rect">
            <a:avLst/>
          </a:prstGeom>
          <a:noFill/>
        </p:spPr>
        <p:txBody>
          <a:bodyPr wrap="none" rtlCol="0">
            <a:spAutoFit/>
          </a:bodyPr>
          <a:lstStyle/>
          <a:p>
            <a:r>
              <a:rPr lang="en-US" sz="2800" b="1" dirty="0">
                <a:solidFill>
                  <a:schemeClr val="tx2"/>
                </a:solidFill>
              </a:rPr>
              <a:t>*See next slide for example.</a:t>
            </a:r>
          </a:p>
        </p:txBody>
      </p:sp>
      <p:sp>
        <p:nvSpPr>
          <p:cNvPr id="5" name="TextBox 4"/>
          <p:cNvSpPr txBox="1"/>
          <p:nvPr/>
        </p:nvSpPr>
        <p:spPr>
          <a:xfrm>
            <a:off x="10967545" y="232648"/>
            <a:ext cx="1140310" cy="369332"/>
          </a:xfrm>
          <a:prstGeom prst="rect">
            <a:avLst/>
          </a:prstGeom>
          <a:noFill/>
        </p:spPr>
        <p:txBody>
          <a:bodyPr wrap="square" rtlCol="0">
            <a:spAutoFit/>
          </a:bodyPr>
          <a:lstStyle/>
          <a:p>
            <a:r>
              <a:rPr lang="en-US" dirty="0">
                <a:solidFill>
                  <a:schemeClr val="tx2"/>
                </a:solidFill>
                <a:latin typeface="Arial Black" panose="020B0A04020102020204" pitchFamily="34" charset="0"/>
              </a:rPr>
              <a:t>Step 3</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9462" y="232648"/>
            <a:ext cx="408083" cy="405702"/>
          </a:xfrm>
          <a:prstGeom prst="rect">
            <a:avLst/>
          </a:prstGeom>
        </p:spPr>
      </p:pic>
    </p:spTree>
    <p:extLst>
      <p:ext uri="{BB962C8B-B14F-4D97-AF65-F5344CB8AC3E}">
        <p14:creationId xmlns:p14="http://schemas.microsoft.com/office/powerpoint/2010/main" val="1558507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79235" y="190500"/>
            <a:ext cx="5824030" cy="584775"/>
          </a:xfrm>
          <a:prstGeom prst="rect">
            <a:avLst/>
          </a:prstGeom>
          <a:noFill/>
        </p:spPr>
        <p:txBody>
          <a:bodyPr wrap="none" rtlCol="0">
            <a:spAutoFit/>
          </a:bodyPr>
          <a:lstStyle/>
          <a:p>
            <a:r>
              <a:rPr lang="en-US" sz="3200" b="1" u="sng" dirty="0">
                <a:solidFill>
                  <a:schemeClr val="tx2"/>
                </a:solidFill>
              </a:rPr>
              <a:t>Entering Course Info Continued:</a:t>
            </a:r>
          </a:p>
        </p:txBody>
      </p:sp>
      <p:pic>
        <p:nvPicPr>
          <p:cNvPr id="2" name="Picture 1"/>
          <p:cNvPicPr>
            <a:picLocks noChangeAspect="1"/>
          </p:cNvPicPr>
          <p:nvPr/>
        </p:nvPicPr>
        <p:blipFill>
          <a:blip r:embed="rId3"/>
          <a:stretch>
            <a:fillRect/>
          </a:stretch>
        </p:blipFill>
        <p:spPr>
          <a:xfrm>
            <a:off x="0" y="775275"/>
            <a:ext cx="12192000" cy="5719162"/>
          </a:xfrm>
          <a:prstGeom prst="rect">
            <a:avLst/>
          </a:prstGeom>
        </p:spPr>
      </p:pic>
    </p:spTree>
    <p:extLst>
      <p:ext uri="{BB962C8B-B14F-4D97-AF65-F5344CB8AC3E}">
        <p14:creationId xmlns:p14="http://schemas.microsoft.com/office/powerpoint/2010/main" val="3761694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0" y="0"/>
            <a:ext cx="10018713" cy="1752599"/>
          </a:xfrm>
        </p:spPr>
        <p:txBody>
          <a:bodyPr/>
          <a:lstStyle/>
          <a:p>
            <a:r>
              <a:rPr lang="en-US" b="1" u="sng" dirty="0">
                <a:solidFill>
                  <a:schemeClr val="tx2"/>
                </a:solidFill>
              </a:rPr>
              <a:t>Variable Credit</a:t>
            </a:r>
          </a:p>
        </p:txBody>
      </p:sp>
      <p:sp>
        <p:nvSpPr>
          <p:cNvPr id="3" name="Content Placeholder 2"/>
          <p:cNvSpPr>
            <a:spLocks noGrp="1"/>
          </p:cNvSpPr>
          <p:nvPr>
            <p:ph sz="half" idx="1"/>
          </p:nvPr>
        </p:nvSpPr>
        <p:spPr>
          <a:xfrm>
            <a:off x="1598610" y="1104899"/>
            <a:ext cx="4895055" cy="3124201"/>
          </a:xfrm>
        </p:spPr>
        <p:txBody>
          <a:bodyPr>
            <a:normAutofit/>
          </a:bodyPr>
          <a:lstStyle/>
          <a:p>
            <a:r>
              <a:rPr lang="en-US" sz="2000" dirty="0">
                <a:solidFill>
                  <a:schemeClr val="tx2"/>
                </a:solidFill>
              </a:rPr>
              <a:t>Once a course is built, it can either be a set credit hour course or a variable credit hour course.  </a:t>
            </a:r>
          </a:p>
          <a:p>
            <a:r>
              <a:rPr lang="en-US" sz="2000" dirty="0">
                <a:solidFill>
                  <a:schemeClr val="tx2"/>
                </a:solidFill>
              </a:rPr>
              <a:t>Courses that are variable credit courses will look like this:</a:t>
            </a:r>
          </a:p>
        </p:txBody>
      </p:sp>
      <p:sp>
        <p:nvSpPr>
          <p:cNvPr id="4" name="Content Placeholder 3"/>
          <p:cNvSpPr>
            <a:spLocks noGrp="1"/>
          </p:cNvSpPr>
          <p:nvPr>
            <p:ph sz="half" idx="2"/>
          </p:nvPr>
        </p:nvSpPr>
        <p:spPr>
          <a:xfrm>
            <a:off x="6607966" y="1123950"/>
            <a:ext cx="4895056" cy="3124200"/>
          </a:xfrm>
        </p:spPr>
        <p:txBody>
          <a:bodyPr>
            <a:normAutofit/>
          </a:bodyPr>
          <a:lstStyle/>
          <a:p>
            <a:r>
              <a:rPr lang="en-US" sz="2000" dirty="0">
                <a:solidFill>
                  <a:schemeClr val="tx2"/>
                </a:solidFill>
              </a:rPr>
              <a:t>When the “To” option is checked, that indicates a variable credit hour course. </a:t>
            </a:r>
          </a:p>
        </p:txBody>
      </p:sp>
      <p:pic>
        <p:nvPicPr>
          <p:cNvPr id="8" name="Picture 7"/>
          <p:cNvPicPr>
            <a:picLocks noChangeAspect="1"/>
          </p:cNvPicPr>
          <p:nvPr/>
        </p:nvPicPr>
        <p:blipFill>
          <a:blip r:embed="rId2"/>
          <a:stretch>
            <a:fillRect/>
          </a:stretch>
        </p:blipFill>
        <p:spPr>
          <a:xfrm>
            <a:off x="0" y="3107052"/>
            <a:ext cx="12192000" cy="2532845"/>
          </a:xfrm>
          <a:prstGeom prst="rect">
            <a:avLst/>
          </a:prstGeom>
        </p:spPr>
      </p:pic>
    </p:spTree>
    <p:extLst>
      <p:ext uri="{BB962C8B-B14F-4D97-AF65-F5344CB8AC3E}">
        <p14:creationId xmlns:p14="http://schemas.microsoft.com/office/powerpoint/2010/main" val="1525313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93863" y="1"/>
            <a:ext cx="5061940" cy="4210050"/>
          </a:xfrm>
        </p:spPr>
        <p:txBody>
          <a:bodyPr>
            <a:normAutofit/>
          </a:bodyPr>
          <a:lstStyle/>
          <a:p>
            <a:r>
              <a:rPr lang="en-US" sz="2000" dirty="0">
                <a:solidFill>
                  <a:schemeClr val="tx2"/>
                </a:solidFill>
                <a:cs typeface="Times New Roman" panose="02020603050405020304" pitchFamily="18" charset="0"/>
              </a:rPr>
              <a:t>Variable credit hour courses MUST be assigned a specific credit hour.  Place the correct credit hour for the course in the blank boxes beside the “credit hours” boxes </a:t>
            </a:r>
            <a:r>
              <a:rPr lang="en-US" sz="2000" b="1" dirty="0">
                <a:solidFill>
                  <a:schemeClr val="tx2"/>
                </a:solidFill>
                <a:cs typeface="Times New Roman" panose="02020603050405020304" pitchFamily="18" charset="0"/>
              </a:rPr>
              <a:t>AND</a:t>
            </a:r>
            <a:r>
              <a:rPr lang="en-US" sz="2000" dirty="0">
                <a:solidFill>
                  <a:schemeClr val="tx2"/>
                </a:solidFill>
                <a:cs typeface="Times New Roman" panose="02020603050405020304" pitchFamily="18" charset="0"/>
              </a:rPr>
              <a:t> the “billing hour” boxes. </a:t>
            </a:r>
          </a:p>
          <a:p>
            <a:pPr marL="0" indent="0">
              <a:buNone/>
            </a:pPr>
            <a:endParaRPr lang="en-US" sz="2000" dirty="0">
              <a:solidFill>
                <a:schemeClr val="tx2"/>
              </a:solidFill>
              <a:cs typeface="Times New Roman" panose="02020603050405020304" pitchFamily="18" charset="0"/>
            </a:endParaRPr>
          </a:p>
          <a:p>
            <a:r>
              <a:rPr lang="en-US" sz="2000" dirty="0">
                <a:solidFill>
                  <a:schemeClr val="tx2"/>
                </a:solidFill>
                <a:cs typeface="Times New Roman" panose="02020603050405020304" pitchFamily="18" charset="0"/>
              </a:rPr>
              <a:t>Once the Credit and Billing Hours have been entered, hit “save”</a:t>
            </a:r>
          </a:p>
        </p:txBody>
      </p:sp>
      <p:pic>
        <p:nvPicPr>
          <p:cNvPr id="2" name="Picture 1"/>
          <p:cNvPicPr>
            <a:picLocks noChangeAspect="1"/>
          </p:cNvPicPr>
          <p:nvPr/>
        </p:nvPicPr>
        <p:blipFill>
          <a:blip r:embed="rId2"/>
          <a:stretch>
            <a:fillRect/>
          </a:stretch>
        </p:blipFill>
        <p:spPr>
          <a:xfrm>
            <a:off x="0" y="2953555"/>
            <a:ext cx="12192000" cy="2532845"/>
          </a:xfrm>
          <a:prstGeom prst="rect">
            <a:avLst/>
          </a:prstGeom>
        </p:spPr>
      </p:pic>
      <p:cxnSp>
        <p:nvCxnSpPr>
          <p:cNvPr id="9" name="Straight Arrow Connector 8"/>
          <p:cNvCxnSpPr/>
          <p:nvPr/>
        </p:nvCxnSpPr>
        <p:spPr>
          <a:xfrm flipH="1" flipV="1">
            <a:off x="4152452" y="3439208"/>
            <a:ext cx="753035" cy="107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224833" y="4087244"/>
            <a:ext cx="753035" cy="17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224833" y="4729206"/>
            <a:ext cx="753035" cy="107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755803" y="627698"/>
            <a:ext cx="4991548" cy="1508105"/>
          </a:xfrm>
          <a:prstGeom prst="rect">
            <a:avLst/>
          </a:prstGeom>
          <a:noFill/>
        </p:spPr>
        <p:txBody>
          <a:bodyPr wrap="square" rtlCol="0">
            <a:spAutoFit/>
          </a:bodyPr>
          <a:lstStyle/>
          <a:p>
            <a:pPr marL="285750" indent="-285750">
              <a:buClr>
                <a:schemeClr val="accent1">
                  <a:lumMod val="75000"/>
                </a:schemeClr>
              </a:buClr>
              <a:buSzPct val="134000"/>
              <a:buFont typeface="Arial" panose="020B0604020202020204" pitchFamily="34" charset="0"/>
              <a:buChar char="•"/>
            </a:pPr>
            <a:r>
              <a:rPr lang="en-US" dirty="0">
                <a:solidFill>
                  <a:schemeClr val="tx2"/>
                </a:solidFill>
                <a:cs typeface="Times New Roman" panose="02020603050405020304" pitchFamily="18" charset="0"/>
              </a:rPr>
              <a:t>The blank boxes below credit and billing must BOTH BE ENTERED if the course is variable.  If one is left blank, it will </a:t>
            </a:r>
            <a:r>
              <a:rPr lang="en-US" sz="2000" dirty="0">
                <a:solidFill>
                  <a:schemeClr val="tx2"/>
                </a:solidFill>
                <a:cs typeface="Times New Roman" panose="02020603050405020304" pitchFamily="18" charset="0"/>
              </a:rPr>
              <a:t>automatically</a:t>
            </a:r>
            <a:r>
              <a:rPr lang="en-US" dirty="0">
                <a:solidFill>
                  <a:schemeClr val="tx2"/>
                </a:solidFill>
                <a:cs typeface="Times New Roman" panose="02020603050405020304" pitchFamily="18" charset="0"/>
              </a:rPr>
              <a:t> default to the lowest credit (which  could heavily impact a student’s fees/financial aid.)</a:t>
            </a:r>
          </a:p>
        </p:txBody>
      </p:sp>
    </p:spTree>
    <p:extLst>
      <p:ext uri="{BB962C8B-B14F-4D97-AF65-F5344CB8AC3E}">
        <p14:creationId xmlns:p14="http://schemas.microsoft.com/office/powerpoint/2010/main" val="3058652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261" y="1"/>
            <a:ext cx="10824454" cy="800100"/>
          </a:xfrm>
        </p:spPr>
        <p:txBody>
          <a:bodyPr/>
          <a:lstStyle/>
          <a:p>
            <a:r>
              <a:rPr lang="en-US" sz="3200" b="1" u="sng" dirty="0">
                <a:solidFill>
                  <a:schemeClr val="tx2"/>
                </a:solidFill>
              </a:rPr>
              <a:t>Entering Section Enrollment:</a:t>
            </a:r>
          </a:p>
        </p:txBody>
      </p:sp>
      <p:sp>
        <p:nvSpPr>
          <p:cNvPr id="3" name="Content Placeholder 2"/>
          <p:cNvSpPr>
            <a:spLocks noGrp="1"/>
          </p:cNvSpPr>
          <p:nvPr>
            <p:ph sz="half" idx="1"/>
          </p:nvPr>
        </p:nvSpPr>
        <p:spPr>
          <a:xfrm>
            <a:off x="4048960" y="857473"/>
            <a:ext cx="4895055" cy="2228851"/>
          </a:xfrm>
        </p:spPr>
        <p:txBody>
          <a:bodyPr>
            <a:normAutofit/>
          </a:bodyPr>
          <a:lstStyle/>
          <a:p>
            <a:r>
              <a:rPr lang="en-US" sz="2000" dirty="0">
                <a:solidFill>
                  <a:schemeClr val="tx2"/>
                </a:solidFill>
              </a:rPr>
              <a:t>Next, click on the “Section Enrollment Information” tab</a:t>
            </a:r>
          </a:p>
          <a:p>
            <a:r>
              <a:rPr lang="en-US" sz="2000" dirty="0">
                <a:solidFill>
                  <a:schemeClr val="tx2"/>
                </a:solidFill>
              </a:rPr>
              <a:t>The only box to be filled in will be the max enrollment box. </a:t>
            </a:r>
          </a:p>
          <a:p>
            <a:r>
              <a:rPr lang="en-US" sz="2000" dirty="0">
                <a:solidFill>
                  <a:schemeClr val="tx2"/>
                </a:solidFill>
              </a:rPr>
              <a:t>Click Save at the bottom right. </a:t>
            </a:r>
          </a:p>
        </p:txBody>
      </p:sp>
      <p:pic>
        <p:nvPicPr>
          <p:cNvPr id="9" name="Picture 8"/>
          <p:cNvPicPr>
            <a:picLocks noChangeAspect="1"/>
          </p:cNvPicPr>
          <p:nvPr/>
        </p:nvPicPr>
        <p:blipFill>
          <a:blip r:embed="rId2"/>
          <a:stretch>
            <a:fillRect/>
          </a:stretch>
        </p:blipFill>
        <p:spPr>
          <a:xfrm>
            <a:off x="1254422" y="2575046"/>
            <a:ext cx="10284311" cy="3524250"/>
          </a:xfrm>
          <a:prstGeom prst="rect">
            <a:avLst/>
          </a:prstGeom>
        </p:spPr>
      </p:pic>
      <p:cxnSp>
        <p:nvCxnSpPr>
          <p:cNvPr id="11" name="Straight Arrow Connector 10"/>
          <p:cNvCxnSpPr/>
          <p:nvPr/>
        </p:nvCxnSpPr>
        <p:spPr>
          <a:xfrm flipH="1">
            <a:off x="2377440" y="4163209"/>
            <a:ext cx="88212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9541" y="228259"/>
            <a:ext cx="408083" cy="405702"/>
          </a:xfrm>
          <a:prstGeom prst="rect">
            <a:avLst/>
          </a:prstGeom>
        </p:spPr>
      </p:pic>
      <p:sp>
        <p:nvSpPr>
          <p:cNvPr id="4" name="TextBox 3"/>
          <p:cNvSpPr txBox="1"/>
          <p:nvPr/>
        </p:nvSpPr>
        <p:spPr>
          <a:xfrm>
            <a:off x="11017624" y="215385"/>
            <a:ext cx="1042219" cy="369332"/>
          </a:xfrm>
          <a:prstGeom prst="rect">
            <a:avLst/>
          </a:prstGeom>
          <a:noFill/>
        </p:spPr>
        <p:txBody>
          <a:bodyPr wrap="square" rtlCol="0">
            <a:spAutoFit/>
          </a:bodyPr>
          <a:lstStyle/>
          <a:p>
            <a:r>
              <a:rPr lang="en-US" b="1" dirty="0">
                <a:latin typeface="Arial Black" panose="020B0A04020102020204" pitchFamily="34" charset="0"/>
              </a:rPr>
              <a:t>Step 4</a:t>
            </a:r>
          </a:p>
        </p:txBody>
      </p:sp>
    </p:spTree>
    <p:extLst>
      <p:ext uri="{BB962C8B-B14F-4D97-AF65-F5344CB8AC3E}">
        <p14:creationId xmlns:p14="http://schemas.microsoft.com/office/powerpoint/2010/main" val="2511224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7945440" cy="990600"/>
          </a:xfrm>
        </p:spPr>
        <p:txBody>
          <a:bodyPr/>
          <a:lstStyle/>
          <a:p>
            <a:r>
              <a:rPr lang="en-US" sz="3200" u="sng" dirty="0">
                <a:solidFill>
                  <a:schemeClr val="tx2"/>
                </a:solidFill>
              </a:rPr>
              <a:t>Entering the Meeting Times and Instructor:</a:t>
            </a:r>
          </a:p>
        </p:txBody>
      </p:sp>
      <p:sp>
        <p:nvSpPr>
          <p:cNvPr id="4" name="Content Placeholder 3"/>
          <p:cNvSpPr>
            <a:spLocks noGrp="1"/>
          </p:cNvSpPr>
          <p:nvPr>
            <p:ph sz="half" idx="1"/>
          </p:nvPr>
        </p:nvSpPr>
        <p:spPr>
          <a:xfrm>
            <a:off x="1959767" y="819150"/>
            <a:ext cx="4895056" cy="2724150"/>
          </a:xfrm>
        </p:spPr>
        <p:txBody>
          <a:bodyPr>
            <a:normAutofit fontScale="62500" lnSpcReduction="20000"/>
          </a:bodyPr>
          <a:lstStyle/>
          <a:p>
            <a:r>
              <a:rPr lang="en-US" dirty="0">
                <a:solidFill>
                  <a:schemeClr val="tx2"/>
                </a:solidFill>
              </a:rPr>
              <a:t>1..  Next, click on the “Meeting Times and Instructor” tab</a:t>
            </a:r>
          </a:p>
          <a:p>
            <a:r>
              <a:rPr lang="en-US" dirty="0">
                <a:solidFill>
                  <a:schemeClr val="tx2"/>
                </a:solidFill>
              </a:rPr>
              <a:t>2.  Hit the “tab” button three times and the meeting start and end dates will automatically populate along with meeting type.  DO NOT  alter  these dates!</a:t>
            </a:r>
          </a:p>
          <a:p>
            <a:r>
              <a:rPr lang="en-US" dirty="0">
                <a:solidFill>
                  <a:schemeClr val="tx2"/>
                </a:solidFill>
              </a:rPr>
              <a:t>3.  At this point, enter the days and times (must be in military time)</a:t>
            </a:r>
          </a:p>
          <a:p>
            <a:r>
              <a:rPr lang="en-US" dirty="0">
                <a:solidFill>
                  <a:schemeClr val="tx2"/>
                </a:solidFill>
              </a:rPr>
              <a:t>Click “save” (The save button is located in the bottom right hand corner)</a:t>
            </a:r>
          </a:p>
        </p:txBody>
      </p:sp>
      <p:pic>
        <p:nvPicPr>
          <p:cNvPr id="6" name="Picture 5"/>
          <p:cNvPicPr>
            <a:picLocks noChangeAspect="1"/>
          </p:cNvPicPr>
          <p:nvPr/>
        </p:nvPicPr>
        <p:blipFill>
          <a:blip r:embed="rId2"/>
          <a:stretch>
            <a:fillRect/>
          </a:stretch>
        </p:blipFill>
        <p:spPr>
          <a:xfrm>
            <a:off x="587477" y="3399222"/>
            <a:ext cx="11277600" cy="2507195"/>
          </a:xfrm>
          <a:prstGeom prst="rect">
            <a:avLst/>
          </a:prstGeom>
        </p:spPr>
      </p:pic>
      <p:pic>
        <p:nvPicPr>
          <p:cNvPr id="3" name="Picture 2"/>
          <p:cNvPicPr>
            <a:picLocks noChangeAspect="1"/>
          </p:cNvPicPr>
          <p:nvPr/>
        </p:nvPicPr>
        <p:blipFill>
          <a:blip r:embed="rId3"/>
          <a:stretch>
            <a:fillRect/>
          </a:stretch>
        </p:blipFill>
        <p:spPr>
          <a:xfrm>
            <a:off x="6854823" y="917575"/>
            <a:ext cx="5200650" cy="1428750"/>
          </a:xfrm>
          <a:prstGeom prst="rect">
            <a:avLst/>
          </a:prstGeom>
        </p:spPr>
      </p:pic>
      <p:cxnSp>
        <p:nvCxnSpPr>
          <p:cNvPr id="8" name="Straight Arrow Connector 7"/>
          <p:cNvCxnSpPr/>
          <p:nvPr/>
        </p:nvCxnSpPr>
        <p:spPr>
          <a:xfrm>
            <a:off x="6854823" y="2024743"/>
            <a:ext cx="2223863" cy="1564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312887" y="4461031"/>
            <a:ext cx="2155371" cy="5878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875462" y="2541006"/>
            <a:ext cx="5108577" cy="646331"/>
          </a:xfrm>
          <a:prstGeom prst="rect">
            <a:avLst/>
          </a:prstGeom>
          <a:noFill/>
        </p:spPr>
        <p:txBody>
          <a:bodyPr wrap="square" rtlCol="0">
            <a:spAutoFit/>
          </a:bodyPr>
          <a:lstStyle/>
          <a:p>
            <a:r>
              <a:rPr lang="en-US" dirty="0">
                <a:solidFill>
                  <a:schemeClr val="tx2"/>
                </a:solidFill>
              </a:rPr>
              <a:t>*Note* You must click in the space below “Start Time” and “End Time” to get the text box to pop up</a:t>
            </a:r>
            <a:r>
              <a:rPr lang="en-US" dirty="0"/>
              <a:t>.</a:t>
            </a:r>
          </a:p>
        </p:txBody>
      </p:sp>
      <p:cxnSp>
        <p:nvCxnSpPr>
          <p:cNvPr id="14" name="Straight Arrow Connector 13"/>
          <p:cNvCxnSpPr/>
          <p:nvPr/>
        </p:nvCxnSpPr>
        <p:spPr>
          <a:xfrm>
            <a:off x="9360582" y="3129263"/>
            <a:ext cx="59982" cy="12550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9541" y="228259"/>
            <a:ext cx="408083" cy="405702"/>
          </a:xfrm>
          <a:prstGeom prst="rect">
            <a:avLst/>
          </a:prstGeom>
        </p:spPr>
      </p:pic>
      <p:sp>
        <p:nvSpPr>
          <p:cNvPr id="5" name="TextBox 4"/>
          <p:cNvSpPr txBox="1"/>
          <p:nvPr/>
        </p:nvSpPr>
        <p:spPr>
          <a:xfrm>
            <a:off x="11056872" y="228259"/>
            <a:ext cx="1140542" cy="369332"/>
          </a:xfrm>
          <a:prstGeom prst="rect">
            <a:avLst/>
          </a:prstGeom>
          <a:noFill/>
        </p:spPr>
        <p:txBody>
          <a:bodyPr wrap="square" rtlCol="0">
            <a:spAutoFit/>
          </a:bodyPr>
          <a:lstStyle/>
          <a:p>
            <a:r>
              <a:rPr lang="en-US" b="1" dirty="0">
                <a:latin typeface="Arial Black" panose="020B0A04020102020204" pitchFamily="34" charset="0"/>
              </a:rPr>
              <a:t>Step 5</a:t>
            </a:r>
          </a:p>
        </p:txBody>
      </p:sp>
    </p:spTree>
    <p:extLst>
      <p:ext uri="{BB962C8B-B14F-4D97-AF65-F5344CB8AC3E}">
        <p14:creationId xmlns:p14="http://schemas.microsoft.com/office/powerpoint/2010/main" val="212086128"/>
      </p:ext>
    </p:extLst>
  </p:cSld>
  <p:clrMapOvr>
    <a:masterClrMapping/>
  </p:clrMapOvr>
</p:sld>
</file>

<file path=ppt/theme/theme1.xml><?xml version="1.0" encoding="utf-8"?>
<a:theme xmlns:a="http://schemas.openxmlformats.org/drawingml/2006/main" name="pc_powerpoint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pc_powerpoint1</Template>
  <TotalTime>2401</TotalTime>
  <Words>1472</Words>
  <Application>Microsoft Office PowerPoint</Application>
  <PresentationFormat>Widescreen</PresentationFormat>
  <Paragraphs>117</Paragraphs>
  <Slides>21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ＭＳ Ｐゴシック</vt:lpstr>
      <vt:lpstr>ＭＳ Ｐゴシック</vt:lpstr>
      <vt:lpstr>Arial</vt:lpstr>
      <vt:lpstr>Arial Black</vt:lpstr>
      <vt:lpstr>Calibri</vt:lpstr>
      <vt:lpstr>Georgia</vt:lpstr>
      <vt:lpstr>Times New Roman</vt:lpstr>
      <vt:lpstr>pc_powerpoint1</vt:lpstr>
      <vt:lpstr>How to Build a Course</vt:lpstr>
      <vt:lpstr>PowerPoint Presentation</vt:lpstr>
      <vt:lpstr>Entering the Course Section Information:  </vt:lpstr>
      <vt:lpstr>Entering Course Info:</vt:lpstr>
      <vt:lpstr>PowerPoint Presentation</vt:lpstr>
      <vt:lpstr>Variable Credit</vt:lpstr>
      <vt:lpstr>PowerPoint Presentation</vt:lpstr>
      <vt:lpstr>Entering Section Enrollment:</vt:lpstr>
      <vt:lpstr>Entering the Meeting Times and Instructor:</vt:lpstr>
      <vt:lpstr>Meeting Type</vt:lpstr>
      <vt:lpstr>Meeting Type (Formatting)</vt:lpstr>
      <vt:lpstr>Entering Building and Room  Click on the “Meeting Location and Credits” tab Enter the building code and room in the respective boxes Online Courses will have a Building Code of “COURSE” and Room of “ONLINE” Winter Courses will have a Building Code of “WINTER” and Room of “SESSION” After entering this information, click “Save”  </vt:lpstr>
      <vt:lpstr>PowerPoint Presentation</vt:lpstr>
      <vt:lpstr>PowerPoint Presentation</vt:lpstr>
      <vt:lpstr>PowerPoint Presentation</vt:lpstr>
      <vt:lpstr>PowerPoint Presentation</vt:lpstr>
      <vt:lpstr>Submitting “Blue Cards”</vt:lpstr>
      <vt:lpstr>PowerPoint Presentation</vt:lpstr>
      <vt:lpstr>PowerPoint Presentation</vt:lpstr>
      <vt:lpstr>Resources https://www.etsu.edu/reg/registration/resources.php </vt:lpstr>
      <vt:lpstr>Registration Staff</vt:lpstr>
    </vt:vector>
  </TitlesOfParts>
  <Company>ETSU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Build a Course</dc:title>
  <dc:creator>Sheets, Caleb Andrew</dc:creator>
  <cp:lastModifiedBy>Sheets, Caleb Andrew</cp:lastModifiedBy>
  <cp:revision>44</cp:revision>
  <dcterms:created xsi:type="dcterms:W3CDTF">2018-06-20T17:08:59Z</dcterms:created>
  <dcterms:modified xsi:type="dcterms:W3CDTF">2020-08-17T18:10:42Z</dcterms:modified>
</cp:coreProperties>
</file>