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4" r:id="rId2"/>
    <p:sldId id="261" r:id="rId3"/>
    <p:sldId id="288" r:id="rId4"/>
    <p:sldId id="262" r:id="rId5"/>
    <p:sldId id="276" r:id="rId6"/>
    <p:sldId id="280" r:id="rId7"/>
    <p:sldId id="289" r:id="rId8"/>
    <p:sldId id="281" r:id="rId9"/>
    <p:sldId id="279" r:id="rId10"/>
    <p:sldId id="285" r:id="rId11"/>
    <p:sldId id="260" r:id="rId12"/>
    <p:sldId id="28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D658FF-4084-4D2B-9008-49AF260D306C}">
          <p14:sldIdLst>
            <p14:sldId id="274"/>
            <p14:sldId id="261"/>
            <p14:sldId id="288"/>
            <p14:sldId id="262"/>
            <p14:sldId id="276"/>
            <p14:sldId id="280"/>
            <p14:sldId id="289"/>
            <p14:sldId id="281"/>
            <p14:sldId id="279"/>
            <p14:sldId id="285"/>
            <p14:sldId id="260"/>
            <p14:sldId id="28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FFCF34"/>
    <a:srgbClr val="001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7674F-D175-4EFB-840D-19F120AB47C2}" v="846" dt="2024-02-01T16:22:20.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p:restoredTop sz="94661"/>
  </p:normalViewPr>
  <p:slideViewPr>
    <p:cSldViewPr snapToGrid="0" snapToObjects="1">
      <p:cViewPr varScale="1">
        <p:scale>
          <a:sx n="108" d="100"/>
          <a:sy n="108" d="100"/>
        </p:scale>
        <p:origin x="8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hyperlink" Target="https://www.etsu.edu/etsuelevates/" TargetMode="External"/><Relationship Id="rId2" Type="http://schemas.openxmlformats.org/officeDocument/2006/relationships/hyperlink" Target="https://www.etsu.edu/honors/ug_research/funding/default.php" TargetMode="External"/><Relationship Id="rId1" Type="http://schemas.openxmlformats.org/officeDocument/2006/relationships/hyperlink" Target="https://www.etsu.edu/sga/fund.php"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C012205-D9EF-4B3A-89B2-1A787E279855}" type="doc">
      <dgm:prSet loTypeId="urn:microsoft.com/office/officeart/2005/8/layout/lProcess2" loCatId="list" qsTypeId="urn:microsoft.com/office/officeart/2005/8/quickstyle/simple5" qsCatId="simple" csTypeId="urn:microsoft.com/office/officeart/2005/8/colors/accent4_1" csCatId="accent4" phldr="1"/>
      <dgm:spPr/>
      <dgm:t>
        <a:bodyPr/>
        <a:lstStyle/>
        <a:p>
          <a:endParaRPr lang="en-US"/>
        </a:p>
      </dgm:t>
    </dgm:pt>
    <dgm:pt modelId="{A11A3D78-BA69-4684-908E-F1121129F217}">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SGA B.U.C. Fund</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67AD558E-250F-4D5A-9BD0-90136FE9EA26}" type="parTrans" cxnId="{659A425C-6B60-4737-8DD8-FF1E0233C03C}">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E57709DB-1393-40B3-945A-A61607B7BE78}" type="sibTrans" cxnId="{659A425C-6B60-4737-8DD8-FF1E0233C03C}">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DAC6DB9-0249-4479-90EB-C52CE65C2DC4}">
      <dgm:prSet custT="1">
        <dgm:style>
          <a:lnRef idx="0">
            <a:schemeClr val="accent1"/>
          </a:lnRef>
          <a:fillRef idx="3">
            <a:schemeClr val="accent1"/>
          </a:fillRef>
          <a:effectRef idx="3">
            <a:schemeClr val="accent1"/>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one-time activity-specific requests.</a:t>
          </a:r>
        </a:p>
      </dgm:t>
    </dgm:pt>
    <dgm:pt modelId="{81E883F0-331F-41B1-A213-3B8E359B9632}" type="parTrans" cxnId="{010AF2C6-F8A1-4DE3-AB0E-2235E5B38B21}">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7F84C0A1-D327-47D5-AC78-43B1DC1F2849}" type="sibTrans" cxnId="{010AF2C6-F8A1-4DE3-AB0E-2235E5B38B21}">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C5F3072-D43F-4BEF-84F8-3F69C83880BC}">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SGA Seed Funds</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73744324-2E61-4D0A-A8E6-BB818422572F}" type="parTrans" cxnId="{D2841BD2-38C5-42FA-93D0-4DCFBF090D0A}">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5126C9CE-79CE-4A89-A39E-081804507659}" type="sibTrans" cxnId="{D2841BD2-38C5-42FA-93D0-4DCFBF090D0A}">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15B54489-58CD-4ADA-B8DE-AEE4169E11FF}">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brand new clubs/organizations to help with start up costs.</a:t>
          </a:r>
        </a:p>
      </dgm:t>
    </dgm:pt>
    <dgm:pt modelId="{46835B01-712D-455C-AE61-0E764D649F77}" type="parTrans" cxnId="{5C47F6CC-2BB4-419C-970C-EA77506FD1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5A217882-7F7B-4CE6-89C6-A1FE6F235CE2}" type="sibTrans" cxnId="{5C47F6CC-2BB4-419C-970C-EA77506FD1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CF7C2D56-31E2-45AF-95F0-FD54C4360781}">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Departmental Funding</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C4184D93-FEB8-4466-92F7-BEFBECD21C3F}" type="parTrans" cxnId="{57CABC52-D750-4D67-AAEA-78CF7B8B0DA7}">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E3096756-BF90-4D21-9491-5132E4FB734B}" type="sibTrans" cxnId="{57CABC52-D750-4D67-AAEA-78CF7B8B0DA7}">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80D2A71-43ED-4CE0-BAF7-329491729C63}">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activities that are major-specific or related to academics.</a:t>
          </a:r>
        </a:p>
      </dgm:t>
    </dgm:pt>
    <dgm:pt modelId="{B66EECE0-1A3E-45FB-8EC7-12D832842F80}" type="parTrans" cxnId="{9CD214E8-6B4B-4A4D-9359-B0DA0C78FC0D}">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F1505E6E-FAE2-445F-96EE-A666ACD768F6}" type="sibTrans" cxnId="{9CD214E8-6B4B-4A4D-9359-B0DA0C78FC0D}">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93BC139-2E6F-4827-BA8B-3EBD8F94486A}">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b="1" dirty="0">
              <a:latin typeface="Calibri" panose="020F0502020204030204" pitchFamily="34" charset="0"/>
              <a:ea typeface="Calibri" panose="020F0502020204030204" pitchFamily="34" charset="0"/>
              <a:cs typeface="Calibri" panose="020F0502020204030204" pitchFamily="34" charset="0"/>
            </a:rPr>
            <a:t>ETSU School of Graduate Studies or the Office of Undergraduate Research</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6CA93B97-72B9-4239-8DD7-C707CB7D9828}" type="parTrans" cxnId="{2D5E30A8-CB2D-41E0-ACA1-7FDB180CBE59}">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4BED4F53-46F9-46EE-91E5-9E33DC81DEAC}" type="sibTrans" cxnId="{2D5E30A8-CB2D-41E0-ACA1-7FDB180CBE59}">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554B70CF-680A-4F5C-8886-7FA2EFF17FE4}">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grad and undergrad research projects and presentations at conferences.</a:t>
          </a:r>
        </a:p>
      </dgm:t>
    </dgm:pt>
    <dgm:pt modelId="{88F7C44B-96B4-433A-B1C7-D4AF39D4CD6D}" type="parTrans" cxnId="{138F943C-05A1-4106-A6BA-B64F4E85561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98E5FFCE-2A3F-47BC-BABB-A92A521E1888}" type="sibTrans" cxnId="{138F943C-05A1-4106-A6BA-B64F4E85561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2760D574-CEA6-47EB-A7B0-D23B586A3819}">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ETSU Elevates</a:t>
          </a:r>
        </a:p>
      </dgm:t>
    </dgm:pt>
    <dgm:pt modelId="{999011CA-029B-4A50-8366-3096BCFC8BB9}" type="parTrans" cxnId="{A16DD9AB-7277-4071-BDE3-ED96C0B1CB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D494FE8A-2AA1-4699-B1B6-DE59E3D59D65}" type="sibTrans" cxnId="{A16DD9AB-7277-4071-BDE3-ED96C0B1CB32}">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F4F618E9-E7EB-417E-9331-1832CFB7757E}">
      <dgm:prSet custT="1">
        <dgm:style>
          <a:lnRef idx="0">
            <a:schemeClr val="accent4"/>
          </a:lnRef>
          <a:fillRef idx="3">
            <a:schemeClr val="accent4"/>
          </a:fillRef>
          <a:effectRef idx="3">
            <a:schemeClr val="accent4"/>
          </a:effectRef>
          <a:fontRef idx="minor">
            <a:schemeClr val="lt1"/>
          </a:fontRef>
        </dgm:style>
      </dgm:prSet>
      <dgm:spPr>
        <a:solidFill>
          <a:srgbClr val="041E42"/>
        </a:solidFill>
        <a:ln>
          <a:solidFill>
            <a:schemeClr val="tx1"/>
          </a:solidFill>
        </a:ln>
      </dgm:spPr>
      <dgm:t>
        <a:bodyPr/>
        <a:lstStyle/>
        <a:p>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For students who need funding for a community project. </a:t>
          </a:r>
        </a:p>
      </dgm:t>
    </dgm:pt>
    <dgm:pt modelId="{A3FB7E9B-F81F-4007-9D67-1D0D7A7B7D25}" type="parTrans" cxnId="{103046D7-364E-45D3-BC7C-6A7B5E2DEA5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93960643-9FC0-423A-8343-0913D8B7FB11}" type="sibTrans" cxnId="{103046D7-364E-45D3-BC7C-6A7B5E2DEA50}">
      <dgm:prSet/>
      <dgm:spPr/>
      <dgm:t>
        <a:bodyPr/>
        <a:lstStyle/>
        <a:p>
          <a:endParaRPr lang="en-US" sz="4400">
            <a:latin typeface="Calibri" panose="020F0502020204030204" pitchFamily="34" charset="0"/>
            <a:ea typeface="Calibri" panose="020F0502020204030204" pitchFamily="34" charset="0"/>
            <a:cs typeface="Calibri" panose="020F0502020204030204" pitchFamily="34" charset="0"/>
          </a:endParaRPr>
        </a:p>
      </dgm:t>
    </dgm:pt>
    <dgm:pt modelId="{9A71177E-C066-4CCD-8BE8-44F926FC2345}">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gm:t>
      <dgm:extLst>
        <a:ext uri="{E40237B7-FDA0-4F09-8148-C483321AD2D9}">
          <dgm14:cNvPr xmlns:dgm14="http://schemas.microsoft.com/office/drawing/2010/diagram" id="0" name="">
            <a:hlinkClick xmlns:r="http://schemas.openxmlformats.org/officeDocument/2006/relationships" r:id="rId1"/>
          </dgm14:cNvPr>
        </a:ext>
      </dgm:extLst>
    </dgm:pt>
    <dgm:pt modelId="{CE0B3CB0-F3DF-41C9-8011-67D161FC59E4}" type="parTrans" cxnId="{D4CDFC94-4F52-4502-B387-92F0F04ACD61}">
      <dgm:prSet/>
      <dgm:spPr/>
      <dgm:t>
        <a:bodyPr/>
        <a:lstStyle/>
        <a:p>
          <a:endParaRPr lang="en-US" sz="4400"/>
        </a:p>
      </dgm:t>
    </dgm:pt>
    <dgm:pt modelId="{1881BE3E-D4F4-4C4A-BE2E-D3CC3D312786}" type="sibTrans" cxnId="{D4CDFC94-4F52-4502-B387-92F0F04ACD61}">
      <dgm:prSet/>
      <dgm:spPr/>
      <dgm:t>
        <a:bodyPr/>
        <a:lstStyle/>
        <a:p>
          <a:endParaRPr lang="en-US" sz="4400"/>
        </a:p>
      </dgm:t>
    </dgm:pt>
    <dgm:pt modelId="{3427BD57-280D-488B-BD78-6358EA5BA326}">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gm:t>
    </dgm:pt>
    <dgm:pt modelId="{0387A570-57EE-47B6-B682-7514C54518E3}" type="parTrans" cxnId="{3A4EDB9F-CDE7-4926-B361-7742A20DA9EE}">
      <dgm:prSet/>
      <dgm:spPr/>
      <dgm:t>
        <a:bodyPr/>
        <a:lstStyle/>
        <a:p>
          <a:endParaRPr lang="en-US" sz="4400"/>
        </a:p>
      </dgm:t>
    </dgm:pt>
    <dgm:pt modelId="{60953931-2028-426B-ADAF-B92E210A62FB}" type="sibTrans" cxnId="{3A4EDB9F-CDE7-4926-B361-7742A20DA9EE}">
      <dgm:prSet/>
      <dgm:spPr/>
      <dgm:t>
        <a:bodyPr/>
        <a:lstStyle/>
        <a:p>
          <a:endParaRPr lang="en-US" sz="4400"/>
        </a:p>
      </dgm:t>
    </dgm:pt>
    <dgm:pt modelId="{00FAE88A-40CD-4785-A22F-0EA966C89F0C}">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For more information, please contact your department chair</a:t>
          </a:r>
        </a:p>
      </dgm:t>
    </dgm:pt>
    <dgm:pt modelId="{34B632B6-E95B-474B-92A0-5980C191691B}" type="parTrans" cxnId="{3326D578-079E-441C-B25A-40654A46634B}">
      <dgm:prSet/>
      <dgm:spPr/>
      <dgm:t>
        <a:bodyPr/>
        <a:lstStyle/>
        <a:p>
          <a:endParaRPr lang="en-US" sz="4400"/>
        </a:p>
      </dgm:t>
    </dgm:pt>
    <dgm:pt modelId="{FFE06161-1268-4C59-9345-0FFCB12996B4}" type="sibTrans" cxnId="{3326D578-079E-441C-B25A-40654A46634B}">
      <dgm:prSet/>
      <dgm:spPr/>
      <dgm:t>
        <a:bodyPr/>
        <a:lstStyle/>
        <a:p>
          <a:endParaRPr lang="en-US" sz="4400"/>
        </a:p>
      </dgm:t>
    </dgm:pt>
    <dgm:pt modelId="{B1B3302B-383F-4078-B799-4838BEC4AED7}">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GRAD &amp; UNDER GRAD RESEARCH WEBSITE </a:t>
          </a:r>
        </a:p>
      </dgm:t>
      <dgm:extLst>
        <a:ext uri="{E40237B7-FDA0-4F09-8148-C483321AD2D9}">
          <dgm14:cNvPr xmlns:dgm14="http://schemas.microsoft.com/office/drawing/2010/diagram" id="0" name="">
            <a:hlinkClick xmlns:r="http://schemas.openxmlformats.org/officeDocument/2006/relationships" r:id="rId2"/>
          </dgm14:cNvPr>
        </a:ext>
      </dgm:extLst>
    </dgm:pt>
    <dgm:pt modelId="{3BD82CC0-B05B-4F5A-81DC-BBC6FD0CC743}" type="parTrans" cxnId="{2DCDE696-28BA-4AD8-8847-476E45F4E933}">
      <dgm:prSet/>
      <dgm:spPr/>
      <dgm:t>
        <a:bodyPr/>
        <a:lstStyle/>
        <a:p>
          <a:endParaRPr lang="en-US" sz="4400"/>
        </a:p>
      </dgm:t>
    </dgm:pt>
    <dgm:pt modelId="{C0C051F6-D48D-46E5-9E66-A0391AC09BA8}" type="sibTrans" cxnId="{2DCDE696-28BA-4AD8-8847-476E45F4E933}">
      <dgm:prSet/>
      <dgm:spPr/>
      <dgm:t>
        <a:bodyPr/>
        <a:lstStyle/>
        <a:p>
          <a:endParaRPr lang="en-US" sz="4400"/>
        </a:p>
      </dgm:t>
    </dgm:pt>
    <dgm:pt modelId="{DF3DC6A5-213F-44A9-BE0B-94DE8D2AB555}">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ETSU ELEVATES WEBSITE</a:t>
          </a:r>
        </a:p>
      </dgm:t>
      <dgm:extLst>
        <a:ext uri="{E40237B7-FDA0-4F09-8148-C483321AD2D9}">
          <dgm14:cNvPr xmlns:dgm14="http://schemas.microsoft.com/office/drawing/2010/diagram" id="0" name="">
            <a:hlinkClick xmlns:r="http://schemas.openxmlformats.org/officeDocument/2006/relationships" r:id="rId3"/>
          </dgm14:cNvPr>
        </a:ext>
      </dgm:extLst>
    </dgm:pt>
    <dgm:pt modelId="{13703327-A0F6-4C5F-AABE-11A328907A72}" type="parTrans" cxnId="{21079482-18D5-473C-BFA6-7FF74D31F8B2}">
      <dgm:prSet/>
      <dgm:spPr/>
      <dgm:t>
        <a:bodyPr/>
        <a:lstStyle/>
        <a:p>
          <a:endParaRPr lang="en-US" sz="4400"/>
        </a:p>
      </dgm:t>
    </dgm:pt>
    <dgm:pt modelId="{4A12593E-9A88-464B-8D7C-48160B41AF33}" type="sibTrans" cxnId="{21079482-18D5-473C-BFA6-7FF74D31F8B2}">
      <dgm:prSet/>
      <dgm:spPr/>
      <dgm:t>
        <a:bodyPr/>
        <a:lstStyle/>
        <a:p>
          <a:endParaRPr lang="en-US" sz="4400"/>
        </a:p>
      </dgm:t>
    </dgm:pt>
    <dgm:pt modelId="{EC61A7B4-0E52-40C8-BEEE-581588D6650C}" type="pres">
      <dgm:prSet presAssocID="{EC012205-D9EF-4B3A-89B2-1A787E279855}" presName="theList" presStyleCnt="0">
        <dgm:presLayoutVars>
          <dgm:dir/>
          <dgm:animLvl val="lvl"/>
          <dgm:resizeHandles val="exact"/>
        </dgm:presLayoutVars>
      </dgm:prSet>
      <dgm:spPr/>
    </dgm:pt>
    <dgm:pt modelId="{4C96B770-64CA-4ADE-9BA7-3748F6C7CB6D}" type="pres">
      <dgm:prSet presAssocID="{A11A3D78-BA69-4684-908E-F1121129F217}" presName="compNode" presStyleCnt="0"/>
      <dgm:spPr/>
    </dgm:pt>
    <dgm:pt modelId="{8D5FD8B3-8507-4FD0-8B22-DAC3FF066374}" type="pres">
      <dgm:prSet presAssocID="{A11A3D78-BA69-4684-908E-F1121129F217}" presName="aNode" presStyleLbl="bgShp" presStyleIdx="0" presStyleCnt="5"/>
      <dgm:spPr/>
    </dgm:pt>
    <dgm:pt modelId="{E4DE704A-6449-473E-BD20-061983329B01}" type="pres">
      <dgm:prSet presAssocID="{A11A3D78-BA69-4684-908E-F1121129F217}" presName="textNode" presStyleLbl="bgShp" presStyleIdx="0" presStyleCnt="5"/>
      <dgm:spPr/>
    </dgm:pt>
    <dgm:pt modelId="{3E584620-F8AD-4995-851E-B73A4B4F2EFA}" type="pres">
      <dgm:prSet presAssocID="{A11A3D78-BA69-4684-908E-F1121129F217}" presName="compChildNode" presStyleCnt="0"/>
      <dgm:spPr/>
    </dgm:pt>
    <dgm:pt modelId="{2428D5BE-33D9-4029-8EFB-4B42A9CAFE6A}" type="pres">
      <dgm:prSet presAssocID="{A11A3D78-BA69-4684-908E-F1121129F217}" presName="theInnerList" presStyleCnt="0"/>
      <dgm:spPr/>
    </dgm:pt>
    <dgm:pt modelId="{C64139CC-0927-417F-BD59-5FFD05772FA8}" type="pres">
      <dgm:prSet presAssocID="{4DAC6DB9-0249-4479-90EB-C52CE65C2DC4}" presName="childNode" presStyleLbl="node1" presStyleIdx="0" presStyleCnt="10">
        <dgm:presLayoutVars>
          <dgm:bulletEnabled val="1"/>
        </dgm:presLayoutVars>
      </dgm:prSet>
      <dgm:spPr/>
    </dgm:pt>
    <dgm:pt modelId="{18CA3A1D-2505-4EBF-B563-CB31F3282E21}" type="pres">
      <dgm:prSet presAssocID="{4DAC6DB9-0249-4479-90EB-C52CE65C2DC4}" presName="aSpace2" presStyleCnt="0"/>
      <dgm:spPr/>
    </dgm:pt>
    <dgm:pt modelId="{DE0B9C4A-ED6D-41C8-A5CA-BF157F8616E4}" type="pres">
      <dgm:prSet presAssocID="{9A71177E-C066-4CCD-8BE8-44F926FC2345}" presName="childNode" presStyleLbl="node1" presStyleIdx="1" presStyleCnt="10">
        <dgm:presLayoutVars>
          <dgm:bulletEnabled val="1"/>
        </dgm:presLayoutVars>
      </dgm:prSet>
      <dgm:spPr>
        <a:xfrm>
          <a:off x="213338" y="2599606"/>
          <a:ext cx="1659416" cy="1209233"/>
        </a:xfrm>
        <a:prstGeom prst="roundRect">
          <a:avLst>
            <a:gd name="adj" fmla="val 10000"/>
          </a:avLst>
        </a:prstGeom>
      </dgm:spPr>
    </dgm:pt>
    <dgm:pt modelId="{77C6DBAD-CEAB-41A1-9497-234F1297D53A}" type="pres">
      <dgm:prSet presAssocID="{A11A3D78-BA69-4684-908E-F1121129F217}" presName="aSpace" presStyleCnt="0"/>
      <dgm:spPr/>
    </dgm:pt>
    <dgm:pt modelId="{6CD5397B-A0E6-45F4-8D01-E9ACDFEF3108}" type="pres">
      <dgm:prSet presAssocID="{4C5F3072-D43F-4BEF-84F8-3F69C83880BC}" presName="compNode" presStyleCnt="0"/>
      <dgm:spPr/>
    </dgm:pt>
    <dgm:pt modelId="{5F7828C4-9C76-4A4E-BE90-6F59AD790AA4}" type="pres">
      <dgm:prSet presAssocID="{4C5F3072-D43F-4BEF-84F8-3F69C83880BC}" presName="aNode" presStyleLbl="bgShp" presStyleIdx="1" presStyleCnt="5"/>
      <dgm:spPr/>
    </dgm:pt>
    <dgm:pt modelId="{DD77E21F-82E3-4CB4-AEA5-BF4D193C01A5}" type="pres">
      <dgm:prSet presAssocID="{4C5F3072-D43F-4BEF-84F8-3F69C83880BC}" presName="textNode" presStyleLbl="bgShp" presStyleIdx="1" presStyleCnt="5"/>
      <dgm:spPr/>
    </dgm:pt>
    <dgm:pt modelId="{BBD9BB3A-7065-4BD4-868D-41FE38F79C5E}" type="pres">
      <dgm:prSet presAssocID="{4C5F3072-D43F-4BEF-84F8-3F69C83880BC}" presName="compChildNode" presStyleCnt="0"/>
      <dgm:spPr/>
    </dgm:pt>
    <dgm:pt modelId="{16DAEB32-3666-4DDD-8B35-A0C72B9A4E45}" type="pres">
      <dgm:prSet presAssocID="{4C5F3072-D43F-4BEF-84F8-3F69C83880BC}" presName="theInnerList" presStyleCnt="0"/>
      <dgm:spPr/>
    </dgm:pt>
    <dgm:pt modelId="{250B9353-5EB2-4426-83C2-E16596674023}" type="pres">
      <dgm:prSet presAssocID="{15B54489-58CD-4ADA-B8DE-AEE4169E11FF}" presName="childNode" presStyleLbl="node1" presStyleIdx="2" presStyleCnt="10">
        <dgm:presLayoutVars>
          <dgm:bulletEnabled val="1"/>
        </dgm:presLayoutVars>
      </dgm:prSet>
      <dgm:spPr/>
    </dgm:pt>
    <dgm:pt modelId="{E1F1AC59-1DA2-4426-8B0E-57158C0D0F71}" type="pres">
      <dgm:prSet presAssocID="{15B54489-58CD-4ADA-B8DE-AEE4169E11FF}" presName="aSpace2" presStyleCnt="0"/>
      <dgm:spPr/>
    </dgm:pt>
    <dgm:pt modelId="{00AA9335-FCE0-4869-B8ED-2C20C4D0DB1B}" type="pres">
      <dgm:prSet presAssocID="{3427BD57-280D-488B-BD78-6358EA5BA326}" presName="childNode" presStyleLbl="node1" presStyleIdx="3" presStyleCnt="10">
        <dgm:presLayoutVars>
          <dgm:bulletEnabled val="1"/>
        </dgm:presLayoutVars>
      </dgm:prSet>
      <dgm:spPr>
        <a:xfrm>
          <a:off x="2443179" y="2599606"/>
          <a:ext cx="1659416" cy="1209233"/>
        </a:xfrm>
        <a:prstGeom prst="roundRect">
          <a:avLst>
            <a:gd name="adj" fmla="val 10000"/>
          </a:avLst>
        </a:prstGeom>
      </dgm:spPr>
    </dgm:pt>
    <dgm:pt modelId="{0058D7DC-B915-4619-89BC-18601E574A38}" type="pres">
      <dgm:prSet presAssocID="{4C5F3072-D43F-4BEF-84F8-3F69C83880BC}" presName="aSpace" presStyleCnt="0"/>
      <dgm:spPr/>
    </dgm:pt>
    <dgm:pt modelId="{22D66D8D-82D7-4E3A-9648-E47B827E5898}" type="pres">
      <dgm:prSet presAssocID="{CF7C2D56-31E2-45AF-95F0-FD54C4360781}" presName="compNode" presStyleCnt="0"/>
      <dgm:spPr/>
    </dgm:pt>
    <dgm:pt modelId="{9ABCD3C0-4304-43BA-8BB4-9793E9422952}" type="pres">
      <dgm:prSet presAssocID="{CF7C2D56-31E2-45AF-95F0-FD54C4360781}" presName="aNode" presStyleLbl="bgShp" presStyleIdx="2" presStyleCnt="5"/>
      <dgm:spPr/>
    </dgm:pt>
    <dgm:pt modelId="{58B115BB-0CE7-4B71-9C9E-3AD6F79CAA3C}" type="pres">
      <dgm:prSet presAssocID="{CF7C2D56-31E2-45AF-95F0-FD54C4360781}" presName="textNode" presStyleLbl="bgShp" presStyleIdx="2" presStyleCnt="5"/>
      <dgm:spPr/>
    </dgm:pt>
    <dgm:pt modelId="{DBA67643-6303-45C5-AC17-74A734F44E23}" type="pres">
      <dgm:prSet presAssocID="{CF7C2D56-31E2-45AF-95F0-FD54C4360781}" presName="compChildNode" presStyleCnt="0"/>
      <dgm:spPr/>
    </dgm:pt>
    <dgm:pt modelId="{44CD8EE6-BFE5-4F43-BA33-599E20CA8918}" type="pres">
      <dgm:prSet presAssocID="{CF7C2D56-31E2-45AF-95F0-FD54C4360781}" presName="theInnerList" presStyleCnt="0"/>
      <dgm:spPr/>
    </dgm:pt>
    <dgm:pt modelId="{BD928D58-87B1-41ED-8B96-456BA3956028}" type="pres">
      <dgm:prSet presAssocID="{480D2A71-43ED-4CE0-BAF7-329491729C63}" presName="childNode" presStyleLbl="node1" presStyleIdx="4" presStyleCnt="10">
        <dgm:presLayoutVars>
          <dgm:bulletEnabled val="1"/>
        </dgm:presLayoutVars>
      </dgm:prSet>
      <dgm:spPr/>
    </dgm:pt>
    <dgm:pt modelId="{C77D8CB5-E606-4EC4-A54E-838B59B3586C}" type="pres">
      <dgm:prSet presAssocID="{480D2A71-43ED-4CE0-BAF7-329491729C63}" presName="aSpace2" presStyleCnt="0"/>
      <dgm:spPr/>
    </dgm:pt>
    <dgm:pt modelId="{1844B65E-3455-40F2-8D40-9E9032828E06}" type="pres">
      <dgm:prSet presAssocID="{00FAE88A-40CD-4785-A22F-0EA966C89F0C}" presName="childNode" presStyleLbl="node1" presStyleIdx="5" presStyleCnt="10">
        <dgm:presLayoutVars>
          <dgm:bulletEnabled val="1"/>
        </dgm:presLayoutVars>
      </dgm:prSet>
      <dgm:spPr>
        <a:xfrm>
          <a:off x="4673020" y="2599606"/>
          <a:ext cx="1659416" cy="1209233"/>
        </a:xfrm>
        <a:prstGeom prst="roundRect">
          <a:avLst>
            <a:gd name="adj" fmla="val 10000"/>
          </a:avLst>
        </a:prstGeom>
      </dgm:spPr>
    </dgm:pt>
    <dgm:pt modelId="{165B71A7-EE97-48CC-A72E-2CF6D06FF472}" type="pres">
      <dgm:prSet presAssocID="{CF7C2D56-31E2-45AF-95F0-FD54C4360781}" presName="aSpace" presStyleCnt="0"/>
      <dgm:spPr/>
    </dgm:pt>
    <dgm:pt modelId="{37613038-8618-47B9-8950-F57C7AA33937}" type="pres">
      <dgm:prSet presAssocID="{493BC139-2E6F-4827-BA8B-3EBD8F94486A}" presName="compNode" presStyleCnt="0"/>
      <dgm:spPr/>
    </dgm:pt>
    <dgm:pt modelId="{3FE56B25-F3F8-42A1-B922-149D0299EDC0}" type="pres">
      <dgm:prSet presAssocID="{493BC139-2E6F-4827-BA8B-3EBD8F94486A}" presName="aNode" presStyleLbl="bgShp" presStyleIdx="3" presStyleCnt="5"/>
      <dgm:spPr/>
    </dgm:pt>
    <dgm:pt modelId="{3E98C3E0-74E3-4CF5-91DF-1FFDBA940C32}" type="pres">
      <dgm:prSet presAssocID="{493BC139-2E6F-4827-BA8B-3EBD8F94486A}" presName="textNode" presStyleLbl="bgShp" presStyleIdx="3" presStyleCnt="5"/>
      <dgm:spPr/>
    </dgm:pt>
    <dgm:pt modelId="{0DC344BD-28D4-4F7D-A26E-853BB4655C25}" type="pres">
      <dgm:prSet presAssocID="{493BC139-2E6F-4827-BA8B-3EBD8F94486A}" presName="compChildNode" presStyleCnt="0"/>
      <dgm:spPr/>
    </dgm:pt>
    <dgm:pt modelId="{52CC20F1-EFC2-455E-A354-5EAF62436FB8}" type="pres">
      <dgm:prSet presAssocID="{493BC139-2E6F-4827-BA8B-3EBD8F94486A}" presName="theInnerList" presStyleCnt="0"/>
      <dgm:spPr/>
    </dgm:pt>
    <dgm:pt modelId="{CC28609C-129E-45F3-B809-7B919C401012}" type="pres">
      <dgm:prSet presAssocID="{554B70CF-680A-4F5C-8886-7FA2EFF17FE4}" presName="childNode" presStyleLbl="node1" presStyleIdx="6" presStyleCnt="10">
        <dgm:presLayoutVars>
          <dgm:bulletEnabled val="1"/>
        </dgm:presLayoutVars>
      </dgm:prSet>
      <dgm:spPr/>
    </dgm:pt>
    <dgm:pt modelId="{624A8BDA-73D7-4D35-8F1B-5C319BCCE6DD}" type="pres">
      <dgm:prSet presAssocID="{554B70CF-680A-4F5C-8886-7FA2EFF17FE4}" presName="aSpace2" presStyleCnt="0"/>
      <dgm:spPr/>
    </dgm:pt>
    <dgm:pt modelId="{BECC29EF-2889-4334-BF05-528AD50C5CA6}" type="pres">
      <dgm:prSet presAssocID="{B1B3302B-383F-4078-B799-4838BEC4AED7}" presName="childNode" presStyleLbl="node1" presStyleIdx="7" presStyleCnt="10">
        <dgm:presLayoutVars>
          <dgm:bulletEnabled val="1"/>
        </dgm:presLayoutVars>
      </dgm:prSet>
      <dgm:spPr>
        <a:xfrm>
          <a:off x="6902861" y="2599606"/>
          <a:ext cx="1659416" cy="1209233"/>
        </a:xfrm>
        <a:prstGeom prst="roundRect">
          <a:avLst>
            <a:gd name="adj" fmla="val 10000"/>
          </a:avLst>
        </a:prstGeom>
      </dgm:spPr>
    </dgm:pt>
    <dgm:pt modelId="{351CF4DA-8E70-4095-B336-785AAC2567C1}" type="pres">
      <dgm:prSet presAssocID="{493BC139-2E6F-4827-BA8B-3EBD8F94486A}" presName="aSpace" presStyleCnt="0"/>
      <dgm:spPr/>
    </dgm:pt>
    <dgm:pt modelId="{01210CB7-92C7-445C-95FF-EF8DE277BCB5}" type="pres">
      <dgm:prSet presAssocID="{2760D574-CEA6-47EB-A7B0-D23B586A3819}" presName="compNode" presStyleCnt="0"/>
      <dgm:spPr/>
    </dgm:pt>
    <dgm:pt modelId="{3A7E7D1D-C8D1-4D33-9EE1-A86510B7F435}" type="pres">
      <dgm:prSet presAssocID="{2760D574-CEA6-47EB-A7B0-D23B586A3819}" presName="aNode" presStyleLbl="bgShp" presStyleIdx="4" presStyleCnt="5"/>
      <dgm:spPr/>
    </dgm:pt>
    <dgm:pt modelId="{5C231700-061F-4F74-A290-373B4DADB538}" type="pres">
      <dgm:prSet presAssocID="{2760D574-CEA6-47EB-A7B0-D23B586A3819}" presName="textNode" presStyleLbl="bgShp" presStyleIdx="4" presStyleCnt="5"/>
      <dgm:spPr/>
    </dgm:pt>
    <dgm:pt modelId="{A094D115-98BC-4894-B8CA-BCFACEACD55B}" type="pres">
      <dgm:prSet presAssocID="{2760D574-CEA6-47EB-A7B0-D23B586A3819}" presName="compChildNode" presStyleCnt="0"/>
      <dgm:spPr/>
    </dgm:pt>
    <dgm:pt modelId="{2D1D6D4C-0D6B-4E25-A6E0-DCB4B481DAEC}" type="pres">
      <dgm:prSet presAssocID="{2760D574-CEA6-47EB-A7B0-D23B586A3819}" presName="theInnerList" presStyleCnt="0"/>
      <dgm:spPr/>
    </dgm:pt>
    <dgm:pt modelId="{2C25B942-0CD8-4909-85E4-96BEBD956D9C}" type="pres">
      <dgm:prSet presAssocID="{F4F618E9-E7EB-417E-9331-1832CFB7757E}" presName="childNode" presStyleLbl="node1" presStyleIdx="8" presStyleCnt="10">
        <dgm:presLayoutVars>
          <dgm:bulletEnabled val="1"/>
        </dgm:presLayoutVars>
      </dgm:prSet>
      <dgm:spPr/>
    </dgm:pt>
    <dgm:pt modelId="{7DE9C48E-B37A-4664-A60C-A11E66F7F538}" type="pres">
      <dgm:prSet presAssocID="{F4F618E9-E7EB-417E-9331-1832CFB7757E}" presName="aSpace2" presStyleCnt="0"/>
      <dgm:spPr/>
    </dgm:pt>
    <dgm:pt modelId="{2E145C20-C5DC-4637-86ED-85357142F16D}" type="pres">
      <dgm:prSet presAssocID="{DF3DC6A5-213F-44A9-BE0B-94DE8D2AB555}" presName="childNode" presStyleLbl="node1" presStyleIdx="9" presStyleCnt="10">
        <dgm:presLayoutVars>
          <dgm:bulletEnabled val="1"/>
        </dgm:presLayoutVars>
      </dgm:prSet>
      <dgm:spPr>
        <a:xfrm>
          <a:off x="9132702" y="2599606"/>
          <a:ext cx="1659416" cy="1209233"/>
        </a:xfrm>
        <a:prstGeom prst="roundRect">
          <a:avLst>
            <a:gd name="adj" fmla="val 10000"/>
          </a:avLst>
        </a:prstGeom>
      </dgm:spPr>
    </dgm:pt>
  </dgm:ptLst>
  <dgm:cxnLst>
    <dgm:cxn modelId="{1DE7870C-A595-40A8-B76E-497E701C3BF5}" type="presOf" srcId="{CF7C2D56-31E2-45AF-95F0-FD54C4360781}" destId="{58B115BB-0CE7-4B71-9C9E-3AD6F79CAA3C}" srcOrd="1" destOrd="0" presId="urn:microsoft.com/office/officeart/2005/8/layout/lProcess2"/>
    <dgm:cxn modelId="{47753014-FD4A-446E-A1B5-E4D4B6000807}" type="presOf" srcId="{B1B3302B-383F-4078-B799-4838BEC4AED7}" destId="{BECC29EF-2889-4334-BF05-528AD50C5CA6}" srcOrd="0" destOrd="0" presId="urn:microsoft.com/office/officeart/2005/8/layout/lProcess2"/>
    <dgm:cxn modelId="{362C7121-02F6-473D-9AA6-AC9FB5D7F143}" type="presOf" srcId="{4C5F3072-D43F-4BEF-84F8-3F69C83880BC}" destId="{DD77E21F-82E3-4CB4-AEA5-BF4D193C01A5}" srcOrd="1" destOrd="0" presId="urn:microsoft.com/office/officeart/2005/8/layout/lProcess2"/>
    <dgm:cxn modelId="{F28A6627-2A98-4FEC-BDD8-C65A4B136753}" type="presOf" srcId="{4DAC6DB9-0249-4479-90EB-C52CE65C2DC4}" destId="{C64139CC-0927-417F-BD59-5FFD05772FA8}" srcOrd="0" destOrd="0" presId="urn:microsoft.com/office/officeart/2005/8/layout/lProcess2"/>
    <dgm:cxn modelId="{138F943C-05A1-4106-A6BA-B64F4E855610}" srcId="{493BC139-2E6F-4827-BA8B-3EBD8F94486A}" destId="{554B70CF-680A-4F5C-8886-7FA2EFF17FE4}" srcOrd="0" destOrd="0" parTransId="{88F7C44B-96B4-433A-B1C7-D4AF39D4CD6D}" sibTransId="{98E5FFCE-2A3F-47BC-BABB-A92A521E1888}"/>
    <dgm:cxn modelId="{5087E13F-3DC8-4370-8E41-558FDD6B3E6A}" type="presOf" srcId="{F4F618E9-E7EB-417E-9331-1832CFB7757E}" destId="{2C25B942-0CD8-4909-85E4-96BEBD956D9C}" srcOrd="0" destOrd="0" presId="urn:microsoft.com/office/officeart/2005/8/layout/lProcess2"/>
    <dgm:cxn modelId="{659A425C-6B60-4737-8DD8-FF1E0233C03C}" srcId="{EC012205-D9EF-4B3A-89B2-1A787E279855}" destId="{A11A3D78-BA69-4684-908E-F1121129F217}" srcOrd="0" destOrd="0" parTransId="{67AD558E-250F-4D5A-9BD0-90136FE9EA26}" sibTransId="{E57709DB-1393-40B3-945A-A61607B7BE78}"/>
    <dgm:cxn modelId="{0D7A2041-CD88-4645-8060-06B28DF6C33D}" type="presOf" srcId="{493BC139-2E6F-4827-BA8B-3EBD8F94486A}" destId="{3FE56B25-F3F8-42A1-B922-149D0299EDC0}" srcOrd="0" destOrd="0" presId="urn:microsoft.com/office/officeart/2005/8/layout/lProcess2"/>
    <dgm:cxn modelId="{E7913852-5AA0-4675-9603-89651E672CB0}" type="presOf" srcId="{A11A3D78-BA69-4684-908E-F1121129F217}" destId="{8D5FD8B3-8507-4FD0-8B22-DAC3FF066374}" srcOrd="0" destOrd="0" presId="urn:microsoft.com/office/officeart/2005/8/layout/lProcess2"/>
    <dgm:cxn modelId="{57CABC52-D750-4D67-AAEA-78CF7B8B0DA7}" srcId="{EC012205-D9EF-4B3A-89B2-1A787E279855}" destId="{CF7C2D56-31E2-45AF-95F0-FD54C4360781}" srcOrd="2" destOrd="0" parTransId="{C4184D93-FEB8-4466-92F7-BEFBECD21C3F}" sibTransId="{E3096756-BF90-4D21-9491-5132E4FB734B}"/>
    <dgm:cxn modelId="{3326D578-079E-441C-B25A-40654A46634B}" srcId="{CF7C2D56-31E2-45AF-95F0-FD54C4360781}" destId="{00FAE88A-40CD-4785-A22F-0EA966C89F0C}" srcOrd="1" destOrd="0" parTransId="{34B632B6-E95B-474B-92A0-5980C191691B}" sibTransId="{FFE06161-1268-4C59-9345-0FFCB12996B4}"/>
    <dgm:cxn modelId="{21079482-18D5-473C-BFA6-7FF74D31F8B2}" srcId="{2760D574-CEA6-47EB-A7B0-D23B586A3819}" destId="{DF3DC6A5-213F-44A9-BE0B-94DE8D2AB555}" srcOrd="1" destOrd="0" parTransId="{13703327-A0F6-4C5F-AABE-11A328907A72}" sibTransId="{4A12593E-9A88-464B-8D7C-48160B41AF33}"/>
    <dgm:cxn modelId="{B8951A87-769D-4DAC-B28F-38864BD0CA43}" type="presOf" srcId="{3427BD57-280D-488B-BD78-6358EA5BA326}" destId="{00AA9335-FCE0-4869-B8ED-2C20C4D0DB1B}" srcOrd="0" destOrd="0" presId="urn:microsoft.com/office/officeart/2005/8/layout/lProcess2"/>
    <dgm:cxn modelId="{9EEC178B-36DA-48AA-8ACE-AE19907F8AFC}" type="presOf" srcId="{9A71177E-C066-4CCD-8BE8-44F926FC2345}" destId="{DE0B9C4A-ED6D-41C8-A5CA-BF157F8616E4}" srcOrd="0" destOrd="0" presId="urn:microsoft.com/office/officeart/2005/8/layout/lProcess2"/>
    <dgm:cxn modelId="{D4CDFC94-4F52-4502-B387-92F0F04ACD61}" srcId="{A11A3D78-BA69-4684-908E-F1121129F217}" destId="{9A71177E-C066-4CCD-8BE8-44F926FC2345}" srcOrd="1" destOrd="0" parTransId="{CE0B3CB0-F3DF-41C9-8011-67D161FC59E4}" sibTransId="{1881BE3E-D4F4-4C4A-BE2E-D3CC3D312786}"/>
    <dgm:cxn modelId="{2DCDE696-28BA-4AD8-8847-476E45F4E933}" srcId="{493BC139-2E6F-4827-BA8B-3EBD8F94486A}" destId="{B1B3302B-383F-4078-B799-4838BEC4AED7}" srcOrd="1" destOrd="0" parTransId="{3BD82CC0-B05B-4F5A-81DC-BBC6FD0CC743}" sibTransId="{C0C051F6-D48D-46E5-9E66-A0391AC09BA8}"/>
    <dgm:cxn modelId="{F83E8697-67CB-468C-8EC1-A50FCC0477EA}" type="presOf" srcId="{2760D574-CEA6-47EB-A7B0-D23B586A3819}" destId="{5C231700-061F-4F74-A290-373B4DADB538}" srcOrd="1" destOrd="0" presId="urn:microsoft.com/office/officeart/2005/8/layout/lProcess2"/>
    <dgm:cxn modelId="{AB4D479F-B242-47FE-AB1B-EBB517C38ABB}" type="presOf" srcId="{493BC139-2E6F-4827-BA8B-3EBD8F94486A}" destId="{3E98C3E0-74E3-4CF5-91DF-1FFDBA940C32}" srcOrd="1" destOrd="0" presId="urn:microsoft.com/office/officeart/2005/8/layout/lProcess2"/>
    <dgm:cxn modelId="{3A4EDB9F-CDE7-4926-B361-7742A20DA9EE}" srcId="{4C5F3072-D43F-4BEF-84F8-3F69C83880BC}" destId="{3427BD57-280D-488B-BD78-6358EA5BA326}" srcOrd="1" destOrd="0" parTransId="{0387A570-57EE-47B6-B682-7514C54518E3}" sibTransId="{60953931-2028-426B-ADAF-B92E210A62FB}"/>
    <dgm:cxn modelId="{B7EB49A1-DC5E-4660-9330-2787EED0FCEB}" type="presOf" srcId="{00FAE88A-40CD-4785-A22F-0EA966C89F0C}" destId="{1844B65E-3455-40F2-8D40-9E9032828E06}" srcOrd="0" destOrd="0" presId="urn:microsoft.com/office/officeart/2005/8/layout/lProcess2"/>
    <dgm:cxn modelId="{2D5E30A8-CB2D-41E0-ACA1-7FDB180CBE59}" srcId="{EC012205-D9EF-4B3A-89B2-1A787E279855}" destId="{493BC139-2E6F-4827-BA8B-3EBD8F94486A}" srcOrd="3" destOrd="0" parTransId="{6CA93B97-72B9-4239-8DD7-C707CB7D9828}" sibTransId="{4BED4F53-46F9-46EE-91E5-9E33DC81DEAC}"/>
    <dgm:cxn modelId="{A16DD9AB-7277-4071-BDE3-ED96C0B1CB32}" srcId="{EC012205-D9EF-4B3A-89B2-1A787E279855}" destId="{2760D574-CEA6-47EB-A7B0-D23B586A3819}" srcOrd="4" destOrd="0" parTransId="{999011CA-029B-4A50-8366-3096BCFC8BB9}" sibTransId="{D494FE8A-2AA1-4699-B1B6-DE59E3D59D65}"/>
    <dgm:cxn modelId="{31BF2EBA-B287-4713-BFB4-70F6E6B69B1C}" type="presOf" srcId="{554B70CF-680A-4F5C-8886-7FA2EFF17FE4}" destId="{CC28609C-129E-45F3-B809-7B919C401012}" srcOrd="0" destOrd="0" presId="urn:microsoft.com/office/officeart/2005/8/layout/lProcess2"/>
    <dgm:cxn modelId="{C142A7BD-8387-47F6-8BDE-0012FC9B2B56}" type="presOf" srcId="{15B54489-58CD-4ADA-B8DE-AEE4169E11FF}" destId="{250B9353-5EB2-4426-83C2-E16596674023}" srcOrd="0" destOrd="0" presId="urn:microsoft.com/office/officeart/2005/8/layout/lProcess2"/>
    <dgm:cxn modelId="{A9337CC3-E90F-4DAB-B3FE-9D88D84948B9}" type="presOf" srcId="{EC012205-D9EF-4B3A-89B2-1A787E279855}" destId="{EC61A7B4-0E52-40C8-BEEE-581588D6650C}" srcOrd="0" destOrd="0" presId="urn:microsoft.com/office/officeart/2005/8/layout/lProcess2"/>
    <dgm:cxn modelId="{010AF2C6-F8A1-4DE3-AB0E-2235E5B38B21}" srcId="{A11A3D78-BA69-4684-908E-F1121129F217}" destId="{4DAC6DB9-0249-4479-90EB-C52CE65C2DC4}" srcOrd="0" destOrd="0" parTransId="{81E883F0-331F-41B1-A213-3B8E359B9632}" sibTransId="{7F84C0A1-D327-47D5-AC78-43B1DC1F2849}"/>
    <dgm:cxn modelId="{1AF9FACA-B371-49B2-BD2A-45E7832B4EAF}" type="presOf" srcId="{4C5F3072-D43F-4BEF-84F8-3F69C83880BC}" destId="{5F7828C4-9C76-4A4E-BE90-6F59AD790AA4}" srcOrd="0" destOrd="0" presId="urn:microsoft.com/office/officeart/2005/8/layout/lProcess2"/>
    <dgm:cxn modelId="{5C47F6CC-2BB4-419C-970C-EA77506FD132}" srcId="{4C5F3072-D43F-4BEF-84F8-3F69C83880BC}" destId="{15B54489-58CD-4ADA-B8DE-AEE4169E11FF}" srcOrd="0" destOrd="0" parTransId="{46835B01-712D-455C-AE61-0E764D649F77}" sibTransId="{5A217882-7F7B-4CE6-89C6-A1FE6F235CE2}"/>
    <dgm:cxn modelId="{D2841BD2-38C5-42FA-93D0-4DCFBF090D0A}" srcId="{EC012205-D9EF-4B3A-89B2-1A787E279855}" destId="{4C5F3072-D43F-4BEF-84F8-3F69C83880BC}" srcOrd="1" destOrd="0" parTransId="{73744324-2E61-4D0A-A8E6-BB818422572F}" sibTransId="{5126C9CE-79CE-4A89-A39E-081804507659}"/>
    <dgm:cxn modelId="{103046D7-364E-45D3-BC7C-6A7B5E2DEA50}" srcId="{2760D574-CEA6-47EB-A7B0-D23B586A3819}" destId="{F4F618E9-E7EB-417E-9331-1832CFB7757E}" srcOrd="0" destOrd="0" parTransId="{A3FB7E9B-F81F-4007-9D67-1D0D7A7B7D25}" sibTransId="{93960643-9FC0-423A-8343-0913D8B7FB11}"/>
    <dgm:cxn modelId="{547669D8-B801-4B06-8F79-BD9672A4CC74}" type="presOf" srcId="{480D2A71-43ED-4CE0-BAF7-329491729C63}" destId="{BD928D58-87B1-41ED-8B96-456BA3956028}" srcOrd="0" destOrd="0" presId="urn:microsoft.com/office/officeart/2005/8/layout/lProcess2"/>
    <dgm:cxn modelId="{6BA34DE4-B44F-4824-8864-25775F0657CE}" type="presOf" srcId="{2760D574-CEA6-47EB-A7B0-D23B586A3819}" destId="{3A7E7D1D-C8D1-4D33-9EE1-A86510B7F435}" srcOrd="0" destOrd="0" presId="urn:microsoft.com/office/officeart/2005/8/layout/lProcess2"/>
    <dgm:cxn modelId="{EA1E59E5-8A5F-43BD-8797-7B606C2A5D27}" type="presOf" srcId="{CF7C2D56-31E2-45AF-95F0-FD54C4360781}" destId="{9ABCD3C0-4304-43BA-8BB4-9793E9422952}" srcOrd="0" destOrd="0" presId="urn:microsoft.com/office/officeart/2005/8/layout/lProcess2"/>
    <dgm:cxn modelId="{1E8CE7E6-D5A0-45F1-BEBA-98524AD97282}" type="presOf" srcId="{A11A3D78-BA69-4684-908E-F1121129F217}" destId="{E4DE704A-6449-473E-BD20-061983329B01}" srcOrd="1" destOrd="0" presId="urn:microsoft.com/office/officeart/2005/8/layout/lProcess2"/>
    <dgm:cxn modelId="{9CD214E8-6B4B-4A4D-9359-B0DA0C78FC0D}" srcId="{CF7C2D56-31E2-45AF-95F0-FD54C4360781}" destId="{480D2A71-43ED-4CE0-BAF7-329491729C63}" srcOrd="0" destOrd="0" parTransId="{B66EECE0-1A3E-45FB-8EC7-12D832842F80}" sibTransId="{F1505E6E-FAE2-445F-96EE-A666ACD768F6}"/>
    <dgm:cxn modelId="{B557CAED-36B2-44DB-B083-FA7F2A94AE1F}" type="presOf" srcId="{DF3DC6A5-213F-44A9-BE0B-94DE8D2AB555}" destId="{2E145C20-C5DC-4637-86ED-85357142F16D}" srcOrd="0" destOrd="0" presId="urn:microsoft.com/office/officeart/2005/8/layout/lProcess2"/>
    <dgm:cxn modelId="{F95A5839-6924-43BE-959C-1442FB79357A}" type="presParOf" srcId="{EC61A7B4-0E52-40C8-BEEE-581588D6650C}" destId="{4C96B770-64CA-4ADE-9BA7-3748F6C7CB6D}" srcOrd="0" destOrd="0" presId="urn:microsoft.com/office/officeart/2005/8/layout/lProcess2"/>
    <dgm:cxn modelId="{5CEF9D0A-A6C9-46AA-BAA4-87707F180956}" type="presParOf" srcId="{4C96B770-64CA-4ADE-9BA7-3748F6C7CB6D}" destId="{8D5FD8B3-8507-4FD0-8B22-DAC3FF066374}" srcOrd="0" destOrd="0" presId="urn:microsoft.com/office/officeart/2005/8/layout/lProcess2"/>
    <dgm:cxn modelId="{49A85773-B0AF-439F-BEA5-8EBFB060A554}" type="presParOf" srcId="{4C96B770-64CA-4ADE-9BA7-3748F6C7CB6D}" destId="{E4DE704A-6449-473E-BD20-061983329B01}" srcOrd="1" destOrd="0" presId="urn:microsoft.com/office/officeart/2005/8/layout/lProcess2"/>
    <dgm:cxn modelId="{3582D64B-FB38-473A-B039-C4A3322F7D25}" type="presParOf" srcId="{4C96B770-64CA-4ADE-9BA7-3748F6C7CB6D}" destId="{3E584620-F8AD-4995-851E-B73A4B4F2EFA}" srcOrd="2" destOrd="0" presId="urn:microsoft.com/office/officeart/2005/8/layout/lProcess2"/>
    <dgm:cxn modelId="{EE3619C2-38FB-4C1F-A43D-7A4072CD27C3}" type="presParOf" srcId="{3E584620-F8AD-4995-851E-B73A4B4F2EFA}" destId="{2428D5BE-33D9-4029-8EFB-4B42A9CAFE6A}" srcOrd="0" destOrd="0" presId="urn:microsoft.com/office/officeart/2005/8/layout/lProcess2"/>
    <dgm:cxn modelId="{FE5FE440-7B0E-413F-A8E3-92CCAA36B121}" type="presParOf" srcId="{2428D5BE-33D9-4029-8EFB-4B42A9CAFE6A}" destId="{C64139CC-0927-417F-BD59-5FFD05772FA8}" srcOrd="0" destOrd="0" presId="urn:microsoft.com/office/officeart/2005/8/layout/lProcess2"/>
    <dgm:cxn modelId="{CE6B1C6C-2E84-4B41-9019-85614BF1131D}" type="presParOf" srcId="{2428D5BE-33D9-4029-8EFB-4B42A9CAFE6A}" destId="{18CA3A1D-2505-4EBF-B563-CB31F3282E21}" srcOrd="1" destOrd="0" presId="urn:microsoft.com/office/officeart/2005/8/layout/lProcess2"/>
    <dgm:cxn modelId="{CF8C9FB5-2B8C-4540-8963-8B4E4A9E60B8}" type="presParOf" srcId="{2428D5BE-33D9-4029-8EFB-4B42A9CAFE6A}" destId="{DE0B9C4A-ED6D-41C8-A5CA-BF157F8616E4}" srcOrd="2" destOrd="0" presId="urn:microsoft.com/office/officeart/2005/8/layout/lProcess2"/>
    <dgm:cxn modelId="{F068FC06-723C-4CE3-A6C5-3A1BD33EA3C5}" type="presParOf" srcId="{EC61A7B4-0E52-40C8-BEEE-581588D6650C}" destId="{77C6DBAD-CEAB-41A1-9497-234F1297D53A}" srcOrd="1" destOrd="0" presId="urn:microsoft.com/office/officeart/2005/8/layout/lProcess2"/>
    <dgm:cxn modelId="{E3D275CB-8D3D-4738-B5F2-6A585F5EEDEF}" type="presParOf" srcId="{EC61A7B4-0E52-40C8-BEEE-581588D6650C}" destId="{6CD5397B-A0E6-45F4-8D01-E9ACDFEF3108}" srcOrd="2" destOrd="0" presId="urn:microsoft.com/office/officeart/2005/8/layout/lProcess2"/>
    <dgm:cxn modelId="{EC80F06C-3FF4-446B-9EB3-7FCD15046E9D}" type="presParOf" srcId="{6CD5397B-A0E6-45F4-8D01-E9ACDFEF3108}" destId="{5F7828C4-9C76-4A4E-BE90-6F59AD790AA4}" srcOrd="0" destOrd="0" presId="urn:microsoft.com/office/officeart/2005/8/layout/lProcess2"/>
    <dgm:cxn modelId="{5F3373D5-1F7A-4E7E-AFF1-C40798375FF9}" type="presParOf" srcId="{6CD5397B-A0E6-45F4-8D01-E9ACDFEF3108}" destId="{DD77E21F-82E3-4CB4-AEA5-BF4D193C01A5}" srcOrd="1" destOrd="0" presId="urn:microsoft.com/office/officeart/2005/8/layout/lProcess2"/>
    <dgm:cxn modelId="{F6B97898-8BF9-40DC-8D5A-C616268AC0D9}" type="presParOf" srcId="{6CD5397B-A0E6-45F4-8D01-E9ACDFEF3108}" destId="{BBD9BB3A-7065-4BD4-868D-41FE38F79C5E}" srcOrd="2" destOrd="0" presId="urn:microsoft.com/office/officeart/2005/8/layout/lProcess2"/>
    <dgm:cxn modelId="{C497BE8F-207B-41AF-A246-B41787EF606D}" type="presParOf" srcId="{BBD9BB3A-7065-4BD4-868D-41FE38F79C5E}" destId="{16DAEB32-3666-4DDD-8B35-A0C72B9A4E45}" srcOrd="0" destOrd="0" presId="urn:microsoft.com/office/officeart/2005/8/layout/lProcess2"/>
    <dgm:cxn modelId="{FFACABB6-DDE4-4C28-BD0E-8396D3C2DF28}" type="presParOf" srcId="{16DAEB32-3666-4DDD-8B35-A0C72B9A4E45}" destId="{250B9353-5EB2-4426-83C2-E16596674023}" srcOrd="0" destOrd="0" presId="urn:microsoft.com/office/officeart/2005/8/layout/lProcess2"/>
    <dgm:cxn modelId="{97141306-38C4-4FD6-B3A6-3E57EC93774B}" type="presParOf" srcId="{16DAEB32-3666-4DDD-8B35-A0C72B9A4E45}" destId="{E1F1AC59-1DA2-4426-8B0E-57158C0D0F71}" srcOrd="1" destOrd="0" presId="urn:microsoft.com/office/officeart/2005/8/layout/lProcess2"/>
    <dgm:cxn modelId="{A721CD63-F340-4BF6-80B9-0D06BD387E31}" type="presParOf" srcId="{16DAEB32-3666-4DDD-8B35-A0C72B9A4E45}" destId="{00AA9335-FCE0-4869-B8ED-2C20C4D0DB1B}" srcOrd="2" destOrd="0" presId="urn:microsoft.com/office/officeart/2005/8/layout/lProcess2"/>
    <dgm:cxn modelId="{3CFC249F-B8AD-40A1-A646-20A545DFA592}" type="presParOf" srcId="{EC61A7B4-0E52-40C8-BEEE-581588D6650C}" destId="{0058D7DC-B915-4619-89BC-18601E574A38}" srcOrd="3" destOrd="0" presId="urn:microsoft.com/office/officeart/2005/8/layout/lProcess2"/>
    <dgm:cxn modelId="{7D73D7E1-8F41-426D-846C-D54C02EC7798}" type="presParOf" srcId="{EC61A7B4-0E52-40C8-BEEE-581588D6650C}" destId="{22D66D8D-82D7-4E3A-9648-E47B827E5898}" srcOrd="4" destOrd="0" presId="urn:microsoft.com/office/officeart/2005/8/layout/lProcess2"/>
    <dgm:cxn modelId="{327AA6A7-4E83-409B-AAD7-FE236AF9B8A4}" type="presParOf" srcId="{22D66D8D-82D7-4E3A-9648-E47B827E5898}" destId="{9ABCD3C0-4304-43BA-8BB4-9793E9422952}" srcOrd="0" destOrd="0" presId="urn:microsoft.com/office/officeart/2005/8/layout/lProcess2"/>
    <dgm:cxn modelId="{DD3BEE30-D687-4025-B0EA-92A35DBB1F10}" type="presParOf" srcId="{22D66D8D-82D7-4E3A-9648-E47B827E5898}" destId="{58B115BB-0CE7-4B71-9C9E-3AD6F79CAA3C}" srcOrd="1" destOrd="0" presId="urn:microsoft.com/office/officeart/2005/8/layout/lProcess2"/>
    <dgm:cxn modelId="{6CC333C2-4779-431C-B5FD-E71226DE232A}" type="presParOf" srcId="{22D66D8D-82D7-4E3A-9648-E47B827E5898}" destId="{DBA67643-6303-45C5-AC17-74A734F44E23}" srcOrd="2" destOrd="0" presId="urn:microsoft.com/office/officeart/2005/8/layout/lProcess2"/>
    <dgm:cxn modelId="{845FB79C-C302-45E9-AB81-0A90B3E81684}" type="presParOf" srcId="{DBA67643-6303-45C5-AC17-74A734F44E23}" destId="{44CD8EE6-BFE5-4F43-BA33-599E20CA8918}" srcOrd="0" destOrd="0" presId="urn:microsoft.com/office/officeart/2005/8/layout/lProcess2"/>
    <dgm:cxn modelId="{966C6922-9E29-4095-B82A-27F37B016C1E}" type="presParOf" srcId="{44CD8EE6-BFE5-4F43-BA33-599E20CA8918}" destId="{BD928D58-87B1-41ED-8B96-456BA3956028}" srcOrd="0" destOrd="0" presId="urn:microsoft.com/office/officeart/2005/8/layout/lProcess2"/>
    <dgm:cxn modelId="{FA5D4C03-2057-4376-B82E-001EDB2C2F3B}" type="presParOf" srcId="{44CD8EE6-BFE5-4F43-BA33-599E20CA8918}" destId="{C77D8CB5-E606-4EC4-A54E-838B59B3586C}" srcOrd="1" destOrd="0" presId="urn:microsoft.com/office/officeart/2005/8/layout/lProcess2"/>
    <dgm:cxn modelId="{B0293264-A97A-48F9-BA9B-D86F0A9C6129}" type="presParOf" srcId="{44CD8EE6-BFE5-4F43-BA33-599E20CA8918}" destId="{1844B65E-3455-40F2-8D40-9E9032828E06}" srcOrd="2" destOrd="0" presId="urn:microsoft.com/office/officeart/2005/8/layout/lProcess2"/>
    <dgm:cxn modelId="{A131D843-17BF-44BA-B32C-EA23DFEF0E09}" type="presParOf" srcId="{EC61A7B4-0E52-40C8-BEEE-581588D6650C}" destId="{165B71A7-EE97-48CC-A72E-2CF6D06FF472}" srcOrd="5" destOrd="0" presId="urn:microsoft.com/office/officeart/2005/8/layout/lProcess2"/>
    <dgm:cxn modelId="{D0FEE3BE-0CE0-4F08-A04C-096563B6C5AB}" type="presParOf" srcId="{EC61A7B4-0E52-40C8-BEEE-581588D6650C}" destId="{37613038-8618-47B9-8950-F57C7AA33937}" srcOrd="6" destOrd="0" presId="urn:microsoft.com/office/officeart/2005/8/layout/lProcess2"/>
    <dgm:cxn modelId="{E33B98DC-8A7B-4DE3-985C-7650F844DECD}" type="presParOf" srcId="{37613038-8618-47B9-8950-F57C7AA33937}" destId="{3FE56B25-F3F8-42A1-B922-149D0299EDC0}" srcOrd="0" destOrd="0" presId="urn:microsoft.com/office/officeart/2005/8/layout/lProcess2"/>
    <dgm:cxn modelId="{3B04B9B6-8300-46E3-A9E7-A9E737B2BA19}" type="presParOf" srcId="{37613038-8618-47B9-8950-F57C7AA33937}" destId="{3E98C3E0-74E3-4CF5-91DF-1FFDBA940C32}" srcOrd="1" destOrd="0" presId="urn:microsoft.com/office/officeart/2005/8/layout/lProcess2"/>
    <dgm:cxn modelId="{E2F8F064-7F3A-4161-80B6-B8D00B1083ED}" type="presParOf" srcId="{37613038-8618-47B9-8950-F57C7AA33937}" destId="{0DC344BD-28D4-4F7D-A26E-853BB4655C25}" srcOrd="2" destOrd="0" presId="urn:microsoft.com/office/officeart/2005/8/layout/lProcess2"/>
    <dgm:cxn modelId="{1000DBB3-FAF0-4279-9A78-4F5CCFE98D4F}" type="presParOf" srcId="{0DC344BD-28D4-4F7D-A26E-853BB4655C25}" destId="{52CC20F1-EFC2-455E-A354-5EAF62436FB8}" srcOrd="0" destOrd="0" presId="urn:microsoft.com/office/officeart/2005/8/layout/lProcess2"/>
    <dgm:cxn modelId="{64FD575F-D95C-4F11-85D4-A4E9184C5525}" type="presParOf" srcId="{52CC20F1-EFC2-455E-A354-5EAF62436FB8}" destId="{CC28609C-129E-45F3-B809-7B919C401012}" srcOrd="0" destOrd="0" presId="urn:microsoft.com/office/officeart/2005/8/layout/lProcess2"/>
    <dgm:cxn modelId="{6823EBA1-6AEA-405C-8B15-16C46AAD2E03}" type="presParOf" srcId="{52CC20F1-EFC2-455E-A354-5EAF62436FB8}" destId="{624A8BDA-73D7-4D35-8F1B-5C319BCCE6DD}" srcOrd="1" destOrd="0" presId="urn:microsoft.com/office/officeart/2005/8/layout/lProcess2"/>
    <dgm:cxn modelId="{D20078C3-4F2D-426E-B988-DA5F5B88B527}" type="presParOf" srcId="{52CC20F1-EFC2-455E-A354-5EAF62436FB8}" destId="{BECC29EF-2889-4334-BF05-528AD50C5CA6}" srcOrd="2" destOrd="0" presId="urn:microsoft.com/office/officeart/2005/8/layout/lProcess2"/>
    <dgm:cxn modelId="{2464FFEF-584D-4987-9A73-FD90B97F43D3}" type="presParOf" srcId="{EC61A7B4-0E52-40C8-BEEE-581588D6650C}" destId="{351CF4DA-8E70-4095-B336-785AAC2567C1}" srcOrd="7" destOrd="0" presId="urn:microsoft.com/office/officeart/2005/8/layout/lProcess2"/>
    <dgm:cxn modelId="{C86341B7-6DF1-4FBC-B953-0AFB88CFAA81}" type="presParOf" srcId="{EC61A7B4-0E52-40C8-BEEE-581588D6650C}" destId="{01210CB7-92C7-445C-95FF-EF8DE277BCB5}" srcOrd="8" destOrd="0" presId="urn:microsoft.com/office/officeart/2005/8/layout/lProcess2"/>
    <dgm:cxn modelId="{940D93FA-CEE4-4DE7-ADA3-E5699E19E1CC}" type="presParOf" srcId="{01210CB7-92C7-445C-95FF-EF8DE277BCB5}" destId="{3A7E7D1D-C8D1-4D33-9EE1-A86510B7F435}" srcOrd="0" destOrd="0" presId="urn:microsoft.com/office/officeart/2005/8/layout/lProcess2"/>
    <dgm:cxn modelId="{F7D790F8-396E-4A9D-A406-33B640E76E68}" type="presParOf" srcId="{01210CB7-92C7-445C-95FF-EF8DE277BCB5}" destId="{5C231700-061F-4F74-A290-373B4DADB538}" srcOrd="1" destOrd="0" presId="urn:microsoft.com/office/officeart/2005/8/layout/lProcess2"/>
    <dgm:cxn modelId="{7B9AA07A-99A8-4493-95AD-A4E21C01D35A}" type="presParOf" srcId="{01210CB7-92C7-445C-95FF-EF8DE277BCB5}" destId="{A094D115-98BC-4894-B8CA-BCFACEACD55B}" srcOrd="2" destOrd="0" presId="urn:microsoft.com/office/officeart/2005/8/layout/lProcess2"/>
    <dgm:cxn modelId="{D125BF41-3F61-482E-A751-B93C96292384}" type="presParOf" srcId="{A094D115-98BC-4894-B8CA-BCFACEACD55B}" destId="{2D1D6D4C-0D6B-4E25-A6E0-DCB4B481DAEC}" srcOrd="0" destOrd="0" presId="urn:microsoft.com/office/officeart/2005/8/layout/lProcess2"/>
    <dgm:cxn modelId="{C5401FE2-0732-4021-8FCC-AEF435F16C78}" type="presParOf" srcId="{2D1D6D4C-0D6B-4E25-A6E0-DCB4B481DAEC}" destId="{2C25B942-0CD8-4909-85E4-96BEBD956D9C}" srcOrd="0" destOrd="0" presId="urn:microsoft.com/office/officeart/2005/8/layout/lProcess2"/>
    <dgm:cxn modelId="{48D8C460-9193-484D-BBE6-F55CE609437C}" type="presParOf" srcId="{2D1D6D4C-0D6B-4E25-A6E0-DCB4B481DAEC}" destId="{7DE9C48E-B37A-4664-A60C-A11E66F7F538}" srcOrd="1" destOrd="0" presId="urn:microsoft.com/office/officeart/2005/8/layout/lProcess2"/>
    <dgm:cxn modelId="{104FB8CD-027F-4DA2-9B10-8105C8724973}" type="presParOf" srcId="{2D1D6D4C-0D6B-4E25-A6E0-DCB4B481DAEC}" destId="{2E145C20-C5DC-4637-86ED-85357142F16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BCF92-525C-4D65-9FA5-015D83EFAAB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0421095-B519-48C8-97DA-3713C1D48CFB}">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Contact Information: </a:t>
          </a:r>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your organizations main contact and individuals who will attend your hearing.</a:t>
          </a:r>
        </a:p>
      </dgm:t>
    </dgm:pt>
    <dgm:pt modelId="{E5047538-874D-4D46-B211-F163BDF190A5}" type="parTrans" cxnId="{5266AD7E-3B73-484E-9CE0-40BB4896093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520F134-C237-417F-9C6B-966241B1AD4B}" type="sibTrans" cxnId="{5266AD7E-3B73-484E-9CE0-40BB4896093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3D20B54-280F-47D5-BE7A-C6B0053E2EB2}">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Budget Manager Information: </a:t>
          </a:r>
        </a:p>
        <a:p>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MUST BE A FULL TIME STAFF/FACULTY</a:t>
          </a:r>
        </a:p>
        <a:p>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See next slide for more information </a:t>
          </a:r>
        </a:p>
      </dgm:t>
    </dgm:pt>
    <dgm:pt modelId="{D9E3A6C3-A381-4990-A969-22B64ED6B332}" type="parTrans" cxnId="{CC8A6BE0-A5AA-4873-8B69-CB6937EA199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D99AFF0-7933-4BD2-AC9E-CF42A5BEC43B}" type="sibTrans" cxnId="{CC8A6BE0-A5AA-4873-8B69-CB6937EA199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11EBF84-E2CF-451E-A0E1-CE1DE19C585D}">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Allocation Request &amp; Excel Spreadsheet Information: </a:t>
          </a:r>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Your requested allocation information, index number if funds received before, and where you will upload your budget spreadsheet.</a:t>
          </a:r>
        </a:p>
      </dgm:t>
    </dgm:pt>
    <dgm:pt modelId="{3B698F42-653A-46BD-8B47-D2794FA1AF30}" type="parTrans" cxnId="{3CD88F4D-5B2E-4036-B7A4-EE29EDC78BB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2863E04-60B0-432B-81D0-FAE0ABD116F0}" type="sibTrans" cxnId="{3CD88F4D-5B2E-4036-B7A4-EE29EDC78BB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B0AD250-E387-4BE4-8066-54780E84B95A}">
      <dgm:prSet/>
      <dgm:spPr/>
      <dgm:t>
        <a:bodyPr/>
        <a:lstStyle/>
        <a:p>
          <a:r>
            <a:rPr lang="en-US" b="1" dirty="0">
              <a:solidFill>
                <a:srgbClr val="041E42"/>
              </a:solidFill>
              <a:latin typeface="Calibri" panose="020F0502020204030204" pitchFamily="34" charset="0"/>
              <a:ea typeface="Calibri" panose="020F0502020204030204" pitchFamily="34" charset="0"/>
              <a:cs typeface="Calibri" panose="020F0502020204030204" pitchFamily="34" charset="0"/>
            </a:rPr>
            <a:t>Description of Organization and Scope of Activities:  </a:t>
          </a:r>
          <a:r>
            <a:rPr lang="en-US" dirty="0">
              <a:solidFill>
                <a:srgbClr val="041E42"/>
              </a:solidFill>
              <a:latin typeface="Calibri" panose="020F0502020204030204" pitchFamily="34" charset="0"/>
              <a:ea typeface="Calibri" panose="020F0502020204030204" pitchFamily="34" charset="0"/>
              <a:cs typeface="Calibri" panose="020F0502020204030204" pitchFamily="34" charset="0"/>
            </a:rPr>
            <a:t>Your purpose, description, and student activity engagement justifications. </a:t>
          </a:r>
        </a:p>
      </dgm:t>
    </dgm:pt>
    <dgm:pt modelId="{756BE109-B4F7-4F54-897D-22D9D54189B5}" type="parTrans" cxnId="{1774E0AF-2B7A-44A9-B3F1-799C550617E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43F966A-C435-4A95-82C4-8778B73C592E}" type="sibTrans" cxnId="{1774E0AF-2B7A-44A9-B3F1-799C550617E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C638FA5-8F55-48FF-AC32-B7B6A095A61B}" type="pres">
      <dgm:prSet presAssocID="{B67BCF92-525C-4D65-9FA5-015D83EFAAB8}" presName="root" presStyleCnt="0">
        <dgm:presLayoutVars>
          <dgm:dir/>
          <dgm:resizeHandles val="exact"/>
        </dgm:presLayoutVars>
      </dgm:prSet>
      <dgm:spPr/>
    </dgm:pt>
    <dgm:pt modelId="{EA8AF53E-C352-46B0-BEE7-550F7C387520}" type="pres">
      <dgm:prSet presAssocID="{B67BCF92-525C-4D65-9FA5-015D83EFAAB8}" presName="container" presStyleCnt="0">
        <dgm:presLayoutVars>
          <dgm:dir/>
          <dgm:resizeHandles val="exact"/>
        </dgm:presLayoutVars>
      </dgm:prSet>
      <dgm:spPr/>
    </dgm:pt>
    <dgm:pt modelId="{8534E02B-ED52-4FC8-BFC1-D6A8DB9DB70D}" type="pres">
      <dgm:prSet presAssocID="{C0421095-B519-48C8-97DA-3713C1D48CFB}" presName="compNode" presStyleCnt="0"/>
      <dgm:spPr/>
    </dgm:pt>
    <dgm:pt modelId="{B29F85CF-5EF0-4F0E-89D2-7BE25BB029E6}" type="pres">
      <dgm:prSet presAssocID="{C0421095-B519-48C8-97DA-3713C1D48CFB}" presName="iconBgRect" presStyleLbl="bgShp" presStyleIdx="0" presStyleCnt="4"/>
      <dgm:spPr>
        <a:solidFill>
          <a:srgbClr val="001E44"/>
        </a:solidFill>
      </dgm:spPr>
    </dgm:pt>
    <dgm:pt modelId="{25DD22D3-3840-4B40-9396-B2E65BE6C892}" type="pres">
      <dgm:prSet presAssocID="{C0421095-B519-48C8-97DA-3713C1D48C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2BF25BE6-9DF0-47A3-B184-A02F64D5ADEF}" type="pres">
      <dgm:prSet presAssocID="{C0421095-B519-48C8-97DA-3713C1D48CFB}" presName="spaceRect" presStyleCnt="0"/>
      <dgm:spPr/>
    </dgm:pt>
    <dgm:pt modelId="{082C97C4-D7E2-4670-B43D-9E8CF72FDBC7}" type="pres">
      <dgm:prSet presAssocID="{C0421095-B519-48C8-97DA-3713C1D48CFB}" presName="textRect" presStyleLbl="revTx" presStyleIdx="0" presStyleCnt="4">
        <dgm:presLayoutVars>
          <dgm:chMax val="1"/>
          <dgm:chPref val="1"/>
        </dgm:presLayoutVars>
      </dgm:prSet>
      <dgm:spPr/>
    </dgm:pt>
    <dgm:pt modelId="{D2A2C4E8-5B4D-44AD-AA53-AEC9FD2EC4A2}" type="pres">
      <dgm:prSet presAssocID="{6520F134-C237-417F-9C6B-966241B1AD4B}" presName="sibTrans" presStyleLbl="sibTrans2D1" presStyleIdx="0" presStyleCnt="0"/>
      <dgm:spPr/>
    </dgm:pt>
    <dgm:pt modelId="{7A159242-5BF6-4BE4-9621-9480046438D1}" type="pres">
      <dgm:prSet presAssocID="{93D20B54-280F-47D5-BE7A-C6B0053E2EB2}" presName="compNode" presStyleCnt="0"/>
      <dgm:spPr/>
    </dgm:pt>
    <dgm:pt modelId="{FA48F1E1-7932-4986-92DD-FE87A4DFEF84}" type="pres">
      <dgm:prSet presAssocID="{93D20B54-280F-47D5-BE7A-C6B0053E2EB2}" presName="iconBgRect" presStyleLbl="bgShp" presStyleIdx="1" presStyleCnt="4"/>
      <dgm:spPr>
        <a:solidFill>
          <a:srgbClr val="FFCF34"/>
        </a:solidFill>
      </dgm:spPr>
    </dgm:pt>
    <dgm:pt modelId="{4ABF3116-393D-47DD-B4FC-312A8D5E12D2}" type="pres">
      <dgm:prSet presAssocID="{93D20B54-280F-47D5-BE7A-C6B0053E2E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8DDB84A-DA43-4A57-A06F-306930E2663C}" type="pres">
      <dgm:prSet presAssocID="{93D20B54-280F-47D5-BE7A-C6B0053E2EB2}" presName="spaceRect" presStyleCnt="0"/>
      <dgm:spPr/>
    </dgm:pt>
    <dgm:pt modelId="{81DF19C3-6DE6-4D61-9EF1-8A968FBDFE77}" type="pres">
      <dgm:prSet presAssocID="{93D20B54-280F-47D5-BE7A-C6B0053E2EB2}" presName="textRect" presStyleLbl="revTx" presStyleIdx="1" presStyleCnt="4">
        <dgm:presLayoutVars>
          <dgm:chMax val="1"/>
          <dgm:chPref val="1"/>
        </dgm:presLayoutVars>
      </dgm:prSet>
      <dgm:spPr/>
    </dgm:pt>
    <dgm:pt modelId="{B8ED842C-B853-45FB-90A9-BF1FA8E86E1E}" type="pres">
      <dgm:prSet presAssocID="{0D99AFF0-7933-4BD2-AC9E-CF42A5BEC43B}" presName="sibTrans" presStyleLbl="sibTrans2D1" presStyleIdx="0" presStyleCnt="0"/>
      <dgm:spPr/>
    </dgm:pt>
    <dgm:pt modelId="{6D2FAE5F-B0FA-48F1-ABF2-3632F7048B0E}" type="pres">
      <dgm:prSet presAssocID="{111EBF84-E2CF-451E-A0E1-CE1DE19C585D}" presName="compNode" presStyleCnt="0"/>
      <dgm:spPr/>
    </dgm:pt>
    <dgm:pt modelId="{65106D28-0ED6-4546-9337-5F033CCF70F5}" type="pres">
      <dgm:prSet presAssocID="{111EBF84-E2CF-451E-A0E1-CE1DE19C585D}" presName="iconBgRect" presStyleLbl="bgShp" presStyleIdx="2" presStyleCnt="4"/>
      <dgm:spPr/>
    </dgm:pt>
    <dgm:pt modelId="{226542D8-1047-4F0A-AF1A-B6A10DAA2585}" type="pres">
      <dgm:prSet presAssocID="{111EBF84-E2CF-451E-A0E1-CE1DE19C58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BEBFCA24-55A8-4D46-B1F9-572013BE0FCB}" type="pres">
      <dgm:prSet presAssocID="{111EBF84-E2CF-451E-A0E1-CE1DE19C585D}" presName="spaceRect" presStyleCnt="0"/>
      <dgm:spPr/>
    </dgm:pt>
    <dgm:pt modelId="{1E899376-72AB-4309-8302-8D6CEB2C670B}" type="pres">
      <dgm:prSet presAssocID="{111EBF84-E2CF-451E-A0E1-CE1DE19C585D}" presName="textRect" presStyleLbl="revTx" presStyleIdx="2" presStyleCnt="4">
        <dgm:presLayoutVars>
          <dgm:chMax val="1"/>
          <dgm:chPref val="1"/>
        </dgm:presLayoutVars>
      </dgm:prSet>
      <dgm:spPr/>
    </dgm:pt>
    <dgm:pt modelId="{01A30681-AE20-4D03-BA77-74E700F6A5D8}" type="pres">
      <dgm:prSet presAssocID="{72863E04-60B0-432B-81D0-FAE0ABD116F0}" presName="sibTrans" presStyleLbl="sibTrans2D1" presStyleIdx="0" presStyleCnt="0"/>
      <dgm:spPr/>
    </dgm:pt>
    <dgm:pt modelId="{5F95B03B-53D3-4F58-AD7C-4927D8C2BF85}" type="pres">
      <dgm:prSet presAssocID="{4B0AD250-E387-4BE4-8066-54780E84B95A}" presName="compNode" presStyleCnt="0"/>
      <dgm:spPr/>
    </dgm:pt>
    <dgm:pt modelId="{83866924-753B-48E7-BE89-B0587EBF5C93}" type="pres">
      <dgm:prSet presAssocID="{4B0AD250-E387-4BE4-8066-54780E84B95A}" presName="iconBgRect" presStyleLbl="bgShp" presStyleIdx="3" presStyleCnt="4"/>
      <dgm:spPr>
        <a:solidFill>
          <a:srgbClr val="041E42"/>
        </a:solidFill>
      </dgm:spPr>
    </dgm:pt>
    <dgm:pt modelId="{1776E34E-02EE-4D6C-A9F2-D6A5F75C3D4F}" type="pres">
      <dgm:prSet presAssocID="{4B0AD250-E387-4BE4-8066-54780E84B9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3515D8AD-7FE5-4098-8AB6-67E1594AB4C5}" type="pres">
      <dgm:prSet presAssocID="{4B0AD250-E387-4BE4-8066-54780E84B95A}" presName="spaceRect" presStyleCnt="0"/>
      <dgm:spPr/>
    </dgm:pt>
    <dgm:pt modelId="{562D34EC-B1EE-41BF-A645-C93ED7522581}" type="pres">
      <dgm:prSet presAssocID="{4B0AD250-E387-4BE4-8066-54780E84B95A}" presName="textRect" presStyleLbl="revTx" presStyleIdx="3" presStyleCnt="4">
        <dgm:presLayoutVars>
          <dgm:chMax val="1"/>
          <dgm:chPref val="1"/>
        </dgm:presLayoutVars>
      </dgm:prSet>
      <dgm:spPr/>
    </dgm:pt>
  </dgm:ptLst>
  <dgm:cxnLst>
    <dgm:cxn modelId="{2A0E7A11-1279-4F71-9062-D264EF019801}" type="presOf" srcId="{72863E04-60B0-432B-81D0-FAE0ABD116F0}" destId="{01A30681-AE20-4D03-BA77-74E700F6A5D8}" srcOrd="0" destOrd="0" presId="urn:microsoft.com/office/officeart/2018/2/layout/IconCircleList"/>
    <dgm:cxn modelId="{EA5E0615-2B35-4989-8F2E-06CC0F7BD15E}" type="presOf" srcId="{C0421095-B519-48C8-97DA-3713C1D48CFB}" destId="{082C97C4-D7E2-4670-B43D-9E8CF72FDBC7}" srcOrd="0" destOrd="0" presId="urn:microsoft.com/office/officeart/2018/2/layout/IconCircleList"/>
    <dgm:cxn modelId="{FE00191F-CA30-4274-B156-CFECD58B8D54}" type="presOf" srcId="{4B0AD250-E387-4BE4-8066-54780E84B95A}" destId="{562D34EC-B1EE-41BF-A645-C93ED7522581}" srcOrd="0" destOrd="0" presId="urn:microsoft.com/office/officeart/2018/2/layout/IconCircleList"/>
    <dgm:cxn modelId="{9E6A532C-CBCC-4CB2-9022-18A0DC2F9F3F}" type="presOf" srcId="{6520F134-C237-417F-9C6B-966241B1AD4B}" destId="{D2A2C4E8-5B4D-44AD-AA53-AEC9FD2EC4A2}" srcOrd="0" destOrd="0" presId="urn:microsoft.com/office/officeart/2018/2/layout/IconCircleList"/>
    <dgm:cxn modelId="{3CD88F4D-5B2E-4036-B7A4-EE29EDC78BB9}" srcId="{B67BCF92-525C-4D65-9FA5-015D83EFAAB8}" destId="{111EBF84-E2CF-451E-A0E1-CE1DE19C585D}" srcOrd="2" destOrd="0" parTransId="{3B698F42-653A-46BD-8B47-D2794FA1AF30}" sibTransId="{72863E04-60B0-432B-81D0-FAE0ABD116F0}"/>
    <dgm:cxn modelId="{CAB59675-7E2D-4F3D-8EDD-71567054EB95}" type="presOf" srcId="{111EBF84-E2CF-451E-A0E1-CE1DE19C585D}" destId="{1E899376-72AB-4309-8302-8D6CEB2C670B}" srcOrd="0" destOrd="0" presId="urn:microsoft.com/office/officeart/2018/2/layout/IconCircleList"/>
    <dgm:cxn modelId="{5266AD7E-3B73-484E-9CE0-40BB4896093B}" srcId="{B67BCF92-525C-4D65-9FA5-015D83EFAAB8}" destId="{C0421095-B519-48C8-97DA-3713C1D48CFB}" srcOrd="0" destOrd="0" parTransId="{E5047538-874D-4D46-B211-F163BDF190A5}" sibTransId="{6520F134-C237-417F-9C6B-966241B1AD4B}"/>
    <dgm:cxn modelId="{1774E0AF-2B7A-44A9-B3F1-799C550617EC}" srcId="{B67BCF92-525C-4D65-9FA5-015D83EFAAB8}" destId="{4B0AD250-E387-4BE4-8066-54780E84B95A}" srcOrd="3" destOrd="0" parTransId="{756BE109-B4F7-4F54-897D-22D9D54189B5}" sibTransId="{543F966A-C435-4A95-82C4-8778B73C592E}"/>
    <dgm:cxn modelId="{C8880BC5-B203-4160-A754-E7599FEF3A2D}" type="presOf" srcId="{B67BCF92-525C-4D65-9FA5-015D83EFAAB8}" destId="{EC638FA5-8F55-48FF-AC32-B7B6A095A61B}" srcOrd="0" destOrd="0" presId="urn:microsoft.com/office/officeart/2018/2/layout/IconCircleList"/>
    <dgm:cxn modelId="{CC8A6BE0-A5AA-4873-8B69-CB6937EA199C}" srcId="{B67BCF92-525C-4D65-9FA5-015D83EFAAB8}" destId="{93D20B54-280F-47D5-BE7A-C6B0053E2EB2}" srcOrd="1" destOrd="0" parTransId="{D9E3A6C3-A381-4990-A969-22B64ED6B332}" sibTransId="{0D99AFF0-7933-4BD2-AC9E-CF42A5BEC43B}"/>
    <dgm:cxn modelId="{FD5EF9F1-8510-4439-96E4-0AA6C949E7A1}" type="presOf" srcId="{93D20B54-280F-47D5-BE7A-C6B0053E2EB2}" destId="{81DF19C3-6DE6-4D61-9EF1-8A968FBDFE77}" srcOrd="0" destOrd="0" presId="urn:microsoft.com/office/officeart/2018/2/layout/IconCircleList"/>
    <dgm:cxn modelId="{80630CF4-82E8-485D-BE73-4792E90E41D7}" type="presOf" srcId="{0D99AFF0-7933-4BD2-AC9E-CF42A5BEC43B}" destId="{B8ED842C-B853-45FB-90A9-BF1FA8E86E1E}" srcOrd="0" destOrd="0" presId="urn:microsoft.com/office/officeart/2018/2/layout/IconCircleList"/>
    <dgm:cxn modelId="{9832179A-B5C5-43F7-AF03-6EF3E5356AAA}" type="presParOf" srcId="{EC638FA5-8F55-48FF-AC32-B7B6A095A61B}" destId="{EA8AF53E-C352-46B0-BEE7-550F7C387520}" srcOrd="0" destOrd="0" presId="urn:microsoft.com/office/officeart/2018/2/layout/IconCircleList"/>
    <dgm:cxn modelId="{7DCA9D00-A9EF-409E-BFC8-5F7277CD81F2}" type="presParOf" srcId="{EA8AF53E-C352-46B0-BEE7-550F7C387520}" destId="{8534E02B-ED52-4FC8-BFC1-D6A8DB9DB70D}" srcOrd="0" destOrd="0" presId="urn:microsoft.com/office/officeart/2018/2/layout/IconCircleList"/>
    <dgm:cxn modelId="{3869CE21-D95A-4A58-9191-413216E630A3}" type="presParOf" srcId="{8534E02B-ED52-4FC8-BFC1-D6A8DB9DB70D}" destId="{B29F85CF-5EF0-4F0E-89D2-7BE25BB029E6}" srcOrd="0" destOrd="0" presId="urn:microsoft.com/office/officeart/2018/2/layout/IconCircleList"/>
    <dgm:cxn modelId="{872CC340-D489-4AAD-A630-6AF71E7CC2FB}" type="presParOf" srcId="{8534E02B-ED52-4FC8-BFC1-D6A8DB9DB70D}" destId="{25DD22D3-3840-4B40-9396-B2E65BE6C892}" srcOrd="1" destOrd="0" presId="urn:microsoft.com/office/officeart/2018/2/layout/IconCircleList"/>
    <dgm:cxn modelId="{87DF0382-3238-4E8C-BAD8-9A1315CE39CB}" type="presParOf" srcId="{8534E02B-ED52-4FC8-BFC1-D6A8DB9DB70D}" destId="{2BF25BE6-9DF0-47A3-B184-A02F64D5ADEF}" srcOrd="2" destOrd="0" presId="urn:microsoft.com/office/officeart/2018/2/layout/IconCircleList"/>
    <dgm:cxn modelId="{975FE263-72D2-4227-82C7-873BBFFF7315}" type="presParOf" srcId="{8534E02B-ED52-4FC8-BFC1-D6A8DB9DB70D}" destId="{082C97C4-D7E2-4670-B43D-9E8CF72FDBC7}" srcOrd="3" destOrd="0" presId="urn:microsoft.com/office/officeart/2018/2/layout/IconCircleList"/>
    <dgm:cxn modelId="{47964422-C3BB-43AF-8746-8B3D7368BB1E}" type="presParOf" srcId="{EA8AF53E-C352-46B0-BEE7-550F7C387520}" destId="{D2A2C4E8-5B4D-44AD-AA53-AEC9FD2EC4A2}" srcOrd="1" destOrd="0" presId="urn:microsoft.com/office/officeart/2018/2/layout/IconCircleList"/>
    <dgm:cxn modelId="{3E6C7925-CE52-45DE-8332-973D1FF9B77C}" type="presParOf" srcId="{EA8AF53E-C352-46B0-BEE7-550F7C387520}" destId="{7A159242-5BF6-4BE4-9621-9480046438D1}" srcOrd="2" destOrd="0" presId="urn:microsoft.com/office/officeart/2018/2/layout/IconCircleList"/>
    <dgm:cxn modelId="{A82134E6-56CF-48E7-AE1E-A37F33CABF23}" type="presParOf" srcId="{7A159242-5BF6-4BE4-9621-9480046438D1}" destId="{FA48F1E1-7932-4986-92DD-FE87A4DFEF84}" srcOrd="0" destOrd="0" presId="urn:microsoft.com/office/officeart/2018/2/layout/IconCircleList"/>
    <dgm:cxn modelId="{40F5A03A-9A6E-48C8-8EDB-41C5577709AD}" type="presParOf" srcId="{7A159242-5BF6-4BE4-9621-9480046438D1}" destId="{4ABF3116-393D-47DD-B4FC-312A8D5E12D2}" srcOrd="1" destOrd="0" presId="urn:microsoft.com/office/officeart/2018/2/layout/IconCircleList"/>
    <dgm:cxn modelId="{4CFEF15B-BF1F-4C7F-9F46-D9AD41910BF8}" type="presParOf" srcId="{7A159242-5BF6-4BE4-9621-9480046438D1}" destId="{B8DDB84A-DA43-4A57-A06F-306930E2663C}" srcOrd="2" destOrd="0" presId="urn:microsoft.com/office/officeart/2018/2/layout/IconCircleList"/>
    <dgm:cxn modelId="{56ECA764-982C-4672-A615-6F8776F316FD}" type="presParOf" srcId="{7A159242-5BF6-4BE4-9621-9480046438D1}" destId="{81DF19C3-6DE6-4D61-9EF1-8A968FBDFE77}" srcOrd="3" destOrd="0" presId="urn:microsoft.com/office/officeart/2018/2/layout/IconCircleList"/>
    <dgm:cxn modelId="{3F1384CC-3A2C-4470-B394-4668C1D16B9C}" type="presParOf" srcId="{EA8AF53E-C352-46B0-BEE7-550F7C387520}" destId="{B8ED842C-B853-45FB-90A9-BF1FA8E86E1E}" srcOrd="3" destOrd="0" presId="urn:microsoft.com/office/officeart/2018/2/layout/IconCircleList"/>
    <dgm:cxn modelId="{A5944901-E28C-4940-8404-2DDBA6948696}" type="presParOf" srcId="{EA8AF53E-C352-46B0-BEE7-550F7C387520}" destId="{6D2FAE5F-B0FA-48F1-ABF2-3632F7048B0E}" srcOrd="4" destOrd="0" presId="urn:microsoft.com/office/officeart/2018/2/layout/IconCircleList"/>
    <dgm:cxn modelId="{9D0F025C-C1EC-4EB7-AAB7-F2175D3E9C45}" type="presParOf" srcId="{6D2FAE5F-B0FA-48F1-ABF2-3632F7048B0E}" destId="{65106D28-0ED6-4546-9337-5F033CCF70F5}" srcOrd="0" destOrd="0" presId="urn:microsoft.com/office/officeart/2018/2/layout/IconCircleList"/>
    <dgm:cxn modelId="{E3512E9D-38A2-4B10-9CD2-57CDE19B4D00}" type="presParOf" srcId="{6D2FAE5F-B0FA-48F1-ABF2-3632F7048B0E}" destId="{226542D8-1047-4F0A-AF1A-B6A10DAA2585}" srcOrd="1" destOrd="0" presId="urn:microsoft.com/office/officeart/2018/2/layout/IconCircleList"/>
    <dgm:cxn modelId="{3DB4A695-7DF6-4DC8-99C5-827B20959764}" type="presParOf" srcId="{6D2FAE5F-B0FA-48F1-ABF2-3632F7048B0E}" destId="{BEBFCA24-55A8-4D46-B1F9-572013BE0FCB}" srcOrd="2" destOrd="0" presId="urn:microsoft.com/office/officeart/2018/2/layout/IconCircleList"/>
    <dgm:cxn modelId="{C1368E08-2F21-47ED-9823-AB8A6E854748}" type="presParOf" srcId="{6D2FAE5F-B0FA-48F1-ABF2-3632F7048B0E}" destId="{1E899376-72AB-4309-8302-8D6CEB2C670B}" srcOrd="3" destOrd="0" presId="urn:microsoft.com/office/officeart/2018/2/layout/IconCircleList"/>
    <dgm:cxn modelId="{0B8944D6-4AB9-4FF0-BD5A-823B2D9C2CD8}" type="presParOf" srcId="{EA8AF53E-C352-46B0-BEE7-550F7C387520}" destId="{01A30681-AE20-4D03-BA77-74E700F6A5D8}" srcOrd="5" destOrd="0" presId="urn:microsoft.com/office/officeart/2018/2/layout/IconCircleList"/>
    <dgm:cxn modelId="{8F280902-089C-4175-903F-F067FC22738E}" type="presParOf" srcId="{EA8AF53E-C352-46B0-BEE7-550F7C387520}" destId="{5F95B03B-53D3-4F58-AD7C-4927D8C2BF85}" srcOrd="6" destOrd="0" presId="urn:microsoft.com/office/officeart/2018/2/layout/IconCircleList"/>
    <dgm:cxn modelId="{D337E008-4F00-48E9-8E4B-76CE9DCD6C4E}" type="presParOf" srcId="{5F95B03B-53D3-4F58-AD7C-4927D8C2BF85}" destId="{83866924-753B-48E7-BE89-B0587EBF5C93}" srcOrd="0" destOrd="0" presId="urn:microsoft.com/office/officeart/2018/2/layout/IconCircleList"/>
    <dgm:cxn modelId="{30D6E2FC-A513-474B-A723-B081A51C902B}" type="presParOf" srcId="{5F95B03B-53D3-4F58-AD7C-4927D8C2BF85}" destId="{1776E34E-02EE-4D6C-A9F2-D6A5F75C3D4F}" srcOrd="1" destOrd="0" presId="urn:microsoft.com/office/officeart/2018/2/layout/IconCircleList"/>
    <dgm:cxn modelId="{0642A5E9-6E46-4836-B3F9-E24C795E8E6E}" type="presParOf" srcId="{5F95B03B-53D3-4F58-AD7C-4927D8C2BF85}" destId="{3515D8AD-7FE5-4098-8AB6-67E1594AB4C5}" srcOrd="2" destOrd="0" presId="urn:microsoft.com/office/officeart/2018/2/layout/IconCircleList"/>
    <dgm:cxn modelId="{20DAFC84-BB00-401B-B14E-3670B0176C07}" type="presParOf" srcId="{5F95B03B-53D3-4F58-AD7C-4927D8C2BF85}" destId="{562D34EC-B1EE-41BF-A645-C93ED752258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14D6F-DECD-4B7E-BB7D-C3F5DEB00C13}"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1A86C4-DB9C-4AA4-830A-EBAD54B44811}">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During your hearing you should be advocating for the funding you have requested</a:t>
          </a:r>
        </a:p>
      </dgm:t>
    </dgm:pt>
    <dgm:pt modelId="{71E0123E-4BF6-41D6-A291-14C4F76FE1AA}" type="parTrans" cxnId="{3FD73127-FCCA-4733-A570-80364DE2C09B}">
      <dgm:prSet/>
      <dgm:spPr/>
      <dgm:t>
        <a:bodyPr/>
        <a:lstStyle/>
        <a:p>
          <a:endParaRPr lang="en-US"/>
        </a:p>
      </dgm:t>
    </dgm:pt>
    <dgm:pt modelId="{B8F4AA4D-137C-4319-8F84-3C31C14A2277}" type="sibTrans" cxnId="{3FD73127-FCCA-4733-A570-80364DE2C09B}">
      <dgm:prSet/>
      <dgm:spPr/>
      <dgm:t>
        <a:bodyPr/>
        <a:lstStyle/>
        <a:p>
          <a:pPr>
            <a:lnSpc>
              <a:spcPct val="100000"/>
            </a:lnSpc>
          </a:pPr>
          <a:endParaRPr lang="en-US"/>
        </a:p>
      </dgm:t>
    </dgm:pt>
    <dgm:pt modelId="{3C3740BE-6CEA-44D7-9443-EC60A8AFC183}">
      <dgm:prSet/>
      <dgm:spPr/>
      <dgm:t>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The committee may ask questions pertaining to certain costs they see in the budget breakdown, preparation for events, and overall student benefit if you were to receive funding. </a:t>
          </a:r>
        </a:p>
      </dgm:t>
    </dgm:pt>
    <dgm:pt modelId="{3664478B-9209-4A4F-A37E-04406C893D86}" type="parTrans" cxnId="{FC886864-49C6-46CB-B4F0-1AAC66287BAA}">
      <dgm:prSet/>
      <dgm:spPr/>
      <dgm:t>
        <a:bodyPr/>
        <a:lstStyle/>
        <a:p>
          <a:endParaRPr lang="en-US"/>
        </a:p>
      </dgm:t>
    </dgm:pt>
    <dgm:pt modelId="{2713D450-583A-4D3E-97F8-02C41D63978C}" type="sibTrans" cxnId="{FC886864-49C6-46CB-B4F0-1AAC66287BAA}">
      <dgm:prSet/>
      <dgm:spPr/>
      <dgm:t>
        <a:bodyPr/>
        <a:lstStyle/>
        <a:p>
          <a:pPr>
            <a:lnSpc>
              <a:spcPct val="100000"/>
            </a:lnSpc>
          </a:pPr>
          <a:endParaRPr lang="en-US"/>
        </a:p>
      </dgm:t>
    </dgm:pt>
    <dgm:pt modelId="{0C2A9477-8024-48CB-B5FF-F61C00820077}">
      <dgm:prSet/>
      <dgm:spPr/>
      <dgm:t>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Some groups will present slides or student testimonies about the benefits of what your organization is able to do and how much of an impact SAAC funding would be for your organization. </a:t>
          </a:r>
        </a:p>
      </dgm:t>
    </dgm:pt>
    <dgm:pt modelId="{2EA86F05-90E3-4605-BB2A-BE1403F3423B}" type="parTrans" cxnId="{79F6A78E-7F93-4869-AAB7-781F34E29F41}">
      <dgm:prSet/>
      <dgm:spPr/>
      <dgm:t>
        <a:bodyPr/>
        <a:lstStyle/>
        <a:p>
          <a:endParaRPr lang="en-US"/>
        </a:p>
      </dgm:t>
    </dgm:pt>
    <dgm:pt modelId="{78C474F9-8BBF-4768-81C1-A4E95ADAB602}" type="sibTrans" cxnId="{79F6A78E-7F93-4869-AAB7-781F34E29F41}">
      <dgm:prSet/>
      <dgm:spPr/>
      <dgm:t>
        <a:bodyPr/>
        <a:lstStyle/>
        <a:p>
          <a:pPr>
            <a:lnSpc>
              <a:spcPct val="100000"/>
            </a:lnSpc>
          </a:pPr>
          <a:endParaRPr lang="en-US"/>
        </a:p>
      </dgm:t>
    </dgm:pt>
    <dgm:pt modelId="{00B6D75F-7CE8-4130-ADFE-A92540B897C8}">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Your hearing is only 10 minutes which may seem short, but the committee has already looked over your application and budget spreadsheet before joining and will ask any questions they feel need more clarification. </a:t>
          </a:r>
        </a:p>
      </dgm:t>
    </dgm:pt>
    <dgm:pt modelId="{C2D13ED7-A96B-45E8-9214-9BA7AA1B82F0}" type="parTrans" cxnId="{4C68B46C-F81C-4769-912E-9EF699C70818}">
      <dgm:prSet/>
      <dgm:spPr/>
      <dgm:t>
        <a:bodyPr/>
        <a:lstStyle/>
        <a:p>
          <a:endParaRPr lang="en-US"/>
        </a:p>
      </dgm:t>
    </dgm:pt>
    <dgm:pt modelId="{57BDEDD0-D020-4EDB-8818-B329F1DA3C8F}" type="sibTrans" cxnId="{4C68B46C-F81C-4769-912E-9EF699C70818}">
      <dgm:prSet/>
      <dgm:spPr/>
      <dgm:t>
        <a:bodyPr/>
        <a:lstStyle/>
        <a:p>
          <a:endParaRPr lang="en-US"/>
        </a:p>
      </dgm:t>
    </dgm:pt>
    <dgm:pt modelId="{CF6674FA-7052-47D4-B455-F0120AB07889}" type="pres">
      <dgm:prSet presAssocID="{5E314D6F-DECD-4B7E-BB7D-C3F5DEB00C13}" presName="root" presStyleCnt="0">
        <dgm:presLayoutVars>
          <dgm:dir/>
          <dgm:resizeHandles val="exact"/>
        </dgm:presLayoutVars>
      </dgm:prSet>
      <dgm:spPr/>
    </dgm:pt>
    <dgm:pt modelId="{74CFC4C7-14B0-4C44-B8B6-284782322B9E}" type="pres">
      <dgm:prSet presAssocID="{5E314D6F-DECD-4B7E-BB7D-C3F5DEB00C13}" presName="container" presStyleCnt="0">
        <dgm:presLayoutVars>
          <dgm:dir/>
          <dgm:resizeHandles val="exact"/>
        </dgm:presLayoutVars>
      </dgm:prSet>
      <dgm:spPr/>
    </dgm:pt>
    <dgm:pt modelId="{34FC6DFC-6EBC-4609-95CD-80BECD827826}" type="pres">
      <dgm:prSet presAssocID="{F61A86C4-DB9C-4AA4-830A-EBAD54B44811}" presName="compNode" presStyleCnt="0"/>
      <dgm:spPr/>
    </dgm:pt>
    <dgm:pt modelId="{589D9ED1-350E-4756-B96B-ADC8ACC0A1E2}" type="pres">
      <dgm:prSet presAssocID="{F61A86C4-DB9C-4AA4-830A-EBAD54B44811}" presName="iconBgRect" presStyleLbl="bgShp" presStyleIdx="0" presStyleCnt="4"/>
      <dgm:spPr>
        <a:solidFill>
          <a:srgbClr val="001E44"/>
        </a:solidFill>
      </dgm:spPr>
    </dgm:pt>
    <dgm:pt modelId="{6E4B18A4-F789-4FAC-916D-AC973F7F692F}" type="pres">
      <dgm:prSet presAssocID="{F61A86C4-DB9C-4AA4-830A-EBAD54B448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2822C92A-393A-4420-A0A6-259A9F8AF738}" type="pres">
      <dgm:prSet presAssocID="{F61A86C4-DB9C-4AA4-830A-EBAD54B44811}" presName="spaceRect" presStyleCnt="0"/>
      <dgm:spPr/>
    </dgm:pt>
    <dgm:pt modelId="{8F1ECA1F-D162-4C58-8438-A7FA139A21A5}" type="pres">
      <dgm:prSet presAssocID="{F61A86C4-DB9C-4AA4-830A-EBAD54B44811}" presName="textRect" presStyleLbl="revTx" presStyleIdx="0" presStyleCnt="4">
        <dgm:presLayoutVars>
          <dgm:chMax val="1"/>
          <dgm:chPref val="1"/>
        </dgm:presLayoutVars>
      </dgm:prSet>
      <dgm:spPr/>
    </dgm:pt>
    <dgm:pt modelId="{D64A892D-3AC1-4E50-8D67-6A3FFC463DEA}" type="pres">
      <dgm:prSet presAssocID="{B8F4AA4D-137C-4319-8F84-3C31C14A2277}" presName="sibTrans" presStyleLbl="sibTrans2D1" presStyleIdx="0" presStyleCnt="0"/>
      <dgm:spPr/>
    </dgm:pt>
    <dgm:pt modelId="{7CC9E408-2A4A-4BB2-B6E2-636699649A53}" type="pres">
      <dgm:prSet presAssocID="{3C3740BE-6CEA-44D7-9443-EC60A8AFC183}" presName="compNode" presStyleCnt="0"/>
      <dgm:spPr/>
    </dgm:pt>
    <dgm:pt modelId="{20269FC2-297C-485D-AA6B-58E51BC51DB5}" type="pres">
      <dgm:prSet presAssocID="{3C3740BE-6CEA-44D7-9443-EC60A8AFC183}" presName="iconBgRect" presStyleLbl="bgShp" presStyleIdx="1" presStyleCnt="4"/>
      <dgm:spPr>
        <a:solidFill>
          <a:srgbClr val="FFCF34"/>
        </a:solidFill>
      </dgm:spPr>
    </dgm:pt>
    <dgm:pt modelId="{D92A86B9-0929-4010-AF45-B200E9B62E79}" type="pres">
      <dgm:prSet presAssocID="{3C3740BE-6CEA-44D7-9443-EC60A8AFC1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DFF12D43-4365-4271-8A58-8B1F00F718A1}" type="pres">
      <dgm:prSet presAssocID="{3C3740BE-6CEA-44D7-9443-EC60A8AFC183}" presName="spaceRect" presStyleCnt="0"/>
      <dgm:spPr/>
    </dgm:pt>
    <dgm:pt modelId="{B4D765E0-E9A6-4D38-ACDA-1F6634ACBCFE}" type="pres">
      <dgm:prSet presAssocID="{3C3740BE-6CEA-44D7-9443-EC60A8AFC183}" presName="textRect" presStyleLbl="revTx" presStyleIdx="1" presStyleCnt="4">
        <dgm:presLayoutVars>
          <dgm:chMax val="1"/>
          <dgm:chPref val="1"/>
        </dgm:presLayoutVars>
      </dgm:prSet>
      <dgm:spPr/>
    </dgm:pt>
    <dgm:pt modelId="{1DCD5BA1-4B2E-4F7D-A545-0C2A79006282}" type="pres">
      <dgm:prSet presAssocID="{2713D450-583A-4D3E-97F8-02C41D63978C}" presName="sibTrans" presStyleLbl="sibTrans2D1" presStyleIdx="0" presStyleCnt="0"/>
      <dgm:spPr/>
    </dgm:pt>
    <dgm:pt modelId="{32DE9F85-0CB2-49AD-9CF4-69A324A5D4FD}" type="pres">
      <dgm:prSet presAssocID="{0C2A9477-8024-48CB-B5FF-F61C00820077}" presName="compNode" presStyleCnt="0"/>
      <dgm:spPr/>
    </dgm:pt>
    <dgm:pt modelId="{AB5691E5-50D6-4241-A8EF-A702F1943C81}" type="pres">
      <dgm:prSet presAssocID="{0C2A9477-8024-48CB-B5FF-F61C00820077}" presName="iconBgRect" presStyleLbl="bgShp" presStyleIdx="2" presStyleCnt="4"/>
      <dgm:spPr>
        <a:solidFill>
          <a:srgbClr val="FFCF34"/>
        </a:solidFill>
      </dgm:spPr>
    </dgm:pt>
    <dgm:pt modelId="{F9DCED60-E020-4D93-83A1-3F6671D883FF}" type="pres">
      <dgm:prSet presAssocID="{0C2A9477-8024-48CB-B5FF-F61C0082007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6013967-527A-4908-BDE2-AB54A54C4174}" type="pres">
      <dgm:prSet presAssocID="{0C2A9477-8024-48CB-B5FF-F61C00820077}" presName="spaceRect" presStyleCnt="0"/>
      <dgm:spPr/>
    </dgm:pt>
    <dgm:pt modelId="{9CDCB2BB-F95A-4E05-88B7-3B063C0F92E8}" type="pres">
      <dgm:prSet presAssocID="{0C2A9477-8024-48CB-B5FF-F61C00820077}" presName="textRect" presStyleLbl="revTx" presStyleIdx="2" presStyleCnt="4">
        <dgm:presLayoutVars>
          <dgm:chMax val="1"/>
          <dgm:chPref val="1"/>
        </dgm:presLayoutVars>
      </dgm:prSet>
      <dgm:spPr/>
    </dgm:pt>
    <dgm:pt modelId="{CCC4CDB8-C9CE-4E8C-A4C2-D978541B7D18}" type="pres">
      <dgm:prSet presAssocID="{78C474F9-8BBF-4768-81C1-A4E95ADAB602}" presName="sibTrans" presStyleLbl="sibTrans2D1" presStyleIdx="0" presStyleCnt="0"/>
      <dgm:spPr/>
    </dgm:pt>
    <dgm:pt modelId="{7F11D0D5-3E77-4C9A-A4AE-1CF163F1EAFF}" type="pres">
      <dgm:prSet presAssocID="{00B6D75F-7CE8-4130-ADFE-A92540B897C8}" presName="compNode" presStyleCnt="0"/>
      <dgm:spPr/>
    </dgm:pt>
    <dgm:pt modelId="{4C8E3ACB-7F22-4645-AF96-7F78D2F70817}" type="pres">
      <dgm:prSet presAssocID="{00B6D75F-7CE8-4130-ADFE-A92540B897C8}" presName="iconBgRect" presStyleLbl="bgShp" presStyleIdx="3" presStyleCnt="4"/>
      <dgm:spPr>
        <a:solidFill>
          <a:srgbClr val="041E42"/>
        </a:solidFill>
      </dgm:spPr>
    </dgm:pt>
    <dgm:pt modelId="{8A760C85-03F0-4E95-B251-F84A5E0A5C59}" type="pres">
      <dgm:prSet presAssocID="{00B6D75F-7CE8-4130-ADFE-A92540B897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AA2BF244-F3EE-4850-8C79-450D689AACD7}" type="pres">
      <dgm:prSet presAssocID="{00B6D75F-7CE8-4130-ADFE-A92540B897C8}" presName="spaceRect" presStyleCnt="0"/>
      <dgm:spPr/>
    </dgm:pt>
    <dgm:pt modelId="{23210A68-9F57-4E9D-92AC-6C0D1A90099D}" type="pres">
      <dgm:prSet presAssocID="{00B6D75F-7CE8-4130-ADFE-A92540B897C8}" presName="textRect" presStyleLbl="revTx" presStyleIdx="3" presStyleCnt="4">
        <dgm:presLayoutVars>
          <dgm:chMax val="1"/>
          <dgm:chPref val="1"/>
        </dgm:presLayoutVars>
      </dgm:prSet>
      <dgm:spPr/>
    </dgm:pt>
  </dgm:ptLst>
  <dgm:cxnLst>
    <dgm:cxn modelId="{EA044B06-BBFA-4F4A-A741-0A1BAD918FBC}" type="presOf" srcId="{B8F4AA4D-137C-4319-8F84-3C31C14A2277}" destId="{D64A892D-3AC1-4E50-8D67-6A3FFC463DEA}" srcOrd="0" destOrd="0" presId="urn:microsoft.com/office/officeart/2018/2/layout/IconCircleList"/>
    <dgm:cxn modelId="{BEB7630D-7204-4A5E-9845-B63FF45D08A9}" type="presOf" srcId="{2713D450-583A-4D3E-97F8-02C41D63978C}" destId="{1DCD5BA1-4B2E-4F7D-A545-0C2A79006282}" srcOrd="0" destOrd="0" presId="urn:microsoft.com/office/officeart/2018/2/layout/IconCircleList"/>
    <dgm:cxn modelId="{DE124A1F-4587-43D3-BE10-6C2034F31BE5}" type="presOf" srcId="{3C3740BE-6CEA-44D7-9443-EC60A8AFC183}" destId="{B4D765E0-E9A6-4D38-ACDA-1F6634ACBCFE}" srcOrd="0" destOrd="0" presId="urn:microsoft.com/office/officeart/2018/2/layout/IconCircleList"/>
    <dgm:cxn modelId="{3FD73127-FCCA-4733-A570-80364DE2C09B}" srcId="{5E314D6F-DECD-4B7E-BB7D-C3F5DEB00C13}" destId="{F61A86C4-DB9C-4AA4-830A-EBAD54B44811}" srcOrd="0" destOrd="0" parTransId="{71E0123E-4BF6-41D6-A291-14C4F76FE1AA}" sibTransId="{B8F4AA4D-137C-4319-8F84-3C31C14A2277}"/>
    <dgm:cxn modelId="{6356752F-1E16-4E5D-9CAB-0BEB881A599D}" type="presOf" srcId="{0C2A9477-8024-48CB-B5FF-F61C00820077}" destId="{9CDCB2BB-F95A-4E05-88B7-3B063C0F92E8}" srcOrd="0" destOrd="0" presId="urn:microsoft.com/office/officeart/2018/2/layout/IconCircleList"/>
    <dgm:cxn modelId="{FC886864-49C6-46CB-B4F0-1AAC66287BAA}" srcId="{5E314D6F-DECD-4B7E-BB7D-C3F5DEB00C13}" destId="{3C3740BE-6CEA-44D7-9443-EC60A8AFC183}" srcOrd="1" destOrd="0" parTransId="{3664478B-9209-4A4F-A37E-04406C893D86}" sibTransId="{2713D450-583A-4D3E-97F8-02C41D63978C}"/>
    <dgm:cxn modelId="{9E38ED48-DC50-4818-8C71-82D75E617E84}" type="presOf" srcId="{F61A86C4-DB9C-4AA4-830A-EBAD54B44811}" destId="{8F1ECA1F-D162-4C58-8438-A7FA139A21A5}" srcOrd="0" destOrd="0" presId="urn:microsoft.com/office/officeart/2018/2/layout/IconCircleList"/>
    <dgm:cxn modelId="{4C68B46C-F81C-4769-912E-9EF699C70818}" srcId="{5E314D6F-DECD-4B7E-BB7D-C3F5DEB00C13}" destId="{00B6D75F-7CE8-4130-ADFE-A92540B897C8}" srcOrd="3" destOrd="0" parTransId="{C2D13ED7-A96B-45E8-9214-9BA7AA1B82F0}" sibTransId="{57BDEDD0-D020-4EDB-8818-B329F1DA3C8F}"/>
    <dgm:cxn modelId="{79F6A78E-7F93-4869-AAB7-781F34E29F41}" srcId="{5E314D6F-DECD-4B7E-BB7D-C3F5DEB00C13}" destId="{0C2A9477-8024-48CB-B5FF-F61C00820077}" srcOrd="2" destOrd="0" parTransId="{2EA86F05-90E3-4605-BB2A-BE1403F3423B}" sibTransId="{78C474F9-8BBF-4768-81C1-A4E95ADAB602}"/>
    <dgm:cxn modelId="{58EF85D5-2DED-48F8-BC95-2AF289C7945B}" type="presOf" srcId="{5E314D6F-DECD-4B7E-BB7D-C3F5DEB00C13}" destId="{CF6674FA-7052-47D4-B455-F0120AB07889}" srcOrd="0" destOrd="0" presId="urn:microsoft.com/office/officeart/2018/2/layout/IconCircleList"/>
    <dgm:cxn modelId="{93411CDA-73C8-482E-BFC6-9E5D82E371D9}" type="presOf" srcId="{78C474F9-8BBF-4768-81C1-A4E95ADAB602}" destId="{CCC4CDB8-C9CE-4E8C-A4C2-D978541B7D18}" srcOrd="0" destOrd="0" presId="urn:microsoft.com/office/officeart/2018/2/layout/IconCircleList"/>
    <dgm:cxn modelId="{BC749AF1-442C-40AE-9D4F-14EFDE293701}" type="presOf" srcId="{00B6D75F-7CE8-4130-ADFE-A92540B897C8}" destId="{23210A68-9F57-4E9D-92AC-6C0D1A90099D}" srcOrd="0" destOrd="0" presId="urn:microsoft.com/office/officeart/2018/2/layout/IconCircleList"/>
    <dgm:cxn modelId="{FE3399A5-A67A-4B81-846D-B9FA7B017692}" type="presParOf" srcId="{CF6674FA-7052-47D4-B455-F0120AB07889}" destId="{74CFC4C7-14B0-4C44-B8B6-284782322B9E}" srcOrd="0" destOrd="0" presId="urn:microsoft.com/office/officeart/2018/2/layout/IconCircleList"/>
    <dgm:cxn modelId="{B3E6584B-8AD8-4092-8BF7-4A19A049C05F}" type="presParOf" srcId="{74CFC4C7-14B0-4C44-B8B6-284782322B9E}" destId="{34FC6DFC-6EBC-4609-95CD-80BECD827826}" srcOrd="0" destOrd="0" presId="urn:microsoft.com/office/officeart/2018/2/layout/IconCircleList"/>
    <dgm:cxn modelId="{A8538CA7-0A4D-44AC-9DDF-CE0002E3BC47}" type="presParOf" srcId="{34FC6DFC-6EBC-4609-95CD-80BECD827826}" destId="{589D9ED1-350E-4756-B96B-ADC8ACC0A1E2}" srcOrd="0" destOrd="0" presId="urn:microsoft.com/office/officeart/2018/2/layout/IconCircleList"/>
    <dgm:cxn modelId="{03DCC72B-FD84-4722-97B7-44EBA5B45EF3}" type="presParOf" srcId="{34FC6DFC-6EBC-4609-95CD-80BECD827826}" destId="{6E4B18A4-F789-4FAC-916D-AC973F7F692F}" srcOrd="1" destOrd="0" presId="urn:microsoft.com/office/officeart/2018/2/layout/IconCircleList"/>
    <dgm:cxn modelId="{A39DB2DE-B06B-4801-892D-E700A0E96F60}" type="presParOf" srcId="{34FC6DFC-6EBC-4609-95CD-80BECD827826}" destId="{2822C92A-393A-4420-A0A6-259A9F8AF738}" srcOrd="2" destOrd="0" presId="urn:microsoft.com/office/officeart/2018/2/layout/IconCircleList"/>
    <dgm:cxn modelId="{CD74D2BF-37D4-4218-A2BB-BEA3AC1A178C}" type="presParOf" srcId="{34FC6DFC-6EBC-4609-95CD-80BECD827826}" destId="{8F1ECA1F-D162-4C58-8438-A7FA139A21A5}" srcOrd="3" destOrd="0" presId="urn:microsoft.com/office/officeart/2018/2/layout/IconCircleList"/>
    <dgm:cxn modelId="{8114EBE0-F46A-4EF6-92B8-6AEB11A1E801}" type="presParOf" srcId="{74CFC4C7-14B0-4C44-B8B6-284782322B9E}" destId="{D64A892D-3AC1-4E50-8D67-6A3FFC463DEA}" srcOrd="1" destOrd="0" presId="urn:microsoft.com/office/officeart/2018/2/layout/IconCircleList"/>
    <dgm:cxn modelId="{51780651-43BE-44DE-893F-D98EDC111DE7}" type="presParOf" srcId="{74CFC4C7-14B0-4C44-B8B6-284782322B9E}" destId="{7CC9E408-2A4A-4BB2-B6E2-636699649A53}" srcOrd="2" destOrd="0" presId="urn:microsoft.com/office/officeart/2018/2/layout/IconCircleList"/>
    <dgm:cxn modelId="{5CF2C6EB-ABA2-4D1F-B52A-033808615BBC}" type="presParOf" srcId="{7CC9E408-2A4A-4BB2-B6E2-636699649A53}" destId="{20269FC2-297C-485D-AA6B-58E51BC51DB5}" srcOrd="0" destOrd="0" presId="urn:microsoft.com/office/officeart/2018/2/layout/IconCircleList"/>
    <dgm:cxn modelId="{E4D9C465-FEA4-48FE-BCFF-7913BEC64771}" type="presParOf" srcId="{7CC9E408-2A4A-4BB2-B6E2-636699649A53}" destId="{D92A86B9-0929-4010-AF45-B200E9B62E79}" srcOrd="1" destOrd="0" presId="urn:microsoft.com/office/officeart/2018/2/layout/IconCircleList"/>
    <dgm:cxn modelId="{7E6106C0-0B47-4761-8017-797C85D55E85}" type="presParOf" srcId="{7CC9E408-2A4A-4BB2-B6E2-636699649A53}" destId="{DFF12D43-4365-4271-8A58-8B1F00F718A1}" srcOrd="2" destOrd="0" presId="urn:microsoft.com/office/officeart/2018/2/layout/IconCircleList"/>
    <dgm:cxn modelId="{C82E43BB-5B8A-41EB-8F99-7AA4EB3FB57F}" type="presParOf" srcId="{7CC9E408-2A4A-4BB2-B6E2-636699649A53}" destId="{B4D765E0-E9A6-4D38-ACDA-1F6634ACBCFE}" srcOrd="3" destOrd="0" presId="urn:microsoft.com/office/officeart/2018/2/layout/IconCircleList"/>
    <dgm:cxn modelId="{BC62F503-2F4E-4B9E-9EAB-EE18281D839B}" type="presParOf" srcId="{74CFC4C7-14B0-4C44-B8B6-284782322B9E}" destId="{1DCD5BA1-4B2E-4F7D-A545-0C2A79006282}" srcOrd="3" destOrd="0" presId="urn:microsoft.com/office/officeart/2018/2/layout/IconCircleList"/>
    <dgm:cxn modelId="{E01D5E96-C29D-4A80-96CF-79036DA50E48}" type="presParOf" srcId="{74CFC4C7-14B0-4C44-B8B6-284782322B9E}" destId="{32DE9F85-0CB2-49AD-9CF4-69A324A5D4FD}" srcOrd="4" destOrd="0" presId="urn:microsoft.com/office/officeart/2018/2/layout/IconCircleList"/>
    <dgm:cxn modelId="{0E69FC86-DEAA-4F89-BA44-2463DC92086E}" type="presParOf" srcId="{32DE9F85-0CB2-49AD-9CF4-69A324A5D4FD}" destId="{AB5691E5-50D6-4241-A8EF-A702F1943C81}" srcOrd="0" destOrd="0" presId="urn:microsoft.com/office/officeart/2018/2/layout/IconCircleList"/>
    <dgm:cxn modelId="{DA1CC945-4D28-4A5F-8D66-DEA9A892AEA9}" type="presParOf" srcId="{32DE9F85-0CB2-49AD-9CF4-69A324A5D4FD}" destId="{F9DCED60-E020-4D93-83A1-3F6671D883FF}" srcOrd="1" destOrd="0" presId="urn:microsoft.com/office/officeart/2018/2/layout/IconCircleList"/>
    <dgm:cxn modelId="{56A5D512-C31B-44ED-AD0A-688648EFD814}" type="presParOf" srcId="{32DE9F85-0CB2-49AD-9CF4-69A324A5D4FD}" destId="{66013967-527A-4908-BDE2-AB54A54C4174}" srcOrd="2" destOrd="0" presId="urn:microsoft.com/office/officeart/2018/2/layout/IconCircleList"/>
    <dgm:cxn modelId="{C8955386-B6A9-4583-8685-9347FE4DBD11}" type="presParOf" srcId="{32DE9F85-0CB2-49AD-9CF4-69A324A5D4FD}" destId="{9CDCB2BB-F95A-4E05-88B7-3B063C0F92E8}" srcOrd="3" destOrd="0" presId="urn:microsoft.com/office/officeart/2018/2/layout/IconCircleList"/>
    <dgm:cxn modelId="{0183EC6F-DE03-4023-855C-2AE24110F9B1}" type="presParOf" srcId="{74CFC4C7-14B0-4C44-B8B6-284782322B9E}" destId="{CCC4CDB8-C9CE-4E8C-A4C2-D978541B7D18}" srcOrd="5" destOrd="0" presId="urn:microsoft.com/office/officeart/2018/2/layout/IconCircleList"/>
    <dgm:cxn modelId="{E8DFA382-0990-46E7-A374-63E56DC0C098}" type="presParOf" srcId="{74CFC4C7-14B0-4C44-B8B6-284782322B9E}" destId="{7F11D0D5-3E77-4C9A-A4AE-1CF163F1EAFF}" srcOrd="6" destOrd="0" presId="urn:microsoft.com/office/officeart/2018/2/layout/IconCircleList"/>
    <dgm:cxn modelId="{7F8A2666-F2C3-4BC9-ABE0-EB701DE70FC7}" type="presParOf" srcId="{7F11D0D5-3E77-4C9A-A4AE-1CF163F1EAFF}" destId="{4C8E3ACB-7F22-4645-AF96-7F78D2F70817}" srcOrd="0" destOrd="0" presId="urn:microsoft.com/office/officeart/2018/2/layout/IconCircleList"/>
    <dgm:cxn modelId="{E28B4039-0444-4A9D-83F4-8CC80EB6386B}" type="presParOf" srcId="{7F11D0D5-3E77-4C9A-A4AE-1CF163F1EAFF}" destId="{8A760C85-03F0-4E95-B251-F84A5E0A5C59}" srcOrd="1" destOrd="0" presId="urn:microsoft.com/office/officeart/2018/2/layout/IconCircleList"/>
    <dgm:cxn modelId="{FE9B5721-F987-45BF-ADC8-2E66E219C22A}" type="presParOf" srcId="{7F11D0D5-3E77-4C9A-A4AE-1CF163F1EAFF}" destId="{AA2BF244-F3EE-4850-8C79-450D689AACD7}" srcOrd="2" destOrd="0" presId="urn:microsoft.com/office/officeart/2018/2/layout/IconCircleList"/>
    <dgm:cxn modelId="{DD660DF3-02D4-41A1-B935-4460FDF54F07}" type="presParOf" srcId="{7F11D0D5-3E77-4C9A-A4AE-1CF163F1EAFF}" destId="{23210A68-9F57-4E9D-92AC-6C0D1A90099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91A98-B9F2-491D-8F4A-7C5CC031257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22A256C-8B35-40D2-80A9-3C5422808415}">
      <dgm:prSet/>
      <dgm:spPr/>
      <dgm:t>
        <a:bodyPr/>
        <a:lstStyle/>
        <a:p>
          <a:pPr>
            <a:defRPr cap="all"/>
          </a:pPr>
          <a:r>
            <a:rPr lang="en-US" cap="none" dirty="0">
              <a:solidFill>
                <a:srgbClr val="041E42"/>
              </a:solidFill>
              <a:latin typeface="Calibri" panose="020F0502020204030204" pitchFamily="34" charset="0"/>
              <a:ea typeface="Calibri" panose="020F0502020204030204" pitchFamily="34" charset="0"/>
              <a:cs typeface="Calibri" panose="020F0502020204030204" pitchFamily="34" charset="0"/>
            </a:rPr>
            <a:t>After all hearings are complete the committee will then meet to determine allocation amounts. </a:t>
          </a:r>
        </a:p>
      </dgm:t>
    </dgm:pt>
    <dgm:pt modelId="{6BAF7A13-6341-4CC7-A683-991D17A0C8D3}" type="parTrans" cxnId="{4E0D451F-FE86-41C4-9990-0B8225FA7166}">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37C18AAA-FED2-4896-ADA4-5E9AAA80862D}" type="sibTrans" cxnId="{4E0D451F-FE86-41C4-9990-0B8225FA7166}">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BE606A7C-E8A3-44A9-95A8-7731D764DAA9}">
      <dgm:prSet/>
      <dgm:spPr/>
      <dgm:t>
        <a:bodyPr/>
        <a:lstStyle/>
        <a:p>
          <a:pPr>
            <a:defRPr cap="all"/>
          </a:pPr>
          <a:r>
            <a:rPr lang="en-US" cap="none" dirty="0">
              <a:solidFill>
                <a:srgbClr val="041E42"/>
              </a:solidFill>
              <a:latin typeface="Calibri" panose="020F0502020204030204" pitchFamily="34" charset="0"/>
              <a:ea typeface="Calibri" panose="020F0502020204030204" pitchFamily="34" charset="0"/>
              <a:cs typeface="Calibri" panose="020F0502020204030204" pitchFamily="34" charset="0"/>
            </a:rPr>
            <a:t>Once allocations are determined they are then sent for official approval through Student Life &amp; Enrollment.</a:t>
          </a:r>
        </a:p>
      </dgm:t>
    </dgm:pt>
    <dgm:pt modelId="{A1D158D0-0B61-4412-86D6-8257968B6E9A}" type="parTrans" cxnId="{22CB24E3-852B-408E-94E8-42C3840851F4}">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C05BE8AD-E9D7-40AF-9BE3-1A065B392DFC}" type="sibTrans" cxnId="{22CB24E3-852B-408E-94E8-42C3840851F4}">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49810567-ADEE-47D8-8672-ED221298A376}">
      <dgm:prSet/>
      <dgm:spPr/>
      <dgm:t>
        <a:bodyPr/>
        <a:lstStyle/>
        <a:p>
          <a:pPr>
            <a:defRPr cap="all"/>
          </a:pPr>
          <a:r>
            <a:rPr lang="en-US" cap="none" dirty="0">
              <a:solidFill>
                <a:srgbClr val="041E42"/>
              </a:solidFill>
              <a:latin typeface="Calibri" panose="020F0502020204030204" pitchFamily="34" charset="0"/>
              <a:ea typeface="Calibri" panose="020F0502020204030204" pitchFamily="34" charset="0"/>
              <a:cs typeface="Calibri" panose="020F0502020204030204" pitchFamily="34" charset="0"/>
            </a:rPr>
            <a:t>Shortly after you should receive your official notice of your SAAC award decision</a:t>
          </a:r>
        </a:p>
      </dgm:t>
    </dgm:pt>
    <dgm:pt modelId="{5A8AAC40-3879-452F-B291-41E36B5C7706}" type="parTrans" cxnId="{104819C3-DC41-41C7-8A97-CF8C7E2AB9ED}">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9354797C-FAB6-4618-9880-6D082BE8BAE8}" type="sibTrans" cxnId="{104819C3-DC41-41C7-8A97-CF8C7E2AB9ED}">
      <dgm:prSet/>
      <dgm:spPr/>
      <dgm:t>
        <a:bodyPr/>
        <a:lstStyle/>
        <a:p>
          <a:endParaRPr lang="en-US" dirty="0">
            <a:solidFill>
              <a:srgbClr val="041E42"/>
            </a:solidFill>
            <a:latin typeface="Calibri" panose="020F0502020204030204" pitchFamily="34" charset="0"/>
            <a:ea typeface="Calibri" panose="020F0502020204030204" pitchFamily="34" charset="0"/>
            <a:cs typeface="Calibri" panose="020F0502020204030204" pitchFamily="34" charset="0"/>
          </a:endParaRPr>
        </a:p>
      </dgm:t>
    </dgm:pt>
    <dgm:pt modelId="{63076BC3-FD57-4CB8-8360-6F2CB3933EA0}" type="pres">
      <dgm:prSet presAssocID="{43E91A98-B9F2-491D-8F4A-7C5CC031257C}" presName="root" presStyleCnt="0">
        <dgm:presLayoutVars>
          <dgm:dir/>
          <dgm:resizeHandles val="exact"/>
        </dgm:presLayoutVars>
      </dgm:prSet>
      <dgm:spPr/>
    </dgm:pt>
    <dgm:pt modelId="{E6A274DD-66B3-4DF7-AB88-658C7C8F478E}" type="pres">
      <dgm:prSet presAssocID="{322A256C-8B35-40D2-80A9-3C5422808415}" presName="compNode" presStyleCnt="0"/>
      <dgm:spPr/>
    </dgm:pt>
    <dgm:pt modelId="{37CF22A3-8220-45AA-B4D3-BA43F0930054}" type="pres">
      <dgm:prSet presAssocID="{322A256C-8B35-40D2-80A9-3C5422808415}" presName="iconBgRect" presStyleLbl="bgShp" presStyleIdx="0" presStyleCnt="3"/>
      <dgm:spPr>
        <a:solidFill>
          <a:srgbClr val="FFCF34"/>
        </a:solidFill>
      </dgm:spPr>
    </dgm:pt>
    <dgm:pt modelId="{621157FF-A8C4-41DD-A2DF-67B13F87696B}" type="pres">
      <dgm:prSet presAssocID="{322A256C-8B35-40D2-80A9-3C54228084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A580A21B-0305-40F7-9962-22537F0FD175}" type="pres">
      <dgm:prSet presAssocID="{322A256C-8B35-40D2-80A9-3C5422808415}" presName="spaceRect" presStyleCnt="0"/>
      <dgm:spPr/>
    </dgm:pt>
    <dgm:pt modelId="{BB479632-FCC3-486D-9B04-EFA8DA22B3B3}" type="pres">
      <dgm:prSet presAssocID="{322A256C-8B35-40D2-80A9-3C5422808415}" presName="textRect" presStyleLbl="revTx" presStyleIdx="0" presStyleCnt="3">
        <dgm:presLayoutVars>
          <dgm:chMax val="1"/>
          <dgm:chPref val="1"/>
        </dgm:presLayoutVars>
      </dgm:prSet>
      <dgm:spPr/>
    </dgm:pt>
    <dgm:pt modelId="{5C0119FC-A670-4694-9280-14769D398DA7}" type="pres">
      <dgm:prSet presAssocID="{37C18AAA-FED2-4896-ADA4-5E9AAA80862D}" presName="sibTrans" presStyleCnt="0"/>
      <dgm:spPr/>
    </dgm:pt>
    <dgm:pt modelId="{A2590831-139B-4C25-BC57-88481E2E1817}" type="pres">
      <dgm:prSet presAssocID="{BE606A7C-E8A3-44A9-95A8-7731D764DAA9}" presName="compNode" presStyleCnt="0"/>
      <dgm:spPr/>
    </dgm:pt>
    <dgm:pt modelId="{EB59351C-5AE3-48D8-B969-E81E3F635E62}" type="pres">
      <dgm:prSet presAssocID="{BE606A7C-E8A3-44A9-95A8-7731D764DAA9}" presName="iconBgRect" presStyleLbl="bgShp" presStyleIdx="1" presStyleCnt="3"/>
      <dgm:spPr>
        <a:solidFill>
          <a:srgbClr val="001E44"/>
        </a:solidFill>
      </dgm:spPr>
    </dgm:pt>
    <dgm:pt modelId="{AC9FBE09-B80A-4E03-997E-CF3D33786E5F}" type="pres">
      <dgm:prSet presAssocID="{BE606A7C-E8A3-44A9-95A8-7731D764DA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C060273-CB24-46B9-B4B0-BF5457B65708}" type="pres">
      <dgm:prSet presAssocID="{BE606A7C-E8A3-44A9-95A8-7731D764DAA9}" presName="spaceRect" presStyleCnt="0"/>
      <dgm:spPr/>
    </dgm:pt>
    <dgm:pt modelId="{FAB44FE5-53A2-4104-A683-0FE79985FE2C}" type="pres">
      <dgm:prSet presAssocID="{BE606A7C-E8A3-44A9-95A8-7731D764DAA9}" presName="textRect" presStyleLbl="revTx" presStyleIdx="1" presStyleCnt="3">
        <dgm:presLayoutVars>
          <dgm:chMax val="1"/>
          <dgm:chPref val="1"/>
        </dgm:presLayoutVars>
      </dgm:prSet>
      <dgm:spPr/>
    </dgm:pt>
    <dgm:pt modelId="{F84236A4-4D4D-495B-97D1-F2C92CF3C8D5}" type="pres">
      <dgm:prSet presAssocID="{C05BE8AD-E9D7-40AF-9BE3-1A065B392DFC}" presName="sibTrans" presStyleCnt="0"/>
      <dgm:spPr/>
    </dgm:pt>
    <dgm:pt modelId="{E3D7D01F-8DBC-4DA3-8398-CA3CE0EC817E}" type="pres">
      <dgm:prSet presAssocID="{49810567-ADEE-47D8-8672-ED221298A376}" presName="compNode" presStyleCnt="0"/>
      <dgm:spPr/>
    </dgm:pt>
    <dgm:pt modelId="{7D9C4480-BCC2-4521-B113-52738B6D14C8}" type="pres">
      <dgm:prSet presAssocID="{49810567-ADEE-47D8-8672-ED221298A376}" presName="iconBgRect" presStyleLbl="bgShp" presStyleIdx="2" presStyleCnt="3"/>
      <dgm:spPr/>
    </dgm:pt>
    <dgm:pt modelId="{626057B5-DE75-49CE-8595-DA8FFAD7AD10}" type="pres">
      <dgm:prSet presAssocID="{49810567-ADEE-47D8-8672-ED221298A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26386916-DB80-4085-A83E-C5074BBEF10A}" type="pres">
      <dgm:prSet presAssocID="{49810567-ADEE-47D8-8672-ED221298A376}" presName="spaceRect" presStyleCnt="0"/>
      <dgm:spPr/>
    </dgm:pt>
    <dgm:pt modelId="{5858F59D-DD8A-47C7-BA79-065CFC4D1311}" type="pres">
      <dgm:prSet presAssocID="{49810567-ADEE-47D8-8672-ED221298A376}" presName="textRect" presStyleLbl="revTx" presStyleIdx="2" presStyleCnt="3">
        <dgm:presLayoutVars>
          <dgm:chMax val="1"/>
          <dgm:chPref val="1"/>
        </dgm:presLayoutVars>
      </dgm:prSet>
      <dgm:spPr/>
    </dgm:pt>
  </dgm:ptLst>
  <dgm:cxnLst>
    <dgm:cxn modelId="{4509230B-8CA3-451B-BFDF-2611C5B21375}" type="presOf" srcId="{322A256C-8B35-40D2-80A9-3C5422808415}" destId="{BB479632-FCC3-486D-9B04-EFA8DA22B3B3}" srcOrd="0" destOrd="0" presId="urn:microsoft.com/office/officeart/2018/5/layout/IconCircleLabelList"/>
    <dgm:cxn modelId="{4E0D451F-FE86-41C4-9990-0B8225FA7166}" srcId="{43E91A98-B9F2-491D-8F4A-7C5CC031257C}" destId="{322A256C-8B35-40D2-80A9-3C5422808415}" srcOrd="0" destOrd="0" parTransId="{6BAF7A13-6341-4CC7-A683-991D17A0C8D3}" sibTransId="{37C18AAA-FED2-4896-ADA4-5E9AAA80862D}"/>
    <dgm:cxn modelId="{0DEF2B26-C977-4143-A1A9-BF3DA724C6FD}" type="presOf" srcId="{43E91A98-B9F2-491D-8F4A-7C5CC031257C}" destId="{63076BC3-FD57-4CB8-8360-6F2CB3933EA0}" srcOrd="0" destOrd="0" presId="urn:microsoft.com/office/officeart/2018/5/layout/IconCircleLabelList"/>
    <dgm:cxn modelId="{6299AF49-552D-4E2B-8E57-0142671E2B13}" type="presOf" srcId="{BE606A7C-E8A3-44A9-95A8-7731D764DAA9}" destId="{FAB44FE5-53A2-4104-A683-0FE79985FE2C}" srcOrd="0" destOrd="0" presId="urn:microsoft.com/office/officeart/2018/5/layout/IconCircleLabelList"/>
    <dgm:cxn modelId="{104819C3-DC41-41C7-8A97-CF8C7E2AB9ED}" srcId="{43E91A98-B9F2-491D-8F4A-7C5CC031257C}" destId="{49810567-ADEE-47D8-8672-ED221298A376}" srcOrd="2" destOrd="0" parTransId="{5A8AAC40-3879-452F-B291-41E36B5C7706}" sibTransId="{9354797C-FAB6-4618-9880-6D082BE8BAE8}"/>
    <dgm:cxn modelId="{1D3813CE-33A6-4D9B-B266-394F125B8381}" type="presOf" srcId="{49810567-ADEE-47D8-8672-ED221298A376}" destId="{5858F59D-DD8A-47C7-BA79-065CFC4D1311}" srcOrd="0" destOrd="0" presId="urn:microsoft.com/office/officeart/2018/5/layout/IconCircleLabelList"/>
    <dgm:cxn modelId="{22CB24E3-852B-408E-94E8-42C3840851F4}" srcId="{43E91A98-B9F2-491D-8F4A-7C5CC031257C}" destId="{BE606A7C-E8A3-44A9-95A8-7731D764DAA9}" srcOrd="1" destOrd="0" parTransId="{A1D158D0-0B61-4412-86D6-8257968B6E9A}" sibTransId="{C05BE8AD-E9D7-40AF-9BE3-1A065B392DFC}"/>
    <dgm:cxn modelId="{3C69443E-A75D-482B-8929-F5D42B597375}" type="presParOf" srcId="{63076BC3-FD57-4CB8-8360-6F2CB3933EA0}" destId="{E6A274DD-66B3-4DF7-AB88-658C7C8F478E}" srcOrd="0" destOrd="0" presId="urn:microsoft.com/office/officeart/2018/5/layout/IconCircleLabelList"/>
    <dgm:cxn modelId="{D2F4CFCB-F311-4F39-8846-FE4EB2141C78}" type="presParOf" srcId="{E6A274DD-66B3-4DF7-AB88-658C7C8F478E}" destId="{37CF22A3-8220-45AA-B4D3-BA43F0930054}" srcOrd="0" destOrd="0" presId="urn:microsoft.com/office/officeart/2018/5/layout/IconCircleLabelList"/>
    <dgm:cxn modelId="{A37E29BD-EE8D-429F-87DF-1D63860B037C}" type="presParOf" srcId="{E6A274DD-66B3-4DF7-AB88-658C7C8F478E}" destId="{621157FF-A8C4-41DD-A2DF-67B13F87696B}" srcOrd="1" destOrd="0" presId="urn:microsoft.com/office/officeart/2018/5/layout/IconCircleLabelList"/>
    <dgm:cxn modelId="{86347268-1230-4DEC-BB86-907E3040EF3F}" type="presParOf" srcId="{E6A274DD-66B3-4DF7-AB88-658C7C8F478E}" destId="{A580A21B-0305-40F7-9962-22537F0FD175}" srcOrd="2" destOrd="0" presId="urn:microsoft.com/office/officeart/2018/5/layout/IconCircleLabelList"/>
    <dgm:cxn modelId="{34FDC55E-4A69-4D6A-93AE-6CF7E1F4193D}" type="presParOf" srcId="{E6A274DD-66B3-4DF7-AB88-658C7C8F478E}" destId="{BB479632-FCC3-486D-9B04-EFA8DA22B3B3}" srcOrd="3" destOrd="0" presId="urn:microsoft.com/office/officeart/2018/5/layout/IconCircleLabelList"/>
    <dgm:cxn modelId="{FEA6F65C-F477-42FA-9A48-9079CDD96D53}" type="presParOf" srcId="{63076BC3-FD57-4CB8-8360-6F2CB3933EA0}" destId="{5C0119FC-A670-4694-9280-14769D398DA7}" srcOrd="1" destOrd="0" presId="urn:microsoft.com/office/officeart/2018/5/layout/IconCircleLabelList"/>
    <dgm:cxn modelId="{A2E3B7A7-1D97-44F4-8A47-B54712C9F747}" type="presParOf" srcId="{63076BC3-FD57-4CB8-8360-6F2CB3933EA0}" destId="{A2590831-139B-4C25-BC57-88481E2E1817}" srcOrd="2" destOrd="0" presId="urn:microsoft.com/office/officeart/2018/5/layout/IconCircleLabelList"/>
    <dgm:cxn modelId="{75E57B06-1939-49A5-A993-895318BE1B14}" type="presParOf" srcId="{A2590831-139B-4C25-BC57-88481E2E1817}" destId="{EB59351C-5AE3-48D8-B969-E81E3F635E62}" srcOrd="0" destOrd="0" presId="urn:microsoft.com/office/officeart/2018/5/layout/IconCircleLabelList"/>
    <dgm:cxn modelId="{C0CEEB18-DAEC-41F4-84DB-DAD229ED39F3}" type="presParOf" srcId="{A2590831-139B-4C25-BC57-88481E2E1817}" destId="{AC9FBE09-B80A-4E03-997E-CF3D33786E5F}" srcOrd="1" destOrd="0" presId="urn:microsoft.com/office/officeart/2018/5/layout/IconCircleLabelList"/>
    <dgm:cxn modelId="{3956C29E-C9C6-451C-AAF5-230EC09FE32F}" type="presParOf" srcId="{A2590831-139B-4C25-BC57-88481E2E1817}" destId="{DC060273-CB24-46B9-B4B0-BF5457B65708}" srcOrd="2" destOrd="0" presId="urn:microsoft.com/office/officeart/2018/5/layout/IconCircleLabelList"/>
    <dgm:cxn modelId="{8DA98513-BEB7-41EE-98EA-8923FFCCCF7E}" type="presParOf" srcId="{A2590831-139B-4C25-BC57-88481E2E1817}" destId="{FAB44FE5-53A2-4104-A683-0FE79985FE2C}" srcOrd="3" destOrd="0" presId="urn:microsoft.com/office/officeart/2018/5/layout/IconCircleLabelList"/>
    <dgm:cxn modelId="{4318E6FC-FAB0-4716-9C34-67F366851624}" type="presParOf" srcId="{63076BC3-FD57-4CB8-8360-6F2CB3933EA0}" destId="{F84236A4-4D4D-495B-97D1-F2C92CF3C8D5}" srcOrd="3" destOrd="0" presId="urn:microsoft.com/office/officeart/2018/5/layout/IconCircleLabelList"/>
    <dgm:cxn modelId="{44EC8C46-07F0-4BAE-94C2-74532B3DF5DE}" type="presParOf" srcId="{63076BC3-FD57-4CB8-8360-6F2CB3933EA0}" destId="{E3D7D01F-8DBC-4DA3-8398-CA3CE0EC817E}" srcOrd="4" destOrd="0" presId="urn:microsoft.com/office/officeart/2018/5/layout/IconCircleLabelList"/>
    <dgm:cxn modelId="{47B4BFD6-07A8-45B4-A0B6-B5CD935E3938}" type="presParOf" srcId="{E3D7D01F-8DBC-4DA3-8398-CA3CE0EC817E}" destId="{7D9C4480-BCC2-4521-B113-52738B6D14C8}" srcOrd="0" destOrd="0" presId="urn:microsoft.com/office/officeart/2018/5/layout/IconCircleLabelList"/>
    <dgm:cxn modelId="{9E8F51F8-ECC1-426A-88E0-012E450F883C}" type="presParOf" srcId="{E3D7D01F-8DBC-4DA3-8398-CA3CE0EC817E}" destId="{626057B5-DE75-49CE-8595-DA8FFAD7AD10}" srcOrd="1" destOrd="0" presId="urn:microsoft.com/office/officeart/2018/5/layout/IconCircleLabelList"/>
    <dgm:cxn modelId="{E6398B7D-3755-42B1-B01A-030D7448B143}" type="presParOf" srcId="{E3D7D01F-8DBC-4DA3-8398-CA3CE0EC817E}" destId="{26386916-DB80-4085-A83E-C5074BBEF10A}" srcOrd="2" destOrd="0" presId="urn:microsoft.com/office/officeart/2018/5/layout/IconCircleLabelList"/>
    <dgm:cxn modelId="{F12EDD35-9AAF-4DE9-9B39-58E74650C96F}" type="presParOf" srcId="{E3D7D01F-8DBC-4DA3-8398-CA3CE0EC817E}" destId="{5858F59D-DD8A-47C7-BA79-065CFC4D131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FD8B3-8507-4FD0-8B22-DAC3FF066374}">
      <dsp:nvSpPr>
        <dsp:cNvPr id="0" name=""/>
        <dsp:cNvSpPr/>
      </dsp:nvSpPr>
      <dsp:spPr>
        <a:xfrm>
          <a:off x="5911"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SGA B.U.C. Fund</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5911" y="0"/>
        <a:ext cx="2074270" cy="1203162"/>
      </dsp:txXfrm>
    </dsp:sp>
    <dsp:sp modelId="{C64139CC-0927-417F-BD59-5FFD05772FA8}">
      <dsp:nvSpPr>
        <dsp:cNvPr id="0" name=""/>
        <dsp:cNvSpPr/>
      </dsp:nvSpPr>
      <dsp:spPr>
        <a:xfrm>
          <a:off x="213338"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one-time activity-specific requests.</a:t>
          </a:r>
        </a:p>
      </dsp:txBody>
      <dsp:txXfrm>
        <a:off x="248755" y="1239754"/>
        <a:ext cx="1588582" cy="1138399"/>
      </dsp:txXfrm>
    </dsp:sp>
    <dsp:sp modelId="{DE0B9C4A-ED6D-41C8-A5CA-BF157F8616E4}">
      <dsp:nvSpPr>
        <dsp:cNvPr id="0" name=""/>
        <dsp:cNvSpPr/>
      </dsp:nvSpPr>
      <dsp:spPr>
        <a:xfrm>
          <a:off x="213338"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sp:txBody>
      <dsp:txXfrm>
        <a:off x="248755" y="2635023"/>
        <a:ext cx="1588582" cy="1138399"/>
      </dsp:txXfrm>
    </dsp:sp>
    <dsp:sp modelId="{5F7828C4-9C76-4A4E-BE90-6F59AD790AA4}">
      <dsp:nvSpPr>
        <dsp:cNvPr id="0" name=""/>
        <dsp:cNvSpPr/>
      </dsp:nvSpPr>
      <dsp:spPr>
        <a:xfrm>
          <a:off x="2235752"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SGA Seed Funds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235752" y="0"/>
        <a:ext cx="2074270" cy="1203162"/>
      </dsp:txXfrm>
    </dsp:sp>
    <dsp:sp modelId="{250B9353-5EB2-4426-83C2-E16596674023}">
      <dsp:nvSpPr>
        <dsp:cNvPr id="0" name=""/>
        <dsp:cNvSpPr/>
      </dsp:nvSpPr>
      <dsp:spPr>
        <a:xfrm>
          <a:off x="2443179"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brand new clubs/organizations to help with start up costs.</a:t>
          </a:r>
        </a:p>
      </dsp:txBody>
      <dsp:txXfrm>
        <a:off x="2478596" y="1239754"/>
        <a:ext cx="1588582" cy="1138399"/>
      </dsp:txXfrm>
    </dsp:sp>
    <dsp:sp modelId="{00AA9335-FCE0-4869-B8ED-2C20C4D0DB1B}">
      <dsp:nvSpPr>
        <dsp:cNvPr id="0" name=""/>
        <dsp:cNvSpPr/>
      </dsp:nvSpPr>
      <dsp:spPr>
        <a:xfrm>
          <a:off x="2443179"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a:t>
          </a:r>
        </a:p>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ON THE SGA WEBSITE</a:t>
          </a:r>
        </a:p>
      </dsp:txBody>
      <dsp:txXfrm>
        <a:off x="2478596" y="2635023"/>
        <a:ext cx="1588582" cy="1138399"/>
      </dsp:txXfrm>
    </dsp:sp>
    <dsp:sp modelId="{9ABCD3C0-4304-43BA-8BB4-9793E9422952}">
      <dsp:nvSpPr>
        <dsp:cNvPr id="0" name=""/>
        <dsp:cNvSpPr/>
      </dsp:nvSpPr>
      <dsp:spPr>
        <a:xfrm>
          <a:off x="4465593"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Departmental Funding</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4465593" y="0"/>
        <a:ext cx="2074270" cy="1203162"/>
      </dsp:txXfrm>
    </dsp:sp>
    <dsp:sp modelId="{BD928D58-87B1-41ED-8B96-456BA3956028}">
      <dsp:nvSpPr>
        <dsp:cNvPr id="0" name=""/>
        <dsp:cNvSpPr/>
      </dsp:nvSpPr>
      <dsp:spPr>
        <a:xfrm>
          <a:off x="4673020"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activities that are major-specific or related to academics.</a:t>
          </a:r>
        </a:p>
      </dsp:txBody>
      <dsp:txXfrm>
        <a:off x="4708437" y="1239754"/>
        <a:ext cx="1588582" cy="1138399"/>
      </dsp:txXfrm>
    </dsp:sp>
    <dsp:sp modelId="{1844B65E-3455-40F2-8D40-9E9032828E06}">
      <dsp:nvSpPr>
        <dsp:cNvPr id="0" name=""/>
        <dsp:cNvSpPr/>
      </dsp:nvSpPr>
      <dsp:spPr>
        <a:xfrm>
          <a:off x="4673020"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For more information, please contact your department chair</a:t>
          </a:r>
        </a:p>
      </dsp:txBody>
      <dsp:txXfrm>
        <a:off x="4708437" y="2635023"/>
        <a:ext cx="1588582" cy="1138399"/>
      </dsp:txXfrm>
    </dsp:sp>
    <dsp:sp modelId="{3FE56B25-F3F8-42A1-B922-149D0299EDC0}">
      <dsp:nvSpPr>
        <dsp:cNvPr id="0" name=""/>
        <dsp:cNvSpPr/>
      </dsp:nvSpPr>
      <dsp:spPr>
        <a:xfrm>
          <a:off x="6695434"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ea typeface="Calibri" panose="020F0502020204030204" pitchFamily="34" charset="0"/>
              <a:cs typeface="Calibri" panose="020F0502020204030204" pitchFamily="34" charset="0"/>
            </a:rPr>
            <a:t>ETSU School of Graduate Studies or the Office of Undergraduate Research</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a:off x="6695434" y="0"/>
        <a:ext cx="2074270" cy="1203162"/>
      </dsp:txXfrm>
    </dsp:sp>
    <dsp:sp modelId="{CC28609C-129E-45F3-B809-7B919C401012}">
      <dsp:nvSpPr>
        <dsp:cNvPr id="0" name=""/>
        <dsp:cNvSpPr/>
      </dsp:nvSpPr>
      <dsp:spPr>
        <a:xfrm>
          <a:off x="6902861"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grad and undergrad research projects and presentations at conferences.</a:t>
          </a:r>
        </a:p>
      </dsp:txBody>
      <dsp:txXfrm>
        <a:off x="6938278" y="1239754"/>
        <a:ext cx="1588582" cy="1138399"/>
      </dsp:txXfrm>
    </dsp:sp>
    <dsp:sp modelId="{BECC29EF-2889-4334-BF05-528AD50C5CA6}">
      <dsp:nvSpPr>
        <dsp:cNvPr id="0" name=""/>
        <dsp:cNvSpPr/>
      </dsp:nvSpPr>
      <dsp:spPr>
        <a:xfrm>
          <a:off x="6902861"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GRAD &amp; UNDER GRAD RESEARCH WEBSITE </a:t>
          </a:r>
        </a:p>
      </dsp:txBody>
      <dsp:txXfrm>
        <a:off x="6938278" y="2635023"/>
        <a:ext cx="1588582" cy="1138399"/>
      </dsp:txXfrm>
    </dsp:sp>
    <dsp:sp modelId="{3A7E7D1D-C8D1-4D33-9EE1-A86510B7F435}">
      <dsp:nvSpPr>
        <dsp:cNvPr id="0" name=""/>
        <dsp:cNvSpPr/>
      </dsp:nvSpPr>
      <dsp:spPr>
        <a:xfrm>
          <a:off x="8925275" y="0"/>
          <a:ext cx="2074270" cy="401054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ETSU Elevates</a:t>
          </a:r>
        </a:p>
      </dsp:txBody>
      <dsp:txXfrm>
        <a:off x="8925275" y="0"/>
        <a:ext cx="2074270" cy="1203162"/>
      </dsp:txXfrm>
    </dsp:sp>
    <dsp:sp modelId="{2C25B942-0CD8-4909-85E4-96BEBD956D9C}">
      <dsp:nvSpPr>
        <dsp:cNvPr id="0" name=""/>
        <dsp:cNvSpPr/>
      </dsp:nvSpPr>
      <dsp:spPr>
        <a:xfrm>
          <a:off x="9132702" y="1204337"/>
          <a:ext cx="1659416" cy="1209233"/>
        </a:xfrm>
        <a:prstGeom prst="roundRect">
          <a:avLst>
            <a:gd name="adj" fmla="val 10000"/>
          </a:avLst>
        </a:prstGeom>
        <a:solidFill>
          <a:srgbClr val="041E42"/>
        </a:solidFill>
        <a:ln>
          <a:solidFill>
            <a:schemeClr val="tx1"/>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panose="020F0502020204030204" pitchFamily="34" charset="0"/>
              <a:ea typeface="Calibri" panose="020F0502020204030204" pitchFamily="34" charset="0"/>
              <a:cs typeface="Calibri" panose="020F0502020204030204" pitchFamily="34" charset="0"/>
            </a:rPr>
            <a:t>For students who need funding for a community project. </a:t>
          </a:r>
        </a:p>
      </dsp:txBody>
      <dsp:txXfrm>
        <a:off x="9168119" y="1239754"/>
        <a:ext cx="1588582" cy="1138399"/>
      </dsp:txXfrm>
    </dsp:sp>
    <dsp:sp modelId="{2E145C20-C5DC-4637-86ED-85357142F16D}">
      <dsp:nvSpPr>
        <dsp:cNvPr id="0" name=""/>
        <dsp:cNvSpPr/>
      </dsp:nvSpPr>
      <dsp:spPr>
        <a:xfrm>
          <a:off x="9132702" y="2599606"/>
          <a:ext cx="1659416" cy="1209233"/>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CLICK FOR MORE INFO ON THE ETSU ELEVATES WEBSITE</a:t>
          </a:r>
        </a:p>
      </dsp:txBody>
      <dsp:txXfrm>
        <a:off x="9168119" y="2635023"/>
        <a:ext cx="1588582" cy="113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F85CF-5EF0-4F0E-89D2-7BE25BB029E6}">
      <dsp:nvSpPr>
        <dsp:cNvPr id="0" name=""/>
        <dsp:cNvSpPr/>
      </dsp:nvSpPr>
      <dsp:spPr>
        <a:xfrm>
          <a:off x="282221" y="368029"/>
          <a:ext cx="1371985" cy="1371985"/>
        </a:xfrm>
        <a:prstGeom prst="ellipse">
          <a:avLst/>
        </a:prstGeom>
        <a:solidFill>
          <a:srgbClr val="001E44"/>
        </a:solidFill>
        <a:ln>
          <a:noFill/>
        </a:ln>
        <a:effectLst/>
      </dsp:spPr>
      <dsp:style>
        <a:lnRef idx="0">
          <a:scrgbClr r="0" g="0" b="0"/>
        </a:lnRef>
        <a:fillRef idx="1">
          <a:scrgbClr r="0" g="0" b="0"/>
        </a:fillRef>
        <a:effectRef idx="0">
          <a:scrgbClr r="0" g="0" b="0"/>
        </a:effectRef>
        <a:fontRef idx="minor"/>
      </dsp:style>
    </dsp:sp>
    <dsp:sp modelId="{25DD22D3-3840-4B40-9396-B2E65BE6C892}">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C97C4-D7E2-4670-B43D-9E8CF72FDBC7}">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Contact Information: </a:t>
          </a: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your organizations main contact and individuals who will attend your hearing.</a:t>
          </a:r>
        </a:p>
      </dsp:txBody>
      <dsp:txXfrm>
        <a:off x="1948202" y="368029"/>
        <a:ext cx="3233964" cy="1371985"/>
      </dsp:txXfrm>
    </dsp:sp>
    <dsp:sp modelId="{FA48F1E1-7932-4986-92DD-FE87A4DFEF84}">
      <dsp:nvSpPr>
        <dsp:cNvPr id="0" name=""/>
        <dsp:cNvSpPr/>
      </dsp:nvSpPr>
      <dsp:spPr>
        <a:xfrm>
          <a:off x="5745661" y="368029"/>
          <a:ext cx="1371985" cy="1371985"/>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4ABF3116-393D-47DD-B4FC-312A8D5E12D2}">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DF19C3-6DE6-4D61-9EF1-8A968FBDFE77}">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Budget Manager Information: </a:t>
          </a:r>
        </a:p>
        <a:p>
          <a:pPr marL="0" lvl="0" indent="0" algn="l" defTabSz="711200">
            <a:lnSpc>
              <a:spcPct val="90000"/>
            </a:lnSpc>
            <a:spcBef>
              <a:spcPct val="0"/>
            </a:spcBef>
            <a:spcAft>
              <a:spcPct val="35000"/>
            </a:spcAft>
            <a:buNone/>
          </a:pP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MUST BE A FULL TIME STAFF/FACULTY</a:t>
          </a:r>
        </a:p>
        <a:p>
          <a:pPr marL="0" lvl="0" indent="0" algn="l" defTabSz="711200">
            <a:lnSpc>
              <a:spcPct val="90000"/>
            </a:lnSpc>
            <a:spcBef>
              <a:spcPct val="0"/>
            </a:spcBef>
            <a:spcAft>
              <a:spcPct val="35000"/>
            </a:spcAft>
            <a:buNone/>
          </a:pPr>
          <a:r>
            <a:rPr lang="en-US" sz="16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See next slide for more information </a:t>
          </a:r>
        </a:p>
      </dsp:txBody>
      <dsp:txXfrm>
        <a:off x="7411643" y="368029"/>
        <a:ext cx="3233964" cy="1371985"/>
      </dsp:txXfrm>
    </dsp:sp>
    <dsp:sp modelId="{65106D28-0ED6-4546-9337-5F033CCF70F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542D8-1047-4F0A-AF1A-B6A10DAA2585}">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899376-72AB-4309-8302-8D6CEB2C670B}">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Allocation Request &amp; Excel Spreadsheet Information: </a:t>
          </a: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Your requested allocation information, index number if funds received before, and where you will upload your budget spreadsheet.</a:t>
          </a:r>
        </a:p>
      </dsp:txBody>
      <dsp:txXfrm>
        <a:off x="1948202" y="2452790"/>
        <a:ext cx="3233964" cy="1371985"/>
      </dsp:txXfrm>
    </dsp:sp>
    <dsp:sp modelId="{83866924-753B-48E7-BE89-B0587EBF5C93}">
      <dsp:nvSpPr>
        <dsp:cNvPr id="0" name=""/>
        <dsp:cNvSpPr/>
      </dsp:nvSpPr>
      <dsp:spPr>
        <a:xfrm>
          <a:off x="5745661" y="2452790"/>
          <a:ext cx="1371985" cy="1371985"/>
        </a:xfrm>
        <a:prstGeom prst="ellipse">
          <a:avLst/>
        </a:prstGeom>
        <a:solidFill>
          <a:srgbClr val="041E42"/>
        </a:solidFill>
        <a:ln>
          <a:noFill/>
        </a:ln>
        <a:effectLst/>
      </dsp:spPr>
      <dsp:style>
        <a:lnRef idx="0">
          <a:scrgbClr r="0" g="0" b="0"/>
        </a:lnRef>
        <a:fillRef idx="1">
          <a:scrgbClr r="0" g="0" b="0"/>
        </a:fillRef>
        <a:effectRef idx="0">
          <a:scrgbClr r="0" g="0" b="0"/>
        </a:effectRef>
        <a:fontRef idx="minor"/>
      </dsp:style>
    </dsp:sp>
    <dsp:sp modelId="{1776E34E-02EE-4D6C-A9F2-D6A5F75C3D4F}">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D34EC-B1EE-41BF-A645-C93ED7522581}">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41E42"/>
              </a:solidFill>
              <a:latin typeface="Calibri" panose="020F0502020204030204" pitchFamily="34" charset="0"/>
              <a:ea typeface="Calibri" panose="020F0502020204030204" pitchFamily="34" charset="0"/>
              <a:cs typeface="Calibri" panose="020F0502020204030204" pitchFamily="34" charset="0"/>
            </a:rPr>
            <a:t>Description of Organization and Scope of Activities:  </a:t>
          </a:r>
          <a:r>
            <a:rPr lang="en-US" sz="1600" kern="1200" dirty="0">
              <a:solidFill>
                <a:srgbClr val="041E42"/>
              </a:solidFill>
              <a:latin typeface="Calibri" panose="020F0502020204030204" pitchFamily="34" charset="0"/>
              <a:ea typeface="Calibri" panose="020F0502020204030204" pitchFamily="34" charset="0"/>
              <a:cs typeface="Calibri" panose="020F0502020204030204" pitchFamily="34" charset="0"/>
            </a:rPr>
            <a:t>Your purpose, description, and student activity engagement justifications. </a:t>
          </a:r>
        </a:p>
      </dsp:txBody>
      <dsp:txXfrm>
        <a:off x="7411643" y="2452790"/>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D9ED1-350E-4756-B96B-ADC8ACC0A1E2}">
      <dsp:nvSpPr>
        <dsp:cNvPr id="0" name=""/>
        <dsp:cNvSpPr/>
      </dsp:nvSpPr>
      <dsp:spPr>
        <a:xfrm>
          <a:off x="282221" y="368029"/>
          <a:ext cx="1371985" cy="1371985"/>
        </a:xfrm>
        <a:prstGeom prst="ellipse">
          <a:avLst/>
        </a:prstGeom>
        <a:solidFill>
          <a:srgbClr val="001E44"/>
        </a:solidFill>
        <a:ln>
          <a:noFill/>
        </a:ln>
        <a:effectLst/>
      </dsp:spPr>
      <dsp:style>
        <a:lnRef idx="0">
          <a:scrgbClr r="0" g="0" b="0"/>
        </a:lnRef>
        <a:fillRef idx="1">
          <a:scrgbClr r="0" g="0" b="0"/>
        </a:fillRef>
        <a:effectRef idx="0">
          <a:scrgbClr r="0" g="0" b="0"/>
        </a:effectRef>
        <a:fontRef idx="minor"/>
      </dsp:style>
    </dsp:sp>
    <dsp:sp modelId="{6E4B18A4-F789-4FAC-916D-AC973F7F692F}">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1ECA1F-D162-4C58-8438-A7FA139A21A5}">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During your hearing you should be advocating for the funding you have requested</a:t>
          </a:r>
        </a:p>
      </dsp:txBody>
      <dsp:txXfrm>
        <a:off x="1948202" y="368029"/>
        <a:ext cx="3233964" cy="1371985"/>
      </dsp:txXfrm>
    </dsp:sp>
    <dsp:sp modelId="{20269FC2-297C-485D-AA6B-58E51BC51DB5}">
      <dsp:nvSpPr>
        <dsp:cNvPr id="0" name=""/>
        <dsp:cNvSpPr/>
      </dsp:nvSpPr>
      <dsp:spPr>
        <a:xfrm>
          <a:off x="5745661" y="368029"/>
          <a:ext cx="1371985" cy="1371985"/>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D92A86B9-0929-4010-AF45-B200E9B62E79}">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D765E0-E9A6-4D38-ACDA-1F6634ACBCFE}">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panose="020F0502020204030204" pitchFamily="34" charset="0"/>
              <a:ea typeface="Calibri" panose="020F0502020204030204" pitchFamily="34" charset="0"/>
              <a:cs typeface="Calibri" panose="020F0502020204030204" pitchFamily="34" charset="0"/>
            </a:rPr>
            <a:t>The committee may ask questions pertaining to certain costs they see in the budget breakdown, preparation for events, and overall student benefit if you were to receive funding. </a:t>
          </a:r>
        </a:p>
      </dsp:txBody>
      <dsp:txXfrm>
        <a:off x="7411643" y="368029"/>
        <a:ext cx="3233964" cy="1371985"/>
      </dsp:txXfrm>
    </dsp:sp>
    <dsp:sp modelId="{AB5691E5-50D6-4241-A8EF-A702F1943C81}">
      <dsp:nvSpPr>
        <dsp:cNvPr id="0" name=""/>
        <dsp:cNvSpPr/>
      </dsp:nvSpPr>
      <dsp:spPr>
        <a:xfrm>
          <a:off x="282221" y="2452790"/>
          <a:ext cx="1371985" cy="1371985"/>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F9DCED60-E020-4D93-83A1-3F6671D883FF}">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CB2BB-F95A-4E05-88B7-3B063C0F92E8}">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panose="020F0502020204030204" pitchFamily="34" charset="0"/>
              <a:ea typeface="Calibri" panose="020F0502020204030204" pitchFamily="34" charset="0"/>
              <a:cs typeface="Calibri" panose="020F0502020204030204" pitchFamily="34" charset="0"/>
            </a:rPr>
            <a:t>Some groups will present slides or student testimonies about the benefits of what your organization is able to do and how much of an impact SAAC funding would be for your organization. </a:t>
          </a:r>
        </a:p>
      </dsp:txBody>
      <dsp:txXfrm>
        <a:off x="1948202" y="2452790"/>
        <a:ext cx="3233964" cy="1371985"/>
      </dsp:txXfrm>
    </dsp:sp>
    <dsp:sp modelId="{4C8E3ACB-7F22-4645-AF96-7F78D2F70817}">
      <dsp:nvSpPr>
        <dsp:cNvPr id="0" name=""/>
        <dsp:cNvSpPr/>
      </dsp:nvSpPr>
      <dsp:spPr>
        <a:xfrm>
          <a:off x="5745661" y="2452790"/>
          <a:ext cx="1371985" cy="1371985"/>
        </a:xfrm>
        <a:prstGeom prst="ellipse">
          <a:avLst/>
        </a:prstGeom>
        <a:solidFill>
          <a:srgbClr val="041E42"/>
        </a:solidFill>
        <a:ln>
          <a:noFill/>
        </a:ln>
        <a:effectLst/>
      </dsp:spPr>
      <dsp:style>
        <a:lnRef idx="0">
          <a:scrgbClr r="0" g="0" b="0"/>
        </a:lnRef>
        <a:fillRef idx="1">
          <a:scrgbClr r="0" g="0" b="0"/>
        </a:fillRef>
        <a:effectRef idx="0">
          <a:scrgbClr r="0" g="0" b="0"/>
        </a:effectRef>
        <a:fontRef idx="minor"/>
      </dsp:style>
    </dsp:sp>
    <dsp:sp modelId="{8A760C85-03F0-4E95-B251-F84A5E0A5C59}">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210A68-9F57-4E9D-92AC-6C0D1A90099D}">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Your hearing is only 10 minutes which may seem short, but the committee has already looked over your application and budget spreadsheet before joining and will ask any questions they feel need more clarification. </a:t>
          </a:r>
        </a:p>
      </dsp:txBody>
      <dsp:txXfrm>
        <a:off x="7411643" y="2452790"/>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F22A3-8220-45AA-B4D3-BA43F0930054}">
      <dsp:nvSpPr>
        <dsp:cNvPr id="0" name=""/>
        <dsp:cNvSpPr/>
      </dsp:nvSpPr>
      <dsp:spPr>
        <a:xfrm>
          <a:off x="639550" y="440299"/>
          <a:ext cx="1955812" cy="1955812"/>
        </a:xfrm>
        <a:prstGeom prst="ellipse">
          <a:avLst/>
        </a:prstGeom>
        <a:solidFill>
          <a:srgbClr val="FFCF34"/>
        </a:solidFill>
        <a:ln>
          <a:noFill/>
        </a:ln>
        <a:effectLst/>
      </dsp:spPr>
      <dsp:style>
        <a:lnRef idx="0">
          <a:scrgbClr r="0" g="0" b="0"/>
        </a:lnRef>
        <a:fillRef idx="1">
          <a:scrgbClr r="0" g="0" b="0"/>
        </a:fillRef>
        <a:effectRef idx="0">
          <a:scrgbClr r="0" g="0" b="0"/>
        </a:effectRef>
        <a:fontRef idx="minor"/>
      </dsp:style>
    </dsp:sp>
    <dsp:sp modelId="{621157FF-A8C4-41DD-A2DF-67B13F87696B}">
      <dsp:nvSpPr>
        <dsp:cNvPr id="0" name=""/>
        <dsp:cNvSpPr/>
      </dsp:nvSpPr>
      <dsp:spPr>
        <a:xfrm>
          <a:off x="1056362" y="85711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79632-FCC3-486D-9B04-EFA8DA22B3B3}">
      <dsp:nvSpPr>
        <dsp:cNvPr id="0" name=""/>
        <dsp:cNvSpPr/>
      </dsp:nvSpPr>
      <dsp:spPr>
        <a:xfrm>
          <a:off x="14331" y="300530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srgbClr val="041E42"/>
              </a:solidFill>
              <a:latin typeface="Calibri" panose="020F0502020204030204" pitchFamily="34" charset="0"/>
              <a:ea typeface="Calibri" panose="020F0502020204030204" pitchFamily="34" charset="0"/>
              <a:cs typeface="Calibri" panose="020F0502020204030204" pitchFamily="34" charset="0"/>
            </a:rPr>
            <a:t>After all hearings are complete the committee will then meet to determine allocation amounts. </a:t>
          </a:r>
        </a:p>
      </dsp:txBody>
      <dsp:txXfrm>
        <a:off x="14331" y="3005300"/>
        <a:ext cx="3206250" cy="720000"/>
      </dsp:txXfrm>
    </dsp:sp>
    <dsp:sp modelId="{EB59351C-5AE3-48D8-B969-E81E3F635E62}">
      <dsp:nvSpPr>
        <dsp:cNvPr id="0" name=""/>
        <dsp:cNvSpPr/>
      </dsp:nvSpPr>
      <dsp:spPr>
        <a:xfrm>
          <a:off x="4406893" y="440299"/>
          <a:ext cx="1955812" cy="1955812"/>
        </a:xfrm>
        <a:prstGeom prst="ellipse">
          <a:avLst/>
        </a:prstGeom>
        <a:solidFill>
          <a:srgbClr val="001E44"/>
        </a:solidFill>
        <a:ln>
          <a:noFill/>
        </a:ln>
        <a:effectLst/>
      </dsp:spPr>
      <dsp:style>
        <a:lnRef idx="0">
          <a:scrgbClr r="0" g="0" b="0"/>
        </a:lnRef>
        <a:fillRef idx="1">
          <a:scrgbClr r="0" g="0" b="0"/>
        </a:fillRef>
        <a:effectRef idx="0">
          <a:scrgbClr r="0" g="0" b="0"/>
        </a:effectRef>
        <a:fontRef idx="minor"/>
      </dsp:style>
    </dsp:sp>
    <dsp:sp modelId="{AC9FBE09-B80A-4E03-997E-CF3D33786E5F}">
      <dsp:nvSpPr>
        <dsp:cNvPr id="0" name=""/>
        <dsp:cNvSpPr/>
      </dsp:nvSpPr>
      <dsp:spPr>
        <a:xfrm>
          <a:off x="4823706" y="85711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44FE5-53A2-4104-A683-0FE79985FE2C}">
      <dsp:nvSpPr>
        <dsp:cNvPr id="0" name=""/>
        <dsp:cNvSpPr/>
      </dsp:nvSpPr>
      <dsp:spPr>
        <a:xfrm>
          <a:off x="3781675" y="300530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srgbClr val="041E42"/>
              </a:solidFill>
              <a:latin typeface="Calibri" panose="020F0502020204030204" pitchFamily="34" charset="0"/>
              <a:ea typeface="Calibri" panose="020F0502020204030204" pitchFamily="34" charset="0"/>
              <a:cs typeface="Calibri" panose="020F0502020204030204" pitchFamily="34" charset="0"/>
            </a:rPr>
            <a:t>Once allocations are determined they are then sent for official approval through Student Life &amp; Enrollment.</a:t>
          </a:r>
        </a:p>
      </dsp:txBody>
      <dsp:txXfrm>
        <a:off x="3781675" y="3005300"/>
        <a:ext cx="3206250" cy="720000"/>
      </dsp:txXfrm>
    </dsp:sp>
    <dsp:sp modelId="{7D9C4480-BCC2-4521-B113-52738B6D14C8}">
      <dsp:nvSpPr>
        <dsp:cNvPr id="0" name=""/>
        <dsp:cNvSpPr/>
      </dsp:nvSpPr>
      <dsp:spPr>
        <a:xfrm>
          <a:off x="8174237" y="440299"/>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057B5-DE75-49CE-8595-DA8FFAD7AD10}">
      <dsp:nvSpPr>
        <dsp:cNvPr id="0" name=""/>
        <dsp:cNvSpPr/>
      </dsp:nvSpPr>
      <dsp:spPr>
        <a:xfrm>
          <a:off x="8591050" y="857112"/>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8F59D-DD8A-47C7-BA79-065CFC4D1311}">
      <dsp:nvSpPr>
        <dsp:cNvPr id="0" name=""/>
        <dsp:cNvSpPr/>
      </dsp:nvSpPr>
      <dsp:spPr>
        <a:xfrm>
          <a:off x="7549018" y="300530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solidFill>
                <a:srgbClr val="041E42"/>
              </a:solidFill>
              <a:latin typeface="Calibri" panose="020F0502020204030204" pitchFamily="34" charset="0"/>
              <a:ea typeface="Calibri" panose="020F0502020204030204" pitchFamily="34" charset="0"/>
              <a:cs typeface="Calibri" panose="020F0502020204030204" pitchFamily="34" charset="0"/>
            </a:rPr>
            <a:t>Shortly after you should receive your official notice of your SAAC award decision</a:t>
          </a:r>
        </a:p>
      </dsp:txBody>
      <dsp:txXfrm>
        <a:off x="7549018" y="3005300"/>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86964-0F8A-824E-B7EA-48FAF7EF0A99}"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87844-82AE-AA45-8573-CD9B18080A42}" type="slidenum">
              <a:rPr lang="en-US" smtClean="0"/>
              <a:t>‹#›</a:t>
            </a:fld>
            <a:endParaRPr lang="en-US"/>
          </a:p>
        </p:txBody>
      </p:sp>
    </p:spTree>
    <p:extLst>
      <p:ext uri="{BB962C8B-B14F-4D97-AF65-F5344CB8AC3E}">
        <p14:creationId xmlns:p14="http://schemas.microsoft.com/office/powerpoint/2010/main" val="134883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87844-82AE-AA45-8573-CD9B18080A42}" type="slidenum">
              <a:rPr lang="en-US" smtClean="0"/>
              <a:t>2</a:t>
            </a:fld>
            <a:endParaRPr lang="en-US"/>
          </a:p>
        </p:txBody>
      </p:sp>
    </p:spTree>
    <p:extLst>
      <p:ext uri="{BB962C8B-B14F-4D97-AF65-F5344CB8AC3E}">
        <p14:creationId xmlns:p14="http://schemas.microsoft.com/office/powerpoint/2010/main" val="8180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87844-82AE-AA45-8573-CD9B18080A42}" type="slidenum">
              <a:rPr lang="en-US" smtClean="0"/>
              <a:t>3</a:t>
            </a:fld>
            <a:endParaRPr lang="en-US"/>
          </a:p>
        </p:txBody>
      </p:sp>
    </p:spTree>
    <p:extLst>
      <p:ext uri="{BB962C8B-B14F-4D97-AF65-F5344CB8AC3E}">
        <p14:creationId xmlns:p14="http://schemas.microsoft.com/office/powerpoint/2010/main" val="1241298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29029" y="2834895"/>
            <a:ext cx="12217947" cy="1156532"/>
          </a:xfrm>
        </p:spPr>
        <p:txBody>
          <a:bodyPr anchor="b">
            <a:normAutofit/>
          </a:bodyPr>
          <a:lstStyle>
            <a:lvl1pPr algn="ctr">
              <a:defRPr sz="4800"/>
            </a:lvl1pPr>
          </a:lstStyle>
          <a:p>
            <a:r>
              <a:rPr lang="en-US" dirty="0"/>
              <a:t>Insert title of presentation</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304801" y="4049484"/>
            <a:ext cx="11698514" cy="8699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other details</a:t>
            </a:r>
          </a:p>
        </p:txBody>
      </p:sp>
      <p:sp>
        <p:nvSpPr>
          <p:cNvPr id="2" name="Rectangle 1">
            <a:extLst>
              <a:ext uri="{FF2B5EF4-FFF2-40B4-BE49-F238E27FC236}">
                <a16:creationId xmlns:a16="http://schemas.microsoft.com/office/drawing/2014/main" id="{E1CE8494-706E-5B27-2729-617AF08EE5F5}"/>
              </a:ext>
            </a:extLst>
          </p:cNvPr>
          <p:cNvSpPr/>
          <p:nvPr userDrawn="1"/>
        </p:nvSpPr>
        <p:spPr>
          <a:xfrm>
            <a:off x="0" y="0"/>
            <a:ext cx="12188918" cy="2071025"/>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13DF61-1AF9-70C8-9F3C-2D8ADA4F7A57}"/>
              </a:ext>
            </a:extLst>
          </p:cNvPr>
          <p:cNvCxnSpPr>
            <a:cxnSpLocks/>
          </p:cNvCxnSpPr>
          <p:nvPr userDrawn="1"/>
        </p:nvCxnSpPr>
        <p:spPr>
          <a:xfrm>
            <a:off x="0" y="2071025"/>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2D3AC8B-B228-AFA8-03A6-1FB6B62826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873960"/>
            <a:ext cx="12188918" cy="954528"/>
          </a:xfrm>
          <a:prstGeom prst="rect">
            <a:avLst/>
          </a:prstGeom>
        </p:spPr>
      </p:pic>
      <p:cxnSp>
        <p:nvCxnSpPr>
          <p:cNvPr id="9" name="Straight Connector 8">
            <a:extLst>
              <a:ext uri="{FF2B5EF4-FFF2-40B4-BE49-F238E27FC236}">
                <a16:creationId xmlns:a16="http://schemas.microsoft.com/office/drawing/2014/main" id="{3B6893EA-D069-9CDF-C02A-0B29EF2ABE27}"/>
              </a:ext>
            </a:extLst>
          </p:cNvPr>
          <p:cNvCxnSpPr>
            <a:cxnSpLocks/>
          </p:cNvCxnSpPr>
          <p:nvPr userDrawn="1"/>
        </p:nvCxnSpPr>
        <p:spPr>
          <a:xfrm>
            <a:off x="0" y="5873960"/>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67DFB33-9E9E-A8D2-0E76-903C53FC6E02}"/>
              </a:ext>
            </a:extLst>
          </p:cNvPr>
          <p:cNvPicPr>
            <a:picLocks noChangeAspect="1"/>
          </p:cNvPicPr>
          <p:nvPr userDrawn="1"/>
        </p:nvPicPr>
        <p:blipFill>
          <a:blip r:embed="rId3"/>
          <a:srcRect/>
          <a:stretch/>
        </p:blipFill>
        <p:spPr>
          <a:xfrm>
            <a:off x="4045479" y="191468"/>
            <a:ext cx="4217157" cy="1643140"/>
          </a:xfrm>
          <a:prstGeom prst="rect">
            <a:avLst/>
          </a:prstGeom>
        </p:spPr>
      </p:pic>
    </p:spTree>
    <p:extLst>
      <p:ext uri="{BB962C8B-B14F-4D97-AF65-F5344CB8AC3E}">
        <p14:creationId xmlns:p14="http://schemas.microsoft.com/office/powerpoint/2010/main" val="187708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6528-6FCF-C9FE-99AE-B0D3B3BF3671}"/>
              </a:ext>
            </a:extLst>
          </p:cNvPr>
          <p:cNvSpPr>
            <a:spLocks noGrp="1"/>
          </p:cNvSpPr>
          <p:nvPr>
            <p:ph type="title" hasCustomPrompt="1"/>
          </p:nvPr>
        </p:nvSpPr>
        <p:spPr>
          <a:xfrm>
            <a:off x="620197" y="1582307"/>
            <a:ext cx="10515600" cy="1325563"/>
          </a:xfrm>
        </p:spPr>
        <p:txBody>
          <a:bodyPr/>
          <a:lstStyle/>
          <a:p>
            <a:r>
              <a:rPr lang="en-US" dirty="0"/>
              <a:t>Closing Heading</a:t>
            </a:r>
          </a:p>
        </p:txBody>
      </p:sp>
      <p:sp>
        <p:nvSpPr>
          <p:cNvPr id="3" name="Date Placeholder 2">
            <a:extLst>
              <a:ext uri="{FF2B5EF4-FFF2-40B4-BE49-F238E27FC236}">
                <a16:creationId xmlns:a16="http://schemas.microsoft.com/office/drawing/2014/main" id="{9A6718AB-BAEF-2DD8-CD27-D6FD2781012E}"/>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DE7A6C1-3F9A-3664-CD84-380CF28DB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E7BE3F-9BC3-8E2C-9BCD-C7CC94DE237C}"/>
              </a:ext>
            </a:extLst>
          </p:cNvPr>
          <p:cNvSpPr>
            <a:spLocks noGrp="1"/>
          </p:cNvSpPr>
          <p:nvPr>
            <p:ph type="sldNum" sz="quarter" idx="12"/>
          </p:nvPr>
        </p:nvSpPr>
        <p:spPr/>
        <p:txBody>
          <a:bodyPr/>
          <a:lstStyle/>
          <a:p>
            <a:fld id="{EEF2C7D3-7513-BF40-B0BF-A5EC2F082970}" type="slidenum">
              <a:rPr lang="en-US" smtClean="0"/>
              <a:t>‹#›</a:t>
            </a:fld>
            <a:endParaRPr lang="en-US"/>
          </a:p>
        </p:txBody>
      </p:sp>
      <p:cxnSp>
        <p:nvCxnSpPr>
          <p:cNvPr id="10" name="Straight Connector 9">
            <a:extLst>
              <a:ext uri="{FF2B5EF4-FFF2-40B4-BE49-F238E27FC236}">
                <a16:creationId xmlns:a16="http://schemas.microsoft.com/office/drawing/2014/main" id="{921BFB5D-6A59-0D78-90CB-1619CBEDF441}"/>
              </a:ext>
            </a:extLst>
          </p:cNvPr>
          <p:cNvCxnSpPr>
            <a:cxnSpLocks/>
          </p:cNvCxnSpPr>
          <p:nvPr userDrawn="1"/>
        </p:nvCxnSpPr>
        <p:spPr>
          <a:xfrm>
            <a:off x="668642" y="3971116"/>
            <a:ext cx="0" cy="134104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9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4038600" y="4349776"/>
            <a:ext cx="7794172" cy="1142914"/>
          </a:xfrm>
        </p:spPr>
        <p:txBody>
          <a:bodyPr anchor="b">
            <a:normAutofit/>
          </a:bodyPr>
          <a:lstStyle>
            <a:lvl1pPr algn="r">
              <a:defRPr sz="4800"/>
            </a:lvl1pPr>
          </a:lstStyle>
          <a:p>
            <a:r>
              <a:rPr lang="en-US" dirty="0"/>
              <a:t>Insert Section Title</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4038600" y="5554540"/>
            <a:ext cx="7794172" cy="928007"/>
          </a:xfrm>
          <a:ln>
            <a:noFill/>
          </a:ln>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Details or Subheading</a:t>
            </a:r>
          </a:p>
        </p:txBody>
      </p:sp>
      <p:sp>
        <p:nvSpPr>
          <p:cNvPr id="8" name="Picture Placeholder 7">
            <a:extLst>
              <a:ext uri="{FF2B5EF4-FFF2-40B4-BE49-F238E27FC236}">
                <a16:creationId xmlns:a16="http://schemas.microsoft.com/office/drawing/2014/main" id="{77C77C80-72DB-C896-273B-F783DF0F0C29}"/>
              </a:ext>
            </a:extLst>
          </p:cNvPr>
          <p:cNvSpPr>
            <a:spLocks noGrp="1"/>
          </p:cNvSpPr>
          <p:nvPr>
            <p:ph type="pic" sz="quarter" idx="13"/>
          </p:nvPr>
        </p:nvSpPr>
        <p:spPr>
          <a:xfrm>
            <a:off x="0" y="1"/>
            <a:ext cx="12192000" cy="4335902"/>
          </a:xfrm>
          <a:solidFill>
            <a:schemeClr val="bg1">
              <a:lumMod val="75000"/>
            </a:schemeClr>
          </a:solidFill>
        </p:spPr>
        <p:txBody>
          <a:bodyPr anchor="t"/>
          <a:lstStyle>
            <a:lvl1pPr algn="ctr">
              <a:defRPr/>
            </a:lvl1pPr>
          </a:lstStyle>
          <a:p>
            <a:endParaRPr lang="en-US"/>
          </a:p>
        </p:txBody>
      </p:sp>
      <p:cxnSp>
        <p:nvCxnSpPr>
          <p:cNvPr id="10" name="Straight Connector 9">
            <a:extLst>
              <a:ext uri="{FF2B5EF4-FFF2-40B4-BE49-F238E27FC236}">
                <a16:creationId xmlns:a16="http://schemas.microsoft.com/office/drawing/2014/main" id="{80CFC0BD-86C6-3381-5310-51960A8C31A3}"/>
              </a:ext>
            </a:extLst>
          </p:cNvPr>
          <p:cNvCxnSpPr/>
          <p:nvPr userDrawn="1"/>
        </p:nvCxnSpPr>
        <p:spPr>
          <a:xfrm>
            <a:off x="4038600" y="5492617"/>
            <a:ext cx="7794172" cy="0"/>
          </a:xfrm>
          <a:prstGeom prst="line">
            <a:avLst/>
          </a:prstGeom>
          <a:ln w="41275">
            <a:solidFill>
              <a:srgbClr val="FFCF3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29A010-8D24-29CC-4C7D-7EFA0EF51022}"/>
              </a:ext>
            </a:extLst>
          </p:cNvPr>
          <p:cNvPicPr>
            <a:picLocks noChangeAspect="1"/>
          </p:cNvPicPr>
          <p:nvPr userDrawn="1"/>
        </p:nvPicPr>
        <p:blipFill>
          <a:blip r:embed="rId2"/>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33340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5620656" y="2195286"/>
            <a:ext cx="5979887" cy="1233714"/>
          </a:xfrm>
        </p:spPr>
        <p:txBody>
          <a:bodyPr anchor="b">
            <a:normAutofit/>
          </a:bodyPr>
          <a:lstStyle>
            <a:lvl1pPr algn="ctr">
              <a:defRPr sz="4800"/>
            </a:lvl1pPr>
          </a:lstStyle>
          <a:p>
            <a:r>
              <a:rPr lang="en-US" dirty="0"/>
              <a:t>Insert section title</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5620656" y="3661185"/>
            <a:ext cx="5979886" cy="8345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Subheading or Details</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5065032"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p:nvPr userDrawn="1"/>
        </p:nvCxnSpPr>
        <p:spPr>
          <a:xfrm>
            <a:off x="5620656" y="3539266"/>
            <a:ext cx="5979886"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0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3670744" y="0"/>
            <a:ext cx="5979887" cy="1233714"/>
          </a:xfrm>
        </p:spPr>
        <p:txBody>
          <a:bodyPr anchor="b">
            <a:normAutofit/>
          </a:bodyPr>
          <a:lstStyle>
            <a:lvl1pPr algn="l">
              <a:defRPr sz="4800"/>
            </a:lvl1pPr>
          </a:lstStyle>
          <a:p>
            <a:r>
              <a:rPr lang="en-US" dirty="0"/>
              <a:t>Title or Heading</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3870578" y="1455079"/>
            <a:ext cx="7562450" cy="45521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Text</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3397207"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a:cxnSpLocks/>
          </p:cNvCxnSpPr>
          <p:nvPr userDrawn="1"/>
        </p:nvCxnSpPr>
        <p:spPr>
          <a:xfrm>
            <a:off x="3670744" y="281370"/>
            <a:ext cx="0" cy="1049234"/>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1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266699" y="257369"/>
            <a:ext cx="11005457" cy="1094920"/>
          </a:xfrm>
        </p:spPr>
        <p:txBody>
          <a:bodyPr anchor="b">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1919036" y="1815515"/>
            <a:ext cx="8610600"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Straight Connector 22">
            <a:extLst>
              <a:ext uri="{FF2B5EF4-FFF2-40B4-BE49-F238E27FC236}">
                <a16:creationId xmlns:a16="http://schemas.microsoft.com/office/drawing/2014/main" id="{167CB6C9-5378-5E48-498E-D1A341AE23E0}"/>
              </a:ext>
            </a:extLst>
          </p:cNvPr>
          <p:cNvCxnSpPr>
            <a:cxnSpLocks/>
          </p:cNvCxnSpPr>
          <p:nvPr userDrawn="1"/>
        </p:nvCxnSpPr>
        <p:spPr>
          <a:xfrm>
            <a:off x="266699" y="1352289"/>
            <a:ext cx="11668627"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7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rgbClr val="001E44"/>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1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00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chemeClr val="bg1"/>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9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552897" y="295361"/>
            <a:ext cx="11005457" cy="1094920"/>
          </a:xfrm>
        </p:spPr>
        <p:txBody>
          <a:bodyPr anchor="ctr">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52896" y="1622513"/>
            <a:ext cx="11005457" cy="43833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85DEF71-7D69-9455-287F-12989E3FD8A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3264581" y="3264580"/>
            <a:ext cx="6858003" cy="328844"/>
          </a:xfrm>
          <a:prstGeom prst="rect">
            <a:avLst/>
          </a:prstGeom>
        </p:spPr>
      </p:pic>
      <p:cxnSp>
        <p:nvCxnSpPr>
          <p:cNvPr id="8" name="Straight Connector 7">
            <a:extLst>
              <a:ext uri="{FF2B5EF4-FFF2-40B4-BE49-F238E27FC236}">
                <a16:creationId xmlns:a16="http://schemas.microsoft.com/office/drawing/2014/main" id="{3981DBD9-E33B-8B43-2419-BD38C16571DD}"/>
              </a:ext>
            </a:extLst>
          </p:cNvPr>
          <p:cNvCxnSpPr>
            <a:cxnSpLocks/>
          </p:cNvCxnSpPr>
          <p:nvPr userDrawn="1"/>
        </p:nvCxnSpPr>
        <p:spPr>
          <a:xfrm>
            <a:off x="318016" y="0"/>
            <a:ext cx="0" cy="6858000"/>
          </a:xfrm>
          <a:prstGeom prst="line">
            <a:avLst/>
          </a:prstGeom>
          <a:ln w="28575">
            <a:solidFill>
              <a:srgbClr val="001E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6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5B329-B847-5D47-BAEE-3FC9F5D2E542}"/>
              </a:ext>
            </a:extLst>
          </p:cNvPr>
          <p:cNvSpPr>
            <a:spLocks noGrp="1"/>
          </p:cNvSpPr>
          <p:nvPr>
            <p:ph type="dt" sz="half" idx="10"/>
          </p:nvPr>
        </p:nvSpPr>
        <p:spPr/>
        <p:txBody>
          <a:bodyPr/>
          <a:lstStyle/>
          <a:p>
            <a:fld id="{5475BCAE-5430-3942-8EC8-78E7A29BBC8A}" type="datetimeFigureOut">
              <a:rPr lang="en-US" smtClean="0"/>
              <a:t>2/17/2025</a:t>
            </a:fld>
            <a:endParaRPr lang="en-US"/>
          </a:p>
        </p:txBody>
      </p:sp>
      <p:sp>
        <p:nvSpPr>
          <p:cNvPr id="3" name="Footer Placeholder 2">
            <a:extLst>
              <a:ext uri="{FF2B5EF4-FFF2-40B4-BE49-F238E27FC236}">
                <a16:creationId xmlns:a16="http://schemas.microsoft.com/office/drawing/2014/main" id="{D8D75699-2667-5C4B-806B-BC1AE743F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061FA-33BD-AE47-AA5B-69E7376E7079}"/>
              </a:ext>
            </a:extLst>
          </p:cNvPr>
          <p:cNvSpPr>
            <a:spLocks noGrp="1"/>
          </p:cNvSpPr>
          <p:nvPr>
            <p:ph type="sldNum" sz="quarter" idx="12"/>
          </p:nvPr>
        </p:nvSpPr>
        <p:spPr/>
        <p:txBody>
          <a:bodyPr/>
          <a:lstStyle/>
          <a:p>
            <a:fld id="{EEF2C7D3-7513-BF40-B0BF-A5EC2F082970}" type="slidenum">
              <a:rPr lang="en-US" smtClean="0"/>
              <a:t>‹#›</a:t>
            </a:fld>
            <a:endParaRPr lang="en-US"/>
          </a:p>
        </p:txBody>
      </p:sp>
    </p:spTree>
    <p:extLst>
      <p:ext uri="{BB962C8B-B14F-4D97-AF65-F5344CB8AC3E}">
        <p14:creationId xmlns:p14="http://schemas.microsoft.com/office/powerpoint/2010/main" val="16513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2E665B-39BD-B188-D3A8-290051A349B6}"/>
              </a:ext>
            </a:extLst>
          </p:cNvPr>
          <p:cNvSpPr/>
          <p:nvPr userDrawn="1"/>
        </p:nvSpPr>
        <p:spPr>
          <a:xfrm>
            <a:off x="0" y="0"/>
            <a:ext cx="12192000" cy="6858000"/>
          </a:xfrm>
          <a:prstGeom prst="rect">
            <a:avLst/>
          </a:prstGeom>
          <a:gradFill flip="none" rotWithShape="1">
            <a:gsLst>
              <a:gs pos="0">
                <a:schemeClr val="accent1">
                  <a:alpha val="0"/>
                  <a:lumMod val="0"/>
                  <a:lumOff val="100000"/>
                </a:schemeClr>
              </a:gs>
              <a:gs pos="100000">
                <a:schemeClr val="tx1">
                  <a:alpha val="3803"/>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81CAFC2-95A9-2D4D-BE4C-906480D42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FCA0D8-C318-5E40-B575-FEDF65EA4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B72E66-B9F7-DB4E-AB26-BAA48195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5BCAE-5430-3942-8EC8-78E7A29BBC8A}" type="datetimeFigureOut">
              <a:rPr lang="en-US" smtClean="0"/>
              <a:t>2/17/2025</a:t>
            </a:fld>
            <a:endParaRPr lang="en-US"/>
          </a:p>
        </p:txBody>
      </p:sp>
      <p:sp>
        <p:nvSpPr>
          <p:cNvPr id="5" name="Footer Placeholder 4">
            <a:extLst>
              <a:ext uri="{FF2B5EF4-FFF2-40B4-BE49-F238E27FC236}">
                <a16:creationId xmlns:a16="http://schemas.microsoft.com/office/drawing/2014/main" id="{FBB921C3-5A4A-1840-82F4-64057C8D3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E23088-3D46-EF40-8126-E4967ECA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C7D3-7513-BF40-B0BF-A5EC2F082970}" type="slidenum">
              <a:rPr lang="en-US" smtClean="0"/>
              <a:t>‹#›</a:t>
            </a:fld>
            <a:endParaRPr lang="en-US"/>
          </a:p>
        </p:txBody>
      </p:sp>
      <p:pic>
        <p:nvPicPr>
          <p:cNvPr id="7" name="Picture 6">
            <a:extLst>
              <a:ext uri="{FF2B5EF4-FFF2-40B4-BE49-F238E27FC236}">
                <a16:creationId xmlns:a16="http://schemas.microsoft.com/office/drawing/2014/main" id="{5761BDF4-998B-DEED-DB31-2891D6BA4AF4}"/>
              </a:ext>
            </a:extLst>
          </p:cNvPr>
          <p:cNvPicPr>
            <a:picLocks noChangeAspect="1"/>
          </p:cNvPicPr>
          <p:nvPr userDrawn="1"/>
        </p:nvPicPr>
        <p:blipFill>
          <a:blip r:embed="rId12"/>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2698668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6" r:id="rId3"/>
    <p:sldLayoutId id="2147483685" r:id="rId4"/>
    <p:sldLayoutId id="2147483679" r:id="rId5"/>
    <p:sldLayoutId id="2147483687" r:id="rId6"/>
    <p:sldLayoutId id="2147483688" r:id="rId7"/>
    <p:sldLayoutId id="2147483683" r:id="rId8"/>
    <p:sldLayoutId id="2147483689" r:id="rId9"/>
    <p:sldLayoutId id="2147483684" r:id="rId10"/>
  </p:sldLayoutIdLst>
  <p:txStyles>
    <p:title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2.svg"/><Relationship Id="rId4" Type="http://schemas.openxmlformats.org/officeDocument/2006/relationships/diagramQuickStyle" Target="../diagrams/quickStyle4.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jenkinscp@etsu.edu" TargetMode="External"/><Relationship Id="rId2" Type="http://schemas.openxmlformats.org/officeDocument/2006/relationships/hyperlink" Target="mailto:adinolfi@etsu.ed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etsu.edu/students/currentstudents/studentactivityfunding.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9F91-885D-2318-B9E7-592A87C490A2}"/>
              </a:ext>
            </a:extLst>
          </p:cNvPr>
          <p:cNvSpPr>
            <a:spLocks noGrp="1"/>
          </p:cNvSpPr>
          <p:nvPr>
            <p:ph type="ctrTitle"/>
          </p:nvPr>
        </p:nvSpPr>
        <p:spPr/>
        <p:txBody>
          <a:bodyPr>
            <a:normAutofit/>
          </a:bodyPr>
          <a:lstStyle/>
          <a:p>
            <a:r>
              <a:rPr lang="en-US" dirty="0"/>
              <a:t>Student Activity Funding  </a:t>
            </a:r>
          </a:p>
        </p:txBody>
      </p:sp>
      <p:sp>
        <p:nvSpPr>
          <p:cNvPr id="3" name="Subtitle 2">
            <a:extLst>
              <a:ext uri="{FF2B5EF4-FFF2-40B4-BE49-F238E27FC236}">
                <a16:creationId xmlns:a16="http://schemas.microsoft.com/office/drawing/2014/main" id="{130D6718-97B1-4C0D-33CE-ABEB562435C7}"/>
              </a:ext>
            </a:extLst>
          </p:cNvPr>
          <p:cNvSpPr>
            <a:spLocks noGrp="1"/>
          </p:cNvSpPr>
          <p:nvPr>
            <p:ph type="subTitle" idx="1"/>
          </p:nvPr>
        </p:nvSpPr>
        <p:spPr/>
        <p:txBody>
          <a:bodyPr/>
          <a:lstStyle/>
          <a:p>
            <a:r>
              <a:rPr lang="en-US" dirty="0"/>
              <a:t>Information, Tips, Resources </a:t>
            </a:r>
          </a:p>
        </p:txBody>
      </p:sp>
    </p:spTree>
    <p:extLst>
      <p:ext uri="{BB962C8B-B14F-4D97-AF65-F5344CB8AC3E}">
        <p14:creationId xmlns:p14="http://schemas.microsoft.com/office/powerpoint/2010/main" val="375415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normAutofit/>
          </a:bodyPr>
          <a:lstStyle/>
          <a:p>
            <a:r>
              <a:rPr lang="en-US" sz="4800" kern="1200" dirty="0">
                <a:solidFill>
                  <a:srgbClr val="041E42"/>
                </a:solidFill>
                <a:latin typeface="+mj-lt"/>
                <a:ea typeface="+mj-ea"/>
                <a:cs typeface="+mj-cs"/>
              </a:rPr>
              <a:t>Timeline after your hearing…</a:t>
            </a:r>
            <a:endParaRPr lang="en-US" dirty="0">
              <a:solidFill>
                <a:srgbClr val="041E42"/>
              </a:solidFill>
              <a:highlight>
                <a:srgbClr val="FFCF34"/>
              </a:highlight>
            </a:endParaRPr>
          </a:p>
        </p:txBody>
      </p:sp>
      <p:graphicFrame>
        <p:nvGraphicFramePr>
          <p:cNvPr id="3" name="Content Placeholder 2">
            <a:extLst>
              <a:ext uri="{FF2B5EF4-FFF2-40B4-BE49-F238E27FC236}">
                <a16:creationId xmlns:a16="http://schemas.microsoft.com/office/drawing/2014/main" id="{4B22015E-1AB1-3348-28A5-A9386151CD70}"/>
              </a:ext>
            </a:extLst>
          </p:cNvPr>
          <p:cNvGraphicFramePr>
            <a:graphicFrameLocks noGrp="1"/>
          </p:cNvGraphicFramePr>
          <p:nvPr>
            <p:ph sz="quarter" idx="13"/>
            <p:extLst>
              <p:ext uri="{D42A27DB-BD31-4B8C-83A1-F6EECF244321}">
                <p14:modId xmlns:p14="http://schemas.microsoft.com/office/powerpoint/2010/main" val="182717738"/>
              </p:ext>
            </p:extLst>
          </p:nvPr>
        </p:nvGraphicFramePr>
        <p:xfrm>
          <a:off x="711200" y="2021840"/>
          <a:ext cx="107696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Right 3">
            <a:extLst>
              <a:ext uri="{FF2B5EF4-FFF2-40B4-BE49-F238E27FC236}">
                <a16:creationId xmlns:a16="http://schemas.microsoft.com/office/drawing/2014/main" id="{211147DB-7C68-DC33-C7C6-E545803A6379}"/>
              </a:ext>
            </a:extLst>
          </p:cNvPr>
          <p:cNvSpPr/>
          <p:nvPr/>
        </p:nvSpPr>
        <p:spPr>
          <a:xfrm>
            <a:off x="3606800" y="3289300"/>
            <a:ext cx="113792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CCE152D-C654-3AA2-76CF-62DBEB9BB770}"/>
              </a:ext>
            </a:extLst>
          </p:cNvPr>
          <p:cNvSpPr/>
          <p:nvPr/>
        </p:nvSpPr>
        <p:spPr>
          <a:xfrm>
            <a:off x="7447282" y="3289300"/>
            <a:ext cx="113792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C5428086-C0BA-C9AD-4DA3-D34D7BE82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0000" y="3968827"/>
            <a:ext cx="675640" cy="675640"/>
          </a:xfrm>
          <a:prstGeom prst="rect">
            <a:avLst/>
          </a:prstGeom>
        </p:spPr>
      </p:pic>
      <p:pic>
        <p:nvPicPr>
          <p:cNvPr id="8" name="Graphic 7" descr="Close with solid fill">
            <a:extLst>
              <a:ext uri="{FF2B5EF4-FFF2-40B4-BE49-F238E27FC236}">
                <a16:creationId xmlns:a16="http://schemas.microsoft.com/office/drawing/2014/main" id="{8A0C2399-DAF4-BA54-530C-9E56F20944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4777" y="3968827"/>
            <a:ext cx="675640" cy="675640"/>
          </a:xfrm>
          <a:prstGeom prst="rect">
            <a:avLst/>
          </a:prstGeom>
        </p:spPr>
      </p:pic>
    </p:spTree>
    <p:extLst>
      <p:ext uri="{BB962C8B-B14F-4D97-AF65-F5344CB8AC3E}">
        <p14:creationId xmlns:p14="http://schemas.microsoft.com/office/powerpoint/2010/main" val="281007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a:xfrm>
            <a:off x="423131" y="738131"/>
            <a:ext cx="4620584" cy="1696223"/>
          </a:xfrm>
        </p:spPr>
        <p:txBody>
          <a:bodyPr vert="horz" lIns="91440" tIns="45720" rIns="91440" bIns="45720" rtlCol="0" anchor="b">
            <a:normAutofit fontScale="90000"/>
          </a:bodyPr>
          <a:lstStyle/>
          <a:p>
            <a:r>
              <a:rPr lang="en-US" sz="4100" dirty="0">
                <a:solidFill>
                  <a:schemeClr val="tx1"/>
                </a:solidFill>
                <a:latin typeface="+mj-lt"/>
                <a:cs typeface="+mj-cs"/>
              </a:rPr>
              <a:t>Congratulations, your organization  received Student Activity Funding!</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423130" y="2810656"/>
            <a:ext cx="5539655" cy="3428669"/>
          </a:xfrm>
        </p:spPr>
        <p:txBody>
          <a:bodyPr vert="horz" lIns="91440" tIns="45720" rIns="91440" bIns="45720" rtlCol="0">
            <a:normAutofit/>
          </a:bodyPr>
          <a:lstStyle/>
          <a:p>
            <a:pPr marL="0" indent="0">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Next steps…</a:t>
            </a:r>
          </a:p>
          <a:p>
            <a:pPr marL="284163" indent="-284163">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this is your first-time receiving SAAC funds you will need to schedule a time to meet with us to go over some important details.</a:t>
            </a:r>
          </a:p>
          <a:p>
            <a:pPr marL="284163" indent="-284163">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you have received SAAC funds before you will need to confirm the following: </a:t>
            </a:r>
          </a:p>
          <a:p>
            <a:pPr lvl="1"/>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index number your funds will need to go into.</a:t>
            </a:r>
          </a:p>
          <a:p>
            <a:pPr lvl="1"/>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Your budget manager’s information.</a:t>
            </a:r>
          </a:p>
          <a:p>
            <a:pPr lvl="1"/>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Verify you have access to view, access, and utilize these funds. (funds will begin to be distributed into indexes between July 1 to September 1) </a:t>
            </a:r>
          </a:p>
          <a:p>
            <a:pPr marL="914400" lvl="1" indent="-457200">
              <a:buFont typeface="+mj-lt"/>
              <a:buAutoNum type="arabicPeriod"/>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group of people posing for a photo&#10;&#10;Description automatically generated">
            <a:extLst>
              <a:ext uri="{FF2B5EF4-FFF2-40B4-BE49-F238E27FC236}">
                <a16:creationId xmlns:a16="http://schemas.microsoft.com/office/drawing/2014/main" id="{DF95FDFD-A0D8-597A-B6D3-479F03B3A2E8}"/>
              </a:ext>
            </a:extLst>
          </p:cNvPr>
          <p:cNvPicPr>
            <a:picLocks noChangeAspect="1"/>
          </p:cNvPicPr>
          <p:nvPr/>
        </p:nvPicPr>
        <p:blipFill rotWithShape="1">
          <a:blip r:embed="rId2"/>
          <a:srcRect l="21766" r="2019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0058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a:xfrm>
            <a:off x="838201" y="365125"/>
            <a:ext cx="5251316" cy="1807305"/>
          </a:xfrm>
        </p:spPr>
        <p:txBody>
          <a:bodyPr vert="horz" lIns="91440" tIns="45720" rIns="91440" bIns="45720" rtlCol="0" anchor="ctr">
            <a:normAutofit/>
          </a:bodyPr>
          <a:lstStyle/>
          <a:p>
            <a:r>
              <a:rPr lang="en-US" sz="4400" dirty="0">
                <a:solidFill>
                  <a:schemeClr val="tx1"/>
                </a:solidFill>
                <a:latin typeface="+mj-lt"/>
                <a:cs typeface="+mj-cs"/>
              </a:rPr>
              <a:t>If you didn’t receive funding…</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838200" y="2333297"/>
            <a:ext cx="4619621" cy="3843666"/>
          </a:xfrm>
        </p:spPr>
        <p:txBody>
          <a:bodyPr vert="horz" lIns="91440" tIns="45720" rIns="91440" bIns="45720" rtlCol="0">
            <a:normAutofit/>
          </a:bodyPr>
          <a:lstStyle/>
          <a:p>
            <a:pPr marL="0" indent="0">
              <a:buNone/>
            </a:pP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DON’T WORRY!</a:t>
            </a:r>
          </a:p>
          <a:p>
            <a:pPr marL="0"/>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We have plenty of other resources all across campus to help YOUR organization thrive and grow during the academic year!</a:t>
            </a:r>
          </a:p>
          <a:p>
            <a:pPr marL="0"/>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Reach out to us and we can help connect you to the right people and resources needed!</a:t>
            </a:r>
          </a:p>
        </p:txBody>
      </p:sp>
      <p:pic>
        <p:nvPicPr>
          <p:cNvPr id="5" name="Picture 4" descr="A doll lying on the ground&#10;&#10;Description automatically generated with medium confidence">
            <a:extLst>
              <a:ext uri="{FF2B5EF4-FFF2-40B4-BE49-F238E27FC236}">
                <a16:creationId xmlns:a16="http://schemas.microsoft.com/office/drawing/2014/main" id="{B071F395-D9AF-B771-08A7-536D02CBA178}"/>
              </a:ext>
            </a:extLst>
          </p:cNvPr>
          <p:cNvPicPr>
            <a:picLocks noChangeAspect="1"/>
          </p:cNvPicPr>
          <p:nvPr/>
        </p:nvPicPr>
        <p:blipFill rotWithShape="1">
          <a:blip r:embed="rId2"/>
          <a:srcRect l="13376" r="2445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36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2A65-E0DB-015F-5B29-C999BD8A3BD2}"/>
              </a:ext>
            </a:extLst>
          </p:cNvPr>
          <p:cNvSpPr>
            <a:spLocks noGrp="1"/>
          </p:cNvSpPr>
          <p:nvPr>
            <p:ph type="title"/>
          </p:nvPr>
        </p:nvSpPr>
        <p:spPr/>
        <p:txBody>
          <a:bodyPr/>
          <a:lstStyle/>
          <a:p>
            <a:r>
              <a:rPr lang="en-US" dirty="0"/>
              <a:t>Questions?</a:t>
            </a:r>
          </a:p>
        </p:txBody>
      </p:sp>
      <p:sp>
        <p:nvSpPr>
          <p:cNvPr id="3" name="Title 1">
            <a:extLst>
              <a:ext uri="{FF2B5EF4-FFF2-40B4-BE49-F238E27FC236}">
                <a16:creationId xmlns:a16="http://schemas.microsoft.com/office/drawing/2014/main" id="{64BD8A10-071C-1EDF-7DEA-CF3C7E95AA71}"/>
              </a:ext>
            </a:extLst>
          </p:cNvPr>
          <p:cNvSpPr txBox="1">
            <a:spLocks/>
          </p:cNvSpPr>
          <p:nvPr/>
        </p:nvSpPr>
        <p:spPr>
          <a:xfrm>
            <a:off x="773590" y="4065379"/>
            <a:ext cx="3929934" cy="130457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sz="1800" b="1" dirty="0"/>
              <a:t>M Leah Adinolfi</a:t>
            </a:r>
          </a:p>
          <a:p>
            <a:r>
              <a:rPr lang="en-US" sz="1800" b="0" dirty="0"/>
              <a:t>Dean of Student Engagement/Director of Assessment </a:t>
            </a:r>
          </a:p>
          <a:p>
            <a:r>
              <a:rPr lang="en-US" sz="1800" b="0" dirty="0">
                <a:hlinkClick r:id="rId2"/>
              </a:rPr>
              <a:t>adinolfi@etsu.edu</a:t>
            </a:r>
            <a:r>
              <a:rPr lang="en-US" sz="1800" b="0" dirty="0"/>
              <a:t> </a:t>
            </a:r>
          </a:p>
          <a:p>
            <a:r>
              <a:rPr lang="en-US" sz="1800" b="0" dirty="0"/>
              <a:t>423-439-6633</a:t>
            </a:r>
          </a:p>
        </p:txBody>
      </p:sp>
      <p:sp>
        <p:nvSpPr>
          <p:cNvPr id="4" name="Title 1">
            <a:extLst>
              <a:ext uri="{FF2B5EF4-FFF2-40B4-BE49-F238E27FC236}">
                <a16:creationId xmlns:a16="http://schemas.microsoft.com/office/drawing/2014/main" id="{38208B64-0FA5-1C1A-E791-DB49FB28CFC6}"/>
              </a:ext>
            </a:extLst>
          </p:cNvPr>
          <p:cNvSpPr txBox="1">
            <a:spLocks/>
          </p:cNvSpPr>
          <p:nvPr/>
        </p:nvSpPr>
        <p:spPr>
          <a:xfrm>
            <a:off x="5180910" y="4011756"/>
            <a:ext cx="26498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sz="1800" b="1" dirty="0"/>
              <a:t>Vikki Hise</a:t>
            </a:r>
          </a:p>
          <a:p>
            <a:r>
              <a:rPr lang="en-US" sz="1800" b="0" dirty="0"/>
              <a:t>Office Coordinator </a:t>
            </a:r>
          </a:p>
          <a:p>
            <a:r>
              <a:rPr lang="en-US" sz="1800" b="0" dirty="0">
                <a:hlinkClick r:id="rId3"/>
              </a:rPr>
              <a:t>hisevs@etsu.edu</a:t>
            </a:r>
            <a:r>
              <a:rPr lang="en-US" sz="1800" b="0" dirty="0"/>
              <a:t> </a:t>
            </a:r>
          </a:p>
          <a:p>
            <a:r>
              <a:rPr lang="en-US" sz="1800" b="0" dirty="0"/>
              <a:t>423-439-4286</a:t>
            </a:r>
          </a:p>
        </p:txBody>
      </p:sp>
      <p:cxnSp>
        <p:nvCxnSpPr>
          <p:cNvPr id="6" name="Straight Connector 5">
            <a:extLst>
              <a:ext uri="{FF2B5EF4-FFF2-40B4-BE49-F238E27FC236}">
                <a16:creationId xmlns:a16="http://schemas.microsoft.com/office/drawing/2014/main" id="{336662D8-C9C0-F7A9-7786-E7E4AE1612A3}"/>
              </a:ext>
            </a:extLst>
          </p:cNvPr>
          <p:cNvCxnSpPr>
            <a:cxnSpLocks/>
          </p:cNvCxnSpPr>
          <p:nvPr/>
        </p:nvCxnSpPr>
        <p:spPr>
          <a:xfrm flipH="1">
            <a:off x="5089907" y="4011756"/>
            <a:ext cx="0" cy="1284256"/>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450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garment&#10;&#10;Description automatically generated with medium confidence">
            <a:extLst>
              <a:ext uri="{FF2B5EF4-FFF2-40B4-BE49-F238E27FC236}">
                <a16:creationId xmlns:a16="http://schemas.microsoft.com/office/drawing/2014/main" id="{2BFD582B-3348-20DB-4365-EDBA9BD3BEB9}"/>
              </a:ext>
            </a:extLst>
          </p:cNvPr>
          <p:cNvPicPr>
            <a:picLocks noChangeAspect="1"/>
          </p:cNvPicPr>
          <p:nvPr/>
        </p:nvPicPr>
        <p:blipFill rotWithShape="1">
          <a:blip r:embed="rId3">
            <a:alphaModFix/>
          </a:blip>
          <a:srcRect l="27084" r="15666"/>
          <a:stretch/>
        </p:blipFill>
        <p:spPr>
          <a:xfrm>
            <a:off x="647465" y="1972220"/>
            <a:ext cx="3711134" cy="4630204"/>
          </a:xfrm>
          <a:prstGeom prst="rect">
            <a:avLst/>
          </a:prstGeom>
        </p:spPr>
      </p:pic>
      <p:sp>
        <p:nvSpPr>
          <p:cNvPr id="2" name="Title 1">
            <a:extLst>
              <a:ext uri="{FF2B5EF4-FFF2-40B4-BE49-F238E27FC236}">
                <a16:creationId xmlns:a16="http://schemas.microsoft.com/office/drawing/2014/main" id="{EDE940BD-7D0C-05AF-021C-A0D520621CC7}"/>
              </a:ext>
            </a:extLst>
          </p:cNvPr>
          <p:cNvSpPr>
            <a:spLocks noGrp="1"/>
          </p:cNvSpPr>
          <p:nvPr>
            <p:ph type="ctrTitle"/>
          </p:nvPr>
        </p:nvSpPr>
        <p:spPr>
          <a:xfrm>
            <a:off x="454424" y="662760"/>
            <a:ext cx="4377969" cy="1094920"/>
          </a:xfrm>
        </p:spPr>
        <p:txBody>
          <a:bodyPr>
            <a:noAutofit/>
          </a:bodyPr>
          <a:lstStyle/>
          <a:p>
            <a:r>
              <a:rPr lang="en-US" sz="3600" dirty="0"/>
              <a:t>Is SAAC funding the right choice for my organization?</a:t>
            </a:r>
          </a:p>
        </p:txBody>
      </p:sp>
      <p:sp>
        <p:nvSpPr>
          <p:cNvPr id="3" name="Content Placeholder 2">
            <a:extLst>
              <a:ext uri="{FF2B5EF4-FFF2-40B4-BE49-F238E27FC236}">
                <a16:creationId xmlns:a16="http://schemas.microsoft.com/office/drawing/2014/main" id="{7B000605-17E4-C8D4-6C26-CC06E2CF044C}"/>
              </a:ext>
            </a:extLst>
          </p:cNvPr>
          <p:cNvSpPr>
            <a:spLocks noGrp="1"/>
          </p:cNvSpPr>
          <p:nvPr>
            <p:ph sz="quarter" idx="13"/>
          </p:nvPr>
        </p:nvSpPr>
        <p:spPr>
          <a:xfrm>
            <a:off x="5643845" y="481037"/>
            <a:ext cx="6093731" cy="5895925"/>
          </a:xfrm>
        </p:spPr>
        <p:txBody>
          <a:bodyPr>
            <a:normAutofit fontScale="92500" lnSpcReduction="10000"/>
          </a:bodyPr>
          <a:lstStyle/>
          <a:p>
            <a:pPr marL="0" indent="0" algn="ctr">
              <a:buNone/>
            </a:pPr>
            <a:r>
              <a:rPr lang="en-US" b="1" dirty="0">
                <a:latin typeface="Calibri" panose="020F0502020204030204" pitchFamily="34" charset="0"/>
                <a:ea typeface="Calibri" panose="020F0502020204030204" pitchFamily="34" charset="0"/>
                <a:cs typeface="Calibri" panose="020F0502020204030204" pitchFamily="34" charset="0"/>
              </a:rPr>
              <a:t>Student Activity funding is awarded to groups who use funding for</a:t>
            </a:r>
          </a:p>
          <a:p>
            <a:r>
              <a:rPr lang="en-US" sz="2000" dirty="0">
                <a:latin typeface="Calibri" panose="020F0502020204030204" pitchFamily="34" charset="0"/>
                <a:ea typeface="Calibri" panose="020F0502020204030204" pitchFamily="34" charset="0"/>
                <a:cs typeface="Calibri" panose="020F0502020204030204" pitchFamily="34" charset="0"/>
              </a:rPr>
              <a:t>Student Activities (multiple) that would benefit your group AND other students on campus.</a:t>
            </a:r>
          </a:p>
          <a:p>
            <a:r>
              <a:rPr lang="en-US" sz="2000" dirty="0">
                <a:latin typeface="Calibri" panose="020F0502020204030204" pitchFamily="34" charset="0"/>
                <a:ea typeface="Calibri" panose="020F0502020204030204" pitchFamily="34" charset="0"/>
                <a:cs typeface="Calibri" panose="020F0502020204030204" pitchFamily="34" charset="0"/>
              </a:rPr>
              <a:t>Operating expenses that would help your group promote, staff, and fund student activities.</a:t>
            </a:r>
          </a:p>
          <a:p>
            <a:r>
              <a:rPr lang="en-US" sz="2000" dirty="0">
                <a:latin typeface="Calibri" panose="020F0502020204030204" pitchFamily="34" charset="0"/>
                <a:ea typeface="Calibri" panose="020F0502020204030204" pitchFamily="34" charset="0"/>
                <a:cs typeface="Calibri" panose="020F0502020204030204" pitchFamily="34" charset="0"/>
              </a:rPr>
              <a:t>Travel expenses that would help in the efforts toward your student activities.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b="1" dirty="0">
                <a:latin typeface="Calibri" panose="020F0502020204030204" pitchFamily="34" charset="0"/>
                <a:ea typeface="Calibri" panose="020F0502020204030204" pitchFamily="34" charset="0"/>
                <a:cs typeface="Calibri" panose="020F0502020204030204" pitchFamily="34" charset="0"/>
              </a:rPr>
              <a:t>Student Activity funding is </a:t>
            </a:r>
            <a:r>
              <a:rPr lang="en-US" b="1" dirty="0">
                <a:highlight>
                  <a:srgbClr val="FFCF34"/>
                </a:highlight>
                <a:latin typeface="Calibri" panose="020F0502020204030204" pitchFamily="34" charset="0"/>
                <a:ea typeface="Calibri" panose="020F0502020204030204" pitchFamily="34" charset="0"/>
                <a:cs typeface="Calibri" panose="020F0502020204030204" pitchFamily="34" charset="0"/>
              </a:rPr>
              <a:t>not</a:t>
            </a:r>
            <a:r>
              <a:rPr lang="en-US" b="1" dirty="0">
                <a:latin typeface="Calibri" panose="020F0502020204030204" pitchFamily="34" charset="0"/>
                <a:ea typeface="Calibri" panose="020F0502020204030204" pitchFamily="34" charset="0"/>
                <a:cs typeface="Calibri" panose="020F0502020204030204" pitchFamily="34" charset="0"/>
              </a:rPr>
              <a:t> awarded to groups who use funding for</a:t>
            </a:r>
          </a:p>
          <a:p>
            <a:r>
              <a:rPr lang="en-US" sz="2000" dirty="0">
                <a:latin typeface="Calibri" panose="020F0502020204030204" pitchFamily="34" charset="0"/>
                <a:ea typeface="Calibri" panose="020F0502020204030204" pitchFamily="34" charset="0"/>
                <a:cs typeface="Calibri" panose="020F0502020204030204" pitchFamily="34" charset="0"/>
              </a:rPr>
              <a:t>One major event. </a:t>
            </a:r>
          </a:p>
          <a:p>
            <a:r>
              <a:rPr lang="en-US" sz="2000" dirty="0">
                <a:latin typeface="Calibri" panose="020F0502020204030204" pitchFamily="34" charset="0"/>
                <a:ea typeface="Calibri" panose="020F0502020204030204" pitchFamily="34" charset="0"/>
                <a:cs typeface="Calibri" panose="020F0502020204030204" pitchFamily="34" charset="0"/>
              </a:rPr>
              <a:t>Events that are exclusive to just your organization.</a:t>
            </a:r>
          </a:p>
          <a:p>
            <a:r>
              <a:rPr lang="en-US" sz="2000" dirty="0">
                <a:latin typeface="Calibri" panose="020F0502020204030204" pitchFamily="34" charset="0"/>
                <a:ea typeface="Calibri" panose="020F0502020204030204" pitchFamily="34" charset="0"/>
                <a:cs typeface="Calibri" panose="020F0502020204030204" pitchFamily="34" charset="0"/>
              </a:rPr>
              <a:t>Travel costs to one event.  </a:t>
            </a:r>
          </a:p>
          <a:p>
            <a:r>
              <a:rPr lang="en-US" sz="2000" dirty="0">
                <a:latin typeface="Calibri" panose="020F0502020204030204" pitchFamily="34" charset="0"/>
                <a:ea typeface="Calibri" panose="020F0502020204030204" pitchFamily="34" charset="0"/>
                <a:cs typeface="Calibri" panose="020F0502020204030204" pitchFamily="34" charset="0"/>
              </a:rPr>
              <a:t>Only food costs.</a:t>
            </a:r>
          </a:p>
          <a:p>
            <a:r>
              <a:rPr lang="en-US" sz="2000" dirty="0">
                <a:latin typeface="Calibri" panose="020F0502020204030204" pitchFamily="34" charset="0"/>
                <a:ea typeface="Calibri" panose="020F0502020204030204" pitchFamily="34" charset="0"/>
                <a:cs typeface="Calibri" panose="020F0502020204030204" pitchFamily="34" charset="0"/>
              </a:rPr>
              <a:t>Meeting expenses. </a:t>
            </a:r>
          </a:p>
          <a:p>
            <a:r>
              <a:rPr lang="en-US" sz="2000" dirty="0">
                <a:latin typeface="Calibri" panose="020F0502020204030204" pitchFamily="34" charset="0"/>
                <a:ea typeface="Calibri" panose="020F0502020204030204" pitchFamily="34" charset="0"/>
                <a:cs typeface="Calibri" panose="020F0502020204030204" pitchFamily="34" charset="0"/>
              </a:rPr>
              <a:t>See the next slide for alternative sources of funding.</a:t>
            </a:r>
          </a:p>
          <a:p>
            <a:endParaRPr lang="en-US" sz="2000" dirty="0"/>
          </a:p>
        </p:txBody>
      </p:sp>
    </p:spTree>
    <p:extLst>
      <p:ext uri="{BB962C8B-B14F-4D97-AF65-F5344CB8AC3E}">
        <p14:creationId xmlns:p14="http://schemas.microsoft.com/office/powerpoint/2010/main" val="171201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9D6E-0413-6A1B-5743-167E61A448B1}"/>
              </a:ext>
            </a:extLst>
          </p:cNvPr>
          <p:cNvSpPr>
            <a:spLocks noGrp="1"/>
          </p:cNvSpPr>
          <p:nvPr>
            <p:ph type="ctrTitle"/>
          </p:nvPr>
        </p:nvSpPr>
        <p:spPr/>
        <p:txBody>
          <a:bodyPr/>
          <a:lstStyle/>
          <a:p>
            <a:r>
              <a:rPr lang="en-US" dirty="0"/>
              <a:t>Alternative Funding Sources</a:t>
            </a:r>
          </a:p>
        </p:txBody>
      </p:sp>
      <p:graphicFrame>
        <p:nvGraphicFramePr>
          <p:cNvPr id="4" name="Content Placeholder 2">
            <a:extLst>
              <a:ext uri="{FF2B5EF4-FFF2-40B4-BE49-F238E27FC236}">
                <a16:creationId xmlns:a16="http://schemas.microsoft.com/office/drawing/2014/main" id="{C41F8936-0F55-5E79-5102-6DE387E0AE7C}"/>
              </a:ext>
            </a:extLst>
          </p:cNvPr>
          <p:cNvGraphicFramePr>
            <a:graphicFrameLocks noGrp="1"/>
          </p:cNvGraphicFramePr>
          <p:nvPr>
            <p:ph sz="quarter" idx="13"/>
            <p:extLst>
              <p:ext uri="{D42A27DB-BD31-4B8C-83A1-F6EECF244321}">
                <p14:modId xmlns:p14="http://schemas.microsoft.com/office/powerpoint/2010/main" val="3096499904"/>
              </p:ext>
            </p:extLst>
          </p:nvPr>
        </p:nvGraphicFramePr>
        <p:xfrm>
          <a:off x="593271" y="1816100"/>
          <a:ext cx="11005457" cy="4010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843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1B6E-A4D8-B674-0748-46B410DCBA81}"/>
              </a:ext>
            </a:extLst>
          </p:cNvPr>
          <p:cNvSpPr>
            <a:spLocks noGrp="1"/>
          </p:cNvSpPr>
          <p:nvPr>
            <p:ph type="ctrTitle"/>
          </p:nvPr>
        </p:nvSpPr>
        <p:spPr/>
        <p:txBody>
          <a:bodyPr>
            <a:normAutofit/>
          </a:bodyPr>
          <a:lstStyle/>
          <a:p>
            <a:r>
              <a:rPr lang="en-US" dirty="0"/>
              <a:t>How to Apply</a:t>
            </a:r>
          </a:p>
        </p:txBody>
      </p:sp>
      <p:sp>
        <p:nvSpPr>
          <p:cNvPr id="3" name="Content Placeholder 2">
            <a:extLst>
              <a:ext uri="{FF2B5EF4-FFF2-40B4-BE49-F238E27FC236}">
                <a16:creationId xmlns:a16="http://schemas.microsoft.com/office/drawing/2014/main" id="{2FFE83D8-1646-6ED4-E18D-D30D5EE6C680}"/>
              </a:ext>
            </a:extLst>
          </p:cNvPr>
          <p:cNvSpPr>
            <a:spLocks noGrp="1"/>
          </p:cNvSpPr>
          <p:nvPr>
            <p:ph sz="quarter" idx="13"/>
          </p:nvPr>
        </p:nvSpPr>
        <p:spPr>
          <a:xfrm>
            <a:off x="5501606" y="733170"/>
            <a:ext cx="6235972" cy="5391660"/>
          </a:xfrm>
        </p:spPr>
        <p:txBody>
          <a:bodyPr>
            <a:normAutofit fontScale="92500" lnSpcReduction="10000"/>
          </a:bodyPr>
          <a:lstStyle/>
          <a:p>
            <a:pPr marL="514350" indent="-514350">
              <a:lnSpc>
                <a:spcPct val="150000"/>
              </a:lnSpc>
              <a:buClr>
                <a:srgbClr val="001E44"/>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Go to the </a:t>
            </a:r>
            <a:r>
              <a:rPr lang="en-US" sz="2400" dirty="0">
                <a:latin typeface="Calibri" panose="020F0502020204030204" pitchFamily="34" charset="0"/>
                <a:ea typeface="Calibri" panose="020F0502020204030204" pitchFamily="34" charset="0"/>
                <a:cs typeface="Calibri" panose="020F0502020204030204" pitchFamily="34" charset="0"/>
                <a:hlinkClick r:id="rId2"/>
              </a:rPr>
              <a:t>SAAC website.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50000"/>
              </a:lnSpc>
              <a:buClr>
                <a:srgbClr val="001E44"/>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Read the SAAC Guidelines.</a:t>
            </a:r>
          </a:p>
          <a:p>
            <a:pPr marL="514350" indent="-514350">
              <a:lnSpc>
                <a:spcPct val="150000"/>
              </a:lnSpc>
              <a:buClr>
                <a:srgbClr val="001E44"/>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Fill out the Budget Spreadsheet.</a:t>
            </a:r>
          </a:p>
          <a:p>
            <a:pPr lvl="1">
              <a:lnSpc>
                <a:spcPct val="150000"/>
              </a:lnSpc>
            </a:pPr>
            <a:r>
              <a:rPr lang="en-US" sz="1900" dirty="0">
                <a:latin typeface="Calibri" panose="020F0502020204030204" pitchFamily="34" charset="0"/>
                <a:ea typeface="Calibri" panose="020F0502020204030204" pitchFamily="34" charset="0"/>
                <a:cs typeface="Calibri" panose="020F0502020204030204" pitchFamily="34" charset="0"/>
              </a:rPr>
              <a:t>Located on the website. </a:t>
            </a:r>
          </a:p>
          <a:p>
            <a:pPr marL="514350" indent="-514350">
              <a:lnSpc>
                <a:spcPct val="150000"/>
              </a:lnSpc>
              <a:buClr>
                <a:srgbClr val="041E42"/>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Click on the link to fill out the SAAC application (on JotForm).</a:t>
            </a:r>
          </a:p>
          <a:p>
            <a:pPr lvl="1">
              <a:lnSpc>
                <a:spcPct val="150000"/>
              </a:lnSpc>
            </a:pPr>
            <a:r>
              <a:rPr lang="en-US" sz="2100" dirty="0">
                <a:latin typeface="Calibri" panose="020F0502020204030204" pitchFamily="34" charset="0"/>
                <a:ea typeface="Calibri" panose="020F0502020204030204" pitchFamily="34" charset="0"/>
                <a:cs typeface="Calibri" panose="020F0502020204030204" pitchFamily="34" charset="0"/>
              </a:rPr>
              <a:t>You will upload your budget spreadsheet to this form.</a:t>
            </a:r>
          </a:p>
          <a:p>
            <a:pPr marL="514350" indent="-514350">
              <a:lnSpc>
                <a:spcPct val="150000"/>
              </a:lnSpc>
              <a:buClr>
                <a:srgbClr val="041E42"/>
              </a:buClr>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Once completed be sure you receive a confirmation email with a copy of your application. </a:t>
            </a:r>
          </a:p>
          <a:p>
            <a:endParaRPr lang="en-US" dirty="0"/>
          </a:p>
        </p:txBody>
      </p:sp>
    </p:spTree>
    <p:extLst>
      <p:ext uri="{BB962C8B-B14F-4D97-AF65-F5344CB8AC3E}">
        <p14:creationId xmlns:p14="http://schemas.microsoft.com/office/powerpoint/2010/main" val="90866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lstStyle/>
          <a:p>
            <a:r>
              <a:rPr lang="en-US" dirty="0"/>
              <a:t>Filling out the Budget Spreadsheet</a:t>
            </a:r>
            <a:endParaRPr lang="en-US" dirty="0">
              <a:highlight>
                <a:srgbClr val="FFCF34"/>
              </a:highlight>
            </a:endParaRPr>
          </a:p>
        </p:txBody>
      </p:sp>
      <p:sp>
        <p:nvSpPr>
          <p:cNvPr id="3" name="Content Placeholder 2">
            <a:extLst>
              <a:ext uri="{FF2B5EF4-FFF2-40B4-BE49-F238E27FC236}">
                <a16:creationId xmlns:a16="http://schemas.microsoft.com/office/drawing/2014/main" id="{4544D783-DFF9-EE9A-C3D4-F0AE4130C837}"/>
              </a:ext>
            </a:extLst>
          </p:cNvPr>
          <p:cNvSpPr>
            <a:spLocks noGrp="1"/>
          </p:cNvSpPr>
          <p:nvPr>
            <p:ph sz="quarter" idx="13"/>
          </p:nvPr>
        </p:nvSpPr>
        <p:spPr>
          <a:xfrm>
            <a:off x="552897" y="1388388"/>
            <a:ext cx="11194454" cy="5133289"/>
          </a:xfrm>
        </p:spPr>
        <p:txBody>
          <a:bodyPr>
            <a:normAutofit lnSpcReduction="10000"/>
          </a:bodyPr>
          <a:lstStyle/>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Total Income/Real: </a:t>
            </a:r>
            <a:r>
              <a:rPr lang="en-US" sz="2400" dirty="0">
                <a:latin typeface="Calibri" panose="020F0502020204030204" pitchFamily="34" charset="0"/>
                <a:ea typeface="Calibri" panose="020F0502020204030204" pitchFamily="34" charset="0"/>
                <a:cs typeface="Calibri" panose="020F0502020204030204" pitchFamily="34" charset="0"/>
              </a:rPr>
              <a:t>the amount of income you received for the current fiscal year. </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Total Income/Anticipated: </a:t>
            </a:r>
            <a:r>
              <a:rPr lang="en-US" sz="2400" dirty="0">
                <a:latin typeface="Calibri" panose="020F0502020204030204" pitchFamily="34" charset="0"/>
                <a:ea typeface="Calibri" panose="020F0502020204030204" pitchFamily="34" charset="0"/>
                <a:cs typeface="Calibri" panose="020F0502020204030204" pitchFamily="34" charset="0"/>
              </a:rPr>
              <a:t>the total amount you anticipate to receive</a:t>
            </a:r>
            <a:r>
              <a:rPr lang="en-US" sz="1800" i="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for the upcoming fiscal year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please include your requested </a:t>
            </a:r>
            <a:r>
              <a:rPr lang="en-US" sz="1800" dirty="0" err="1">
                <a:latin typeface="Calibri" panose="020F0502020204030204" pitchFamily="34" charset="0"/>
                <a:ea typeface="Calibri" panose="020F0502020204030204" pitchFamily="34" charset="0"/>
                <a:cs typeface="Calibri" panose="020F0502020204030204" pitchFamily="34" charset="0"/>
              </a:rPr>
              <a:t>saac</a:t>
            </a:r>
            <a:r>
              <a:rPr lang="en-US" sz="1800" dirty="0">
                <a:latin typeface="Calibri" panose="020F0502020204030204" pitchFamily="34" charset="0"/>
                <a:ea typeface="Calibri" panose="020F0502020204030204" pitchFamily="34" charset="0"/>
                <a:cs typeface="Calibri" panose="020F0502020204030204" pitchFamily="34" charset="0"/>
              </a:rPr>
              <a:t> allocation</a:t>
            </a:r>
            <a:r>
              <a:rPr lang="en-US" sz="2000" dirty="0">
                <a:latin typeface="Calibri" panose="020F0502020204030204" pitchFamily="34" charset="0"/>
                <a:ea typeface="Calibri" panose="020F0502020204030204" pitchFamily="34" charset="0"/>
                <a:cs typeface="Calibri" panose="020F0502020204030204" pitchFamily="34" charset="0"/>
              </a:rPr>
              <a:t>. </a:t>
            </a:r>
          </a:p>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Expenditures/Real: </a:t>
            </a:r>
            <a:r>
              <a:rPr lang="en-US" sz="2400" dirty="0">
                <a:latin typeface="Calibri" panose="020F0502020204030204" pitchFamily="34" charset="0"/>
                <a:ea typeface="Calibri" panose="020F0502020204030204" pitchFamily="34" charset="0"/>
                <a:cs typeface="Calibri" panose="020F0502020204030204" pitchFamily="34" charset="0"/>
              </a:rPr>
              <a:t>the amounts spent on different expenses throughout the current fiscal year </a:t>
            </a:r>
            <a:r>
              <a:rPr lang="en-US" sz="1800" dirty="0">
                <a:latin typeface="Calibri" panose="020F0502020204030204" pitchFamily="34" charset="0"/>
                <a:ea typeface="Calibri" panose="020F0502020204030204" pitchFamily="34" charset="0"/>
                <a:cs typeface="Calibri" panose="020F0502020204030204" pitchFamily="34" charset="0"/>
              </a:rPr>
              <a:t>- if nothing was spent leave blank</a:t>
            </a:r>
            <a:r>
              <a:rPr lang="en-US"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Expenditures/Anticipated: </a:t>
            </a:r>
            <a:r>
              <a:rPr lang="en-US" sz="2400" dirty="0">
                <a:latin typeface="Calibri" panose="020F0502020204030204" pitchFamily="34" charset="0"/>
                <a:ea typeface="Calibri" panose="020F0502020204030204" pitchFamily="34" charset="0"/>
                <a:cs typeface="Calibri" panose="020F0502020204030204" pitchFamily="34" charset="0"/>
              </a:rPr>
              <a:t>the amounts you anticipate to spend on different expenses during the upcoming fiscal year </a:t>
            </a:r>
            <a:r>
              <a:rPr lang="en-US" sz="1800" dirty="0">
                <a:latin typeface="Calibri" panose="020F0502020204030204" pitchFamily="34" charset="0"/>
                <a:ea typeface="Calibri" panose="020F0502020204030204" pitchFamily="34" charset="0"/>
                <a:cs typeface="Calibri" panose="020F0502020204030204" pitchFamily="34" charset="0"/>
              </a:rPr>
              <a:t>- if you were to receive the allocation you requested.  </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In the blue spaces you will need to provide details for each cost to better clarify. </a:t>
            </a:r>
          </a:p>
        </p:txBody>
      </p:sp>
    </p:spTree>
    <p:extLst>
      <p:ext uri="{BB962C8B-B14F-4D97-AF65-F5344CB8AC3E}">
        <p14:creationId xmlns:p14="http://schemas.microsoft.com/office/powerpoint/2010/main" val="193779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lstStyle/>
          <a:p>
            <a:r>
              <a:rPr lang="en-US" dirty="0"/>
              <a:t>Filling out the Application </a:t>
            </a:r>
            <a:endParaRPr lang="en-US" dirty="0">
              <a:highlight>
                <a:srgbClr val="FFCF34"/>
              </a:highlight>
            </a:endParaRPr>
          </a:p>
        </p:txBody>
      </p:sp>
      <p:graphicFrame>
        <p:nvGraphicFramePr>
          <p:cNvPr id="6" name="Content Placeholder 2">
            <a:extLst>
              <a:ext uri="{FF2B5EF4-FFF2-40B4-BE49-F238E27FC236}">
                <a16:creationId xmlns:a16="http://schemas.microsoft.com/office/drawing/2014/main" id="{7DC12C59-9A08-0070-362F-CA48F200CE6D}"/>
              </a:ext>
            </a:extLst>
          </p:cNvPr>
          <p:cNvGraphicFramePr>
            <a:graphicFrameLocks/>
          </p:cNvGraphicFramePr>
          <p:nvPr>
            <p:extLst>
              <p:ext uri="{D42A27DB-BD31-4B8C-83A1-F6EECF244321}">
                <p14:modId xmlns:p14="http://schemas.microsoft.com/office/powerpoint/2010/main" val="3204934919"/>
              </p:ext>
            </p:extLst>
          </p:nvPr>
        </p:nvGraphicFramePr>
        <p:xfrm>
          <a:off x="644056" y="19601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95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normAutofit fontScale="90000"/>
          </a:bodyPr>
          <a:lstStyle/>
          <a:p>
            <a:r>
              <a:rPr lang="en-US" dirty="0"/>
              <a:t>Budget Manager Requirement</a:t>
            </a:r>
            <a:br>
              <a:rPr lang="en-US" dirty="0"/>
            </a:br>
            <a:r>
              <a:rPr lang="en-US" sz="2700" i="1" dirty="0"/>
              <a:t>for Student Activity Funds</a:t>
            </a:r>
            <a:endParaRPr lang="en-US" i="1" dirty="0"/>
          </a:p>
        </p:txBody>
      </p:sp>
      <p:sp>
        <p:nvSpPr>
          <p:cNvPr id="3" name="Content Placeholder 2">
            <a:extLst>
              <a:ext uri="{FF2B5EF4-FFF2-40B4-BE49-F238E27FC236}">
                <a16:creationId xmlns:a16="http://schemas.microsoft.com/office/drawing/2014/main" id="{76029A07-947B-3837-D7DB-63F941EB3827}"/>
              </a:ext>
            </a:extLst>
          </p:cNvPr>
          <p:cNvSpPr>
            <a:spLocks noGrp="1"/>
          </p:cNvSpPr>
          <p:nvPr>
            <p:ph sz="quarter" idx="13"/>
          </p:nvPr>
        </p:nvSpPr>
        <p:spPr>
          <a:xfrm>
            <a:off x="552897" y="1626434"/>
            <a:ext cx="11194454" cy="5133289"/>
          </a:xfrm>
        </p:spPr>
        <p:txBody>
          <a:bodyPr>
            <a:normAutofit/>
          </a:bodyPr>
          <a:lstStyle/>
          <a:p>
            <a:pPr>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ETSU Full-Time Faculty/Staff advisor who can:</a:t>
            </a:r>
          </a:p>
          <a:p>
            <a:pPr lvl="1">
              <a:lnSpc>
                <a:spcPct val="150000"/>
              </a:lnSpc>
            </a:pPr>
            <a:r>
              <a:rPr lang="en-US" dirty="0">
                <a:latin typeface="Calibri" panose="020F0502020204030204" pitchFamily="34" charset="0"/>
                <a:ea typeface="Calibri" panose="020F0502020204030204" pitchFamily="34" charset="0"/>
                <a:cs typeface="Calibri" panose="020F0502020204030204" pitchFamily="34" charset="0"/>
              </a:rPr>
              <a:t>Process purchase orders and payment requests with Procurement at ETSU</a:t>
            </a:r>
          </a:p>
          <a:p>
            <a:pPr lvl="1">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Keep detailed records of expenditures and follow all ETSU accounting and documentation guidelines</a:t>
            </a:r>
          </a:p>
          <a:p>
            <a:pPr lvl="1">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Be prepared to report how funds were used and participation in activities resulting from funding received</a:t>
            </a:r>
          </a:p>
          <a:p>
            <a:pPr marL="0" indent="0" algn="ctr">
              <a:lnSpc>
                <a:spcPct val="150000"/>
              </a:lnSpc>
              <a:buNone/>
            </a:pPr>
            <a:r>
              <a:rPr lang="en-US" sz="2400" i="1" dirty="0">
                <a:solidFill>
                  <a:srgbClr val="FF0000"/>
                </a:solidFill>
                <a:latin typeface="Calibri" panose="020F0502020204030204" pitchFamily="34" charset="0"/>
                <a:ea typeface="Calibri" panose="020F0502020204030204" pitchFamily="34" charset="0"/>
                <a:cs typeface="Calibri" panose="020F0502020204030204" pitchFamily="34" charset="0"/>
              </a:rPr>
              <a:t>Funds will not be allocated to any group that does not have an approved designated budget manager. </a:t>
            </a:r>
          </a:p>
        </p:txBody>
      </p:sp>
    </p:spTree>
    <p:extLst>
      <p:ext uri="{BB962C8B-B14F-4D97-AF65-F5344CB8AC3E}">
        <p14:creationId xmlns:p14="http://schemas.microsoft.com/office/powerpoint/2010/main" val="318747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40BD-7D0C-05AF-021C-A0D520621CC7}"/>
              </a:ext>
            </a:extLst>
          </p:cNvPr>
          <p:cNvSpPr>
            <a:spLocks noGrp="1"/>
          </p:cNvSpPr>
          <p:nvPr>
            <p:ph type="ctrTitle"/>
          </p:nvPr>
        </p:nvSpPr>
        <p:spPr/>
        <p:txBody>
          <a:bodyPr>
            <a:noAutofit/>
          </a:bodyPr>
          <a:lstStyle/>
          <a:p>
            <a:r>
              <a:rPr lang="en-US" sz="3600" dirty="0"/>
              <a:t>Scheduling a hearing time </a:t>
            </a:r>
          </a:p>
        </p:txBody>
      </p:sp>
      <p:sp>
        <p:nvSpPr>
          <p:cNvPr id="3" name="Content Placeholder 2">
            <a:extLst>
              <a:ext uri="{FF2B5EF4-FFF2-40B4-BE49-F238E27FC236}">
                <a16:creationId xmlns:a16="http://schemas.microsoft.com/office/drawing/2014/main" id="{7B000605-17E4-C8D4-6C26-CC06E2CF044C}"/>
              </a:ext>
            </a:extLst>
          </p:cNvPr>
          <p:cNvSpPr>
            <a:spLocks noGrp="1"/>
          </p:cNvSpPr>
          <p:nvPr>
            <p:ph sz="quarter" idx="13"/>
          </p:nvPr>
        </p:nvSpPr>
        <p:spPr>
          <a:xfrm>
            <a:off x="5643845" y="545515"/>
            <a:ext cx="6093731" cy="5316806"/>
          </a:xfrm>
        </p:spPr>
        <p:txBody>
          <a:bodyPr>
            <a:normAutofit/>
          </a:bodyPr>
          <a:lstStyle/>
          <a:p>
            <a:pPr marL="0" indent="0" algn="ctr">
              <a:buNone/>
            </a:pPr>
            <a:r>
              <a:rPr lang="en-US" dirty="0">
                <a:latin typeface="Calibri" panose="020F0502020204030204" pitchFamily="34" charset="0"/>
                <a:ea typeface="Calibri" panose="020F0502020204030204" pitchFamily="34" charset="0"/>
                <a:cs typeface="Calibri" panose="020F0502020204030204" pitchFamily="34" charset="0"/>
              </a:rPr>
              <a:t>Once you have successfully submitted your application, we will be in touch to schedule a hearing time</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Hearing Information</a:t>
            </a:r>
          </a:p>
          <a:p>
            <a:r>
              <a:rPr lang="en-US" sz="2000" dirty="0">
                <a:latin typeface="Calibri" panose="020F0502020204030204" pitchFamily="34" charset="0"/>
                <a:ea typeface="Calibri" panose="020F0502020204030204" pitchFamily="34" charset="0"/>
                <a:cs typeface="Calibri" panose="020F0502020204030204" pitchFamily="34" charset="0"/>
              </a:rPr>
              <a:t>Zoom Only</a:t>
            </a:r>
          </a:p>
          <a:p>
            <a:r>
              <a:rPr lang="en-US" sz="2000" dirty="0">
                <a:latin typeface="Calibri" panose="020F0502020204030204" pitchFamily="34" charset="0"/>
                <a:ea typeface="Calibri" panose="020F0502020204030204" pitchFamily="34" charset="0"/>
                <a:cs typeface="Calibri" panose="020F0502020204030204" pitchFamily="34" charset="0"/>
              </a:rPr>
              <a:t>10 minutes each </a:t>
            </a:r>
          </a:p>
          <a:p>
            <a:r>
              <a:rPr lang="en-US" sz="2000" dirty="0">
                <a:latin typeface="Calibri" panose="020F0502020204030204" pitchFamily="34" charset="0"/>
                <a:ea typeface="Calibri" panose="020F0502020204030204" pitchFamily="34" charset="0"/>
                <a:cs typeface="Calibri" panose="020F0502020204030204" pitchFamily="34" charset="0"/>
              </a:rPr>
              <a:t>Each group will need to be in the zoom waiting room 5 minutes before their scheduled hearing time</a:t>
            </a:r>
          </a:p>
          <a:p>
            <a:r>
              <a:rPr lang="en-US" sz="2000" dirty="0">
                <a:latin typeface="Calibri" panose="020F0502020204030204" pitchFamily="34" charset="0"/>
                <a:ea typeface="Calibri" panose="020F0502020204030204" pitchFamily="34" charset="0"/>
                <a:cs typeface="Calibri" panose="020F0502020204030204" pitchFamily="34" charset="0"/>
              </a:rPr>
              <a:t>You will receive an email with your hearing date and time normally within a week after the deadline for SAAC applications have ended.</a:t>
            </a:r>
          </a:p>
          <a:p>
            <a:endParaRPr lang="en-US" sz="2000" dirty="0"/>
          </a:p>
        </p:txBody>
      </p:sp>
    </p:spTree>
    <p:extLst>
      <p:ext uri="{BB962C8B-B14F-4D97-AF65-F5344CB8AC3E}">
        <p14:creationId xmlns:p14="http://schemas.microsoft.com/office/powerpoint/2010/main" val="231956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6E9-01DD-A4D3-AEE2-5B5948CAFA9A}"/>
              </a:ext>
            </a:extLst>
          </p:cNvPr>
          <p:cNvSpPr>
            <a:spLocks noGrp="1"/>
          </p:cNvSpPr>
          <p:nvPr>
            <p:ph type="ctrTitle"/>
          </p:nvPr>
        </p:nvSpPr>
        <p:spPr/>
        <p:txBody>
          <a:bodyPr>
            <a:normAutofit fontScale="90000"/>
          </a:bodyPr>
          <a:lstStyle/>
          <a:p>
            <a:r>
              <a:rPr lang="en-US" sz="4800" kern="1200" dirty="0">
                <a:solidFill>
                  <a:srgbClr val="041E42"/>
                </a:solidFill>
                <a:latin typeface="+mj-lt"/>
                <a:ea typeface="+mj-ea"/>
                <a:cs typeface="+mj-cs"/>
              </a:rPr>
              <a:t>What to expect during your hearing…</a:t>
            </a:r>
            <a:endParaRPr lang="en-US" dirty="0">
              <a:solidFill>
                <a:srgbClr val="041E42"/>
              </a:solidFill>
              <a:highlight>
                <a:srgbClr val="FFCF34"/>
              </a:highlight>
            </a:endParaRPr>
          </a:p>
        </p:txBody>
      </p:sp>
      <p:graphicFrame>
        <p:nvGraphicFramePr>
          <p:cNvPr id="6" name="Content Placeholder 2">
            <a:extLst>
              <a:ext uri="{FF2B5EF4-FFF2-40B4-BE49-F238E27FC236}">
                <a16:creationId xmlns:a16="http://schemas.microsoft.com/office/drawing/2014/main" id="{CE8ECE3F-C23D-88C5-2573-72D506A407F8}"/>
              </a:ext>
            </a:extLst>
          </p:cNvPr>
          <p:cNvGraphicFramePr>
            <a:graphicFrameLocks/>
          </p:cNvGraphicFramePr>
          <p:nvPr>
            <p:extLst>
              <p:ext uri="{D42A27DB-BD31-4B8C-83A1-F6EECF244321}">
                <p14:modId xmlns:p14="http://schemas.microsoft.com/office/powerpoint/2010/main" val="1908926244"/>
              </p:ext>
            </p:extLst>
          </p:nvPr>
        </p:nvGraphicFramePr>
        <p:xfrm>
          <a:off x="591710" y="158425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704833"/>
      </p:ext>
    </p:extLst>
  </p:cSld>
  <p:clrMapOvr>
    <a:masterClrMapping/>
  </p:clrMapOvr>
</p:sld>
</file>

<file path=ppt/theme/theme1.xml><?xml version="1.0" encoding="utf-8"?>
<a:theme xmlns:a="http://schemas.openxmlformats.org/drawingml/2006/main" name="Office Theme">
  <a:themeElements>
    <a:clrScheme name="ETSU">
      <a:dk1>
        <a:srgbClr val="011E41"/>
      </a:dk1>
      <a:lt1>
        <a:srgbClr val="FFFFFF"/>
      </a:lt1>
      <a:dk2>
        <a:srgbClr val="243746"/>
      </a:dk2>
      <a:lt2>
        <a:srgbClr val="E7E6E6"/>
      </a:lt2>
      <a:accent1>
        <a:srgbClr val="001C71"/>
      </a:accent1>
      <a:accent2>
        <a:srgbClr val="4E738A"/>
      </a:accent2>
      <a:accent3>
        <a:srgbClr val="A5A5A5"/>
      </a:accent3>
      <a:accent4>
        <a:srgbClr val="FFC628"/>
      </a:accent4>
      <a:accent5>
        <a:srgbClr val="6FA088"/>
      </a:accent5>
      <a:accent6>
        <a:srgbClr val="C8A977"/>
      </a:accent6>
      <a:hlink>
        <a:srgbClr val="0033A1"/>
      </a:hlink>
      <a:folHlink>
        <a:srgbClr val="4E738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5875</TotalTime>
  <Words>1004</Words>
  <Application>Microsoft Office PowerPoint</Application>
  <PresentationFormat>Widescreen</PresentationFormat>
  <Paragraphs>101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Student Activity Funding  </vt:lpstr>
      <vt:lpstr>Is SAAC funding the right choice for my organization?</vt:lpstr>
      <vt:lpstr>Alternative Funding Sources</vt:lpstr>
      <vt:lpstr>How to Apply</vt:lpstr>
      <vt:lpstr>Filling out the Budget Spreadsheet</vt:lpstr>
      <vt:lpstr>Filling out the Application </vt:lpstr>
      <vt:lpstr>Budget Manager Requirement for Student Activity Funds</vt:lpstr>
      <vt:lpstr>Scheduling a hearing time </vt:lpstr>
      <vt:lpstr>What to expect during your hearing…</vt:lpstr>
      <vt:lpstr>Timeline after your hearing…</vt:lpstr>
      <vt:lpstr>Congratulations, your organization  received Student Activity Funding!</vt:lpstr>
      <vt:lpstr>If you didn’t receive funding…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Vodden</dc:creator>
  <cp:lastModifiedBy>Adinolfi, M Leah</cp:lastModifiedBy>
  <cp:revision>21</cp:revision>
  <dcterms:created xsi:type="dcterms:W3CDTF">2021-09-12T17:07:06Z</dcterms:created>
  <dcterms:modified xsi:type="dcterms:W3CDTF">2025-02-17T17:46:00Z</dcterms:modified>
</cp:coreProperties>
</file>